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1"/>
  </p:sldMasterIdLst>
  <p:notesMasterIdLst>
    <p:notesMasterId r:id="rId14"/>
  </p:notesMasterIdLst>
  <p:sldIdLst>
    <p:sldId id="256" r:id="rId2"/>
    <p:sldId id="267" r:id="rId3"/>
    <p:sldId id="268" r:id="rId4"/>
    <p:sldId id="272" r:id="rId5"/>
    <p:sldId id="273" r:id="rId6"/>
    <p:sldId id="274" r:id="rId7"/>
    <p:sldId id="275" r:id="rId8"/>
    <p:sldId id="281" r:id="rId9"/>
    <p:sldId id="276" r:id="rId10"/>
    <p:sldId id="277" r:id="rId11"/>
    <p:sldId id="278" r:id="rId12"/>
    <p:sldId id="279" r:id="rId13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0"/>
    <a:srgbClr val="333366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176588894574889"/>
          <c:y val="3.989653863384706E-2"/>
          <c:w val="0.80592629953323369"/>
          <c:h val="0.739447703265279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'BPN general (3)'!$B$12</c:f>
              <c:strCache>
                <c:ptCount val="1"/>
                <c:pt idx="0">
                  <c:v>Venituri BPN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4.7449575952106787E-3"/>
                  <c:y val="7.68491602262632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C1-4CC7-B191-47917B47D4DF}"/>
                </c:ext>
              </c:extLst>
            </c:dLbl>
            <c:dLbl>
              <c:idx val="1"/>
              <c:layout>
                <c:manualLayout>
                  <c:x val="-2.7491404683991097E-2"/>
                  <c:y val="-9.9999973753287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C1-4CC7-B191-47917B47D4DF}"/>
                </c:ext>
              </c:extLst>
            </c:dLbl>
            <c:dLbl>
              <c:idx val="3"/>
              <c:layout>
                <c:manualLayout>
                  <c:x val="-7.1174363928160718E-3"/>
                  <c:y val="1.1527374033939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C1-4CC7-B191-47917B47D4DF}"/>
                </c:ext>
              </c:extLst>
            </c:dLbl>
            <c:dLbl>
              <c:idx val="4"/>
              <c:layout>
                <c:manualLayout>
                  <c:x val="-1.1862393988026642E-2"/>
                  <c:y val="7.68491602262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C1-4CC7-B191-47917B47D4DF}"/>
                </c:ext>
              </c:extLst>
            </c:dLbl>
            <c:dLbl>
              <c:idx val="5"/>
              <c:layout>
                <c:manualLayout>
                  <c:x val="-1.1782065965745516E-2"/>
                  <c:y val="6.0629146526538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C1-4CC7-B191-47917B47D4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'BPN general (3)'!$D$11:$F$11</c:f>
              <c:strCache>
                <c:ptCount val="3"/>
                <c:pt idx="0">
                  <c:v>2017 executat</c:v>
                </c:pt>
                <c:pt idx="1">
                  <c:v>2018 precizat</c:v>
                </c:pt>
                <c:pt idx="2">
                  <c:v>2019 proiect</c:v>
                </c:pt>
              </c:strCache>
            </c:strRef>
          </c:cat>
          <c:val>
            <c:numRef>
              <c:f>'BPN general (3)'!$D$12:$F$12</c:f>
              <c:numCache>
                <c:formatCode>0.0%</c:formatCode>
                <c:ptCount val="3"/>
                <c:pt idx="0">
                  <c:v>0.30194878292990601</c:v>
                </c:pt>
                <c:pt idx="1">
                  <c:v>0.30236567553468963</c:v>
                </c:pt>
                <c:pt idx="2">
                  <c:v>0.30306880076445297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C1-4CC7-B191-47917B47D4DF}"/>
            </c:ext>
          </c:extLst>
        </c:ser>
        <c:ser>
          <c:idx val="1"/>
          <c:order val="1"/>
          <c:tx>
            <c:strRef>
              <c:f>'BPN general (3)'!$B$13</c:f>
              <c:strCache>
                <c:ptCount val="1"/>
                <c:pt idx="0">
                  <c:v>Cheltuieli BPN</c:v>
                </c:pt>
              </c:strCache>
            </c:strRef>
          </c:tx>
          <c:spPr>
            <a:solidFill>
              <a:srgbClr val="EC1818"/>
            </a:solidFill>
          </c:spPr>
          <c:invertIfNegative val="0"/>
          <c:dLbls>
            <c:dLbl>
              <c:idx val="0"/>
              <c:layout>
                <c:manualLayout>
                  <c:x val="5.8910152894266687E-3"/>
                  <c:y val="-5.647347360268490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C1-4CC7-B191-47917B47D4DF}"/>
                </c:ext>
              </c:extLst>
            </c:dLbl>
            <c:dLbl>
              <c:idx val="1"/>
              <c:layout>
                <c:manualLayout>
                  <c:x val="2.9454921827309376E-2"/>
                  <c:y val="-1.9921254613843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C1-4CC7-B191-47917B47D4DF}"/>
                </c:ext>
              </c:extLst>
            </c:dLbl>
            <c:dLbl>
              <c:idx val="2"/>
              <c:layout>
                <c:manualLayout>
                  <c:x val="4.0892304818757018E-3"/>
                  <c:y val="-6.90682233416736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C1-4CC7-B191-47917B47D4DF}"/>
                </c:ext>
              </c:extLst>
            </c:dLbl>
            <c:dLbl>
              <c:idx val="3"/>
              <c:layout>
                <c:manualLayout>
                  <c:x val="1.1044729444946442E-2"/>
                  <c:y val="7.49581867954989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C1-4CC7-B191-47917B47D4DF}"/>
                </c:ext>
              </c:extLst>
            </c:dLbl>
            <c:dLbl>
              <c:idx val="4"/>
              <c:layout>
                <c:manualLayout>
                  <c:x val="2.1765718279164448E-2"/>
                  <c:y val="4.9349868206715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CC1-4CC7-B191-47917B47D4DF}"/>
                </c:ext>
              </c:extLst>
            </c:dLbl>
            <c:dLbl>
              <c:idx val="5"/>
              <c:layout>
                <c:manualLayout>
                  <c:x val="1.1862393988026642E-2"/>
                  <c:y val="1.1527374033939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CC1-4CC7-B191-47917B47D4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'BPN general (3)'!$D$11:$F$11</c:f>
              <c:strCache>
                <c:ptCount val="3"/>
                <c:pt idx="0">
                  <c:v>2017 executat</c:v>
                </c:pt>
                <c:pt idx="1">
                  <c:v>2018 precizat</c:v>
                </c:pt>
                <c:pt idx="2">
                  <c:v>2019 proiect</c:v>
                </c:pt>
              </c:strCache>
            </c:strRef>
          </c:cat>
          <c:val>
            <c:numRef>
              <c:f>'BPN general (3)'!$D$13:$F$13</c:f>
              <c:numCache>
                <c:formatCode>0.0%</c:formatCode>
                <c:ptCount val="3"/>
                <c:pt idx="0">
                  <c:v>0.30842473851236302</c:v>
                </c:pt>
                <c:pt idx="1">
                  <c:v>0.328774126238915</c:v>
                </c:pt>
                <c:pt idx="2">
                  <c:v>0.33048733874820829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CC1-4CC7-B191-47917B47D4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940992"/>
        <c:axId val="163950976"/>
      </c:barChart>
      <c:lineChart>
        <c:grouping val="standard"/>
        <c:varyColors val="0"/>
        <c:ser>
          <c:idx val="2"/>
          <c:order val="2"/>
          <c:tx>
            <c:strRef>
              <c:f>'BPN general (3)'!$B$14</c:f>
              <c:strCache>
                <c:ptCount val="1"/>
                <c:pt idx="0">
                  <c:v>Soldul BPN</c:v>
                </c:pt>
              </c:strCache>
            </c:strRef>
          </c:tx>
          <c:spPr>
            <a:ln w="34925">
              <a:solidFill>
                <a:schemeClr val="tx1">
                  <a:lumMod val="85000"/>
                  <a:lumOff val="15000"/>
                </a:schemeClr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4.1977929969282936E-2"/>
                  <c:y val="-6.859949476824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CC1-4CC7-B191-47917B47D4DF}"/>
                </c:ext>
              </c:extLst>
            </c:dLbl>
            <c:dLbl>
              <c:idx val="2"/>
              <c:layout>
                <c:manualLayout>
                  <c:x val="-3.5766705753410531E-2"/>
                  <c:y val="-5.2888053872622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CC1-4CC7-B191-47917B47D4DF}"/>
                </c:ext>
              </c:extLst>
            </c:dLbl>
            <c:dLbl>
              <c:idx val="3"/>
              <c:layout>
                <c:manualLayout>
                  <c:x val="-8.3533670798204614E-3"/>
                  <c:y val="1.5419451188075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CC1-4CC7-B191-47917B47D4DF}"/>
                </c:ext>
              </c:extLst>
            </c:dLbl>
            <c:dLbl>
              <c:idx val="4"/>
              <c:layout>
                <c:manualLayout>
                  <c:x val="-1.0648976509537878E-2"/>
                  <c:y val="1.0514957870089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CC1-4CC7-B191-47917B47D4DF}"/>
                </c:ext>
              </c:extLst>
            </c:dLbl>
            <c:dLbl>
              <c:idx val="5"/>
              <c:layout>
                <c:manualLayout>
                  <c:x val="-9.4899151904213122E-3"/>
                  <c:y val="-1.9212290056565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CC1-4CC7-B191-47917B47D4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b="1" i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'BPN general (3)'!$D$11:$F$11</c:f>
              <c:strCache>
                <c:ptCount val="3"/>
                <c:pt idx="0">
                  <c:v>2017 executat</c:v>
                </c:pt>
                <c:pt idx="1">
                  <c:v>2018 precizat</c:v>
                </c:pt>
                <c:pt idx="2">
                  <c:v>2019 proiect</c:v>
                </c:pt>
              </c:strCache>
            </c:strRef>
          </c:cat>
          <c:val>
            <c:numRef>
              <c:f>'BPN general (3)'!$D$14:$F$14</c:f>
              <c:numCache>
                <c:formatCode>0.0%</c:formatCode>
                <c:ptCount val="3"/>
                <c:pt idx="0">
                  <c:v>-6.47595558245701E-3</c:v>
                </c:pt>
                <c:pt idx="1">
                  <c:v>-2.6408450704225352E-2</c:v>
                </c:pt>
                <c:pt idx="2">
                  <c:v>-2.7418537983755362E-2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9CC1-4CC7-B191-47917B47D4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966976"/>
        <c:axId val="163952896"/>
      </c:lineChart>
      <c:catAx>
        <c:axId val="163940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b="1"/>
            </a:pPr>
            <a:endParaRPr lang="en-US"/>
          </a:p>
        </c:txPr>
        <c:crossAx val="163950976"/>
        <c:crosses val="autoZero"/>
        <c:auto val="1"/>
        <c:lblAlgn val="ctr"/>
        <c:lblOffset val="100"/>
        <c:noMultiLvlLbl val="0"/>
      </c:catAx>
      <c:valAx>
        <c:axId val="163950976"/>
        <c:scaling>
          <c:orientation val="minMax"/>
          <c:max val="0.35000000000000003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% in PIB</a:t>
                </a:r>
              </a:p>
            </c:rich>
          </c:tx>
          <c:overlay val="0"/>
        </c:title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63940992"/>
        <c:crosses val="autoZero"/>
        <c:crossBetween val="between"/>
      </c:valAx>
      <c:valAx>
        <c:axId val="163952896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63966976"/>
        <c:crosses val="max"/>
        <c:crossBetween val="between"/>
      </c:valAx>
      <c:catAx>
        <c:axId val="1639669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3952896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705851025187935"/>
          <c:y val="7.2393604043637497E-2"/>
          <c:w val="0.68615367024340734"/>
          <c:h val="0.6041937612749449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'[Grafic Buget 2019.xls]eng'!$B$34</c:f>
              <c:strCache>
                <c:ptCount val="1"/>
                <c:pt idx="0">
                  <c:v>Datoria de stat externă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'[Grafic Buget 2019.xls]eng'!$C$32:$E$33</c:f>
              <c:multiLvlStrCache>
                <c:ptCount val="3"/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</c:lvl>
                <c:lvl>
                  <c:pt idx="0">
                    <c:v>executat</c:v>
                  </c:pt>
                  <c:pt idx="1">
                    <c:v>precizat</c:v>
                  </c:pt>
                  <c:pt idx="2">
                    <c:v>proiect</c:v>
                  </c:pt>
                </c:lvl>
              </c:multiLvlStrCache>
            </c:multiLvlStrRef>
          </c:cat>
          <c:val>
            <c:numRef>
              <c:f>'[Grafic Buget 2019.xls]eng'!$C$34:$E$34</c:f>
              <c:numCache>
                <c:formatCode>#,##0.0</c:formatCode>
                <c:ptCount val="3"/>
                <c:pt idx="0">
                  <c:v>29081.812647609244</c:v>
                </c:pt>
                <c:pt idx="1">
                  <c:v>32516.899068786701</c:v>
                </c:pt>
                <c:pt idx="2">
                  <c:v>36973.327133753497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9D-41B6-A4D3-8D317D7084BF}"/>
            </c:ext>
          </c:extLst>
        </c:ser>
        <c:ser>
          <c:idx val="0"/>
          <c:order val="1"/>
          <c:tx>
            <c:strRef>
              <c:f>'[Grafic Buget 2019.xls]eng'!$B$35</c:f>
              <c:strCache>
                <c:ptCount val="1"/>
                <c:pt idx="0">
                  <c:v>Datoria de stat internă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4"/>
              <c:layout>
                <c:manualLayout>
                  <c:x val="3.2492020266833683E-3"/>
                  <c:y val="3.46856566843744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9D-41B6-A4D3-8D317D7084BF}"/>
                </c:ext>
              </c:extLst>
            </c:dLbl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'[Grafic Buget 2019.xls]eng'!$C$32:$E$33</c:f>
              <c:multiLvlStrCache>
                <c:ptCount val="3"/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</c:lvl>
                <c:lvl>
                  <c:pt idx="0">
                    <c:v>executat</c:v>
                  </c:pt>
                  <c:pt idx="1">
                    <c:v>precizat</c:v>
                  </c:pt>
                  <c:pt idx="2">
                    <c:v>proiect</c:v>
                  </c:pt>
                </c:lvl>
              </c:multiLvlStrCache>
            </c:multiLvlStrRef>
          </c:cat>
          <c:val>
            <c:numRef>
              <c:f>'[Grafic Buget 2019.xls]eng'!$C$35:$E$35</c:f>
              <c:numCache>
                <c:formatCode>#,##0.0</c:formatCode>
                <c:ptCount val="3"/>
                <c:pt idx="0">
                  <c:v>22578.526647940002</c:v>
                </c:pt>
                <c:pt idx="1">
                  <c:v>24459.624595490001</c:v>
                </c:pt>
                <c:pt idx="2">
                  <c:v>25799.624595490001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9D-41B6-A4D3-8D317D708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3"/>
        <c:overlap val="100"/>
        <c:axId val="50213071"/>
        <c:axId val="1"/>
      </c:barChart>
      <c:lineChart>
        <c:grouping val="standard"/>
        <c:varyColors val="0"/>
        <c:ser>
          <c:idx val="2"/>
          <c:order val="2"/>
          <c:tx>
            <c:strRef>
              <c:f>'[Grafic Buget 2019.xls]eng'!$B$37</c:f>
              <c:strCache>
                <c:ptCount val="1"/>
                <c:pt idx="0">
                  <c:v>Datoria de stat/PIB</c:v>
                </c:pt>
              </c:strCache>
            </c:strRef>
          </c:tx>
          <c:spPr>
            <a:ln w="28575">
              <a:solidFill>
                <a:schemeClr val="accent2">
                  <a:lumMod val="75000"/>
                </a:schemeClr>
              </a:solidFill>
            </a:ln>
          </c:spPr>
          <c:marker>
            <c:symbol val="triangle"/>
            <c:size val="1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4.7109175945810704E-2"/>
                  <c:y val="-6.00888205817448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9D-41B6-A4D3-8D317D7084BF}"/>
                </c:ext>
              </c:extLst>
            </c:dLbl>
            <c:dLbl>
              <c:idx val="1"/>
              <c:layout>
                <c:manualLayout>
                  <c:x val="-6.0918322626692362E-2"/>
                  <c:y val="-3.7546234891821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9D-41B6-A4D3-8D317D7084BF}"/>
                </c:ext>
              </c:extLst>
            </c:dLbl>
            <c:dLbl>
              <c:idx val="2"/>
              <c:layout>
                <c:manualLayout>
                  <c:x val="-5.0291328352794387E-2"/>
                  <c:y val="-3.87853558517493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9D-41B6-A4D3-8D317D7084BF}"/>
                </c:ext>
              </c:extLst>
            </c:dLbl>
            <c:dLbl>
              <c:idx val="3"/>
              <c:layout>
                <c:manualLayout>
                  <c:x val="-5.574877718427388E-2"/>
                  <c:y val="-6.0221505098747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9D-41B6-A4D3-8D317D7084BF}"/>
                </c:ext>
              </c:extLst>
            </c:dLbl>
            <c:dLbl>
              <c:idx val="4"/>
              <c:layout>
                <c:manualLayout>
                  <c:x val="-6.6397713779417472E-2"/>
                  <c:y val="-7.02131577815068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9D-41B6-A4D3-8D317D7084BF}"/>
                </c:ext>
              </c:extLst>
            </c:dLbl>
            <c:dLbl>
              <c:idx val="5"/>
              <c:layout>
                <c:manualLayout>
                  <c:x val="-5.6038077727593817E-2"/>
                  <c:y val="-6.0192651074153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99D-41B6-A4D3-8D317D7084BF}"/>
                </c:ext>
              </c:extLst>
            </c:dLbl>
            <c:dLbl>
              <c:idx val="6"/>
              <c:layout>
                <c:manualLayout>
                  <c:x val="-5.2887166657332021E-2"/>
                  <c:y val="-7.3468753511547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99D-41B6-A4D3-8D317D7084BF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'[Grafic Buget 2019.xls]eng'!$C$32:$G$33</c:f>
              <c:multiLvlStrCache>
                <c:ptCount val="5"/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2020</c:v>
                  </c:pt>
                  <c:pt idx="4">
                    <c:v>2021</c:v>
                  </c:pt>
                </c:lvl>
                <c:lvl>
                  <c:pt idx="0">
                    <c:v>executat</c:v>
                  </c:pt>
                  <c:pt idx="1">
                    <c:v>precizat</c:v>
                  </c:pt>
                  <c:pt idx="2">
                    <c:v>proiect</c:v>
                  </c:pt>
                  <c:pt idx="3">
                    <c:v>estimat</c:v>
                  </c:pt>
                </c:lvl>
              </c:multiLvlStrCache>
            </c:multiLvlStrRef>
          </c:cat>
          <c:val>
            <c:numRef>
              <c:f>'[Grafic Buget 2019.xls]eng'!$C$37:$E$37</c:f>
              <c:numCache>
                <c:formatCode>0.0%</c:formatCode>
                <c:ptCount val="3"/>
                <c:pt idx="0">
                  <c:v>0.29223450616058222</c:v>
                </c:pt>
                <c:pt idx="1">
                  <c:v>0.29721712918245541</c:v>
                </c:pt>
                <c:pt idx="2">
                  <c:v>0.29991854624578834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99D-41B6-A4D3-8D317D708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5021307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600" b="1"/>
            </a:pPr>
            <a:endParaRPr lang="en-US"/>
          </a:p>
        </c:txPr>
        <c:crossAx val="1"/>
        <c:crosses val="autoZero"/>
        <c:auto val="1"/>
        <c:lblAlgn val="ctr"/>
        <c:lblOffset val="0"/>
        <c:noMultiLvlLbl val="0"/>
      </c:catAx>
      <c:valAx>
        <c:axId val="1"/>
        <c:scaling>
          <c:orientation val="minMax"/>
          <c:max val="8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US" sz="1800"/>
                </a:pPr>
                <a:r>
                  <a:rPr lang="en-US" sz="1800"/>
                  <a:t>Mil. lei</a:t>
                </a:r>
              </a:p>
            </c:rich>
          </c:tx>
          <c:layout>
            <c:manualLayout>
              <c:xMode val="edge"/>
              <c:yMode val="edge"/>
              <c:x val="1.0843187841471095E-2"/>
              <c:y val="0.29383845457495689"/>
            </c:manualLayout>
          </c:layout>
          <c:overlay val="0"/>
        </c:title>
        <c:numFmt formatCode="#\ ##0" sourceLinked="0"/>
        <c:majorTickMark val="out"/>
        <c:minorTickMark val="none"/>
        <c:tickLblPos val="nextTo"/>
        <c:txPr>
          <a:bodyPr/>
          <a:lstStyle/>
          <a:p>
            <a:pPr>
              <a:defRPr lang="en-US" sz="1600"/>
            </a:pPr>
            <a:endParaRPr lang="en-US"/>
          </a:p>
        </c:txPr>
        <c:crossAx val="50213071"/>
        <c:crosses val="autoZero"/>
        <c:crossBetween val="between"/>
        <c:majorUnit val="20000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0.35000000000000003"/>
          <c:min val="0"/>
        </c:scaling>
        <c:delete val="0"/>
        <c:axPos val="r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lang="en-US" sz="1600"/>
            </a:pPr>
            <a:endParaRPr lang="en-US"/>
          </a:p>
        </c:txPr>
        <c:crossAx val="3"/>
        <c:crosses val="max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lang="en-US" sz="1600" b="1"/>
            </a:pPr>
            <a:endParaRPr lang="en-US"/>
          </a:p>
        </c:txPr>
      </c:legendEntry>
      <c:layout>
        <c:manualLayout>
          <c:xMode val="edge"/>
          <c:yMode val="edge"/>
          <c:x val="5.4575656727440129E-2"/>
          <c:y val="0.85605843738079368"/>
          <c:w val="0.92543156831340057"/>
          <c:h val="0.11114420892616184"/>
        </c:manualLayout>
      </c:layout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lang="en-US" sz="1600" b="1"/>
          </a:pPr>
          <a:endParaRPr lang="en-US"/>
        </a:p>
      </c:txPr>
    </c:legend>
    <c:plotVisOnly val="1"/>
    <c:dispBlanksAs val="zero"/>
    <c:showDLblsOverMax val="0"/>
  </c:chart>
  <c:spPr>
    <a:ln>
      <a:solidFill>
        <a:schemeClr val="bg1">
          <a:lumMod val="75000"/>
        </a:schemeClr>
      </a:solidFill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5427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5427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r">
              <a:defRPr sz="1200"/>
            </a:lvl1pPr>
          </a:lstStyle>
          <a:p>
            <a:fld id="{31321BD0-CE61-45C7-ADDA-01E3CFC44782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2" tIns="46351" rIns="92702" bIns="46351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2702" tIns="46351" rIns="92702" bIns="4635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5426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5426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r">
              <a:defRPr sz="1200"/>
            </a:lvl1pPr>
          </a:lstStyle>
          <a:p>
            <a:fld id="{5694F56B-B12E-465A-AD1D-0FDE011689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0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na princip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46364" y="3736977"/>
            <a:ext cx="10515600" cy="818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547" y="1476703"/>
            <a:ext cx="2781234" cy="1454620"/>
          </a:xfrm>
          <a:prstGeom prst="rect">
            <a:avLst/>
          </a:prstGeom>
        </p:spPr>
      </p:pic>
      <p:sp>
        <p:nvSpPr>
          <p:cNvPr id="12" name="Текст 11"/>
          <p:cNvSpPr>
            <a:spLocks noGrp="1"/>
          </p:cNvSpPr>
          <p:nvPr>
            <p:ph type="body" sz="quarter" idx="10"/>
          </p:nvPr>
        </p:nvSpPr>
        <p:spPr>
          <a:xfrm>
            <a:off x="3184525" y="4914900"/>
            <a:ext cx="5510213" cy="6524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3530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si cont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07191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61607"/>
            <a:ext cx="10515600" cy="20476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603"/>
            <a:ext cx="2413057" cy="607439"/>
          </a:xfrm>
          <a:prstGeom prst="rect">
            <a:avLst/>
          </a:prstGeom>
        </p:spPr>
      </p:pic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B627DFA-556C-482B-9D98-FE38609E1DBB}" type="datetime1">
              <a:rPr lang="ru-RU" smtClean="0"/>
              <a:t>08.11.2018</a:t>
            </a:fld>
            <a:endParaRPr lang="en-US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Pagina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 |</a:t>
            </a:r>
          </a:p>
        </p:txBody>
      </p:sp>
    </p:spTree>
    <p:extLst>
      <p:ext uri="{BB962C8B-B14F-4D97-AF65-F5344CB8AC3E}">
        <p14:creationId xmlns:p14="http://schemas.microsoft.com/office/powerpoint/2010/main" val="745157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si continut in doua colo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603"/>
            <a:ext cx="2413057" cy="607439"/>
          </a:xfrm>
          <a:prstGeom prst="rect">
            <a:avLst/>
          </a:prstGeom>
        </p:spPr>
      </p:pic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1310048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955472"/>
            <a:ext cx="5181600" cy="31355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955472"/>
            <a:ext cx="5181600" cy="31355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1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26F30D2-31F1-4418-A9D0-B8F9EBB46427}" type="datetime1">
              <a:rPr lang="ru-RU" smtClean="0"/>
              <a:t>08.11.2018</a:t>
            </a:fld>
            <a:endParaRPr lang="en-US" dirty="0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Pagina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 |</a:t>
            </a:r>
          </a:p>
        </p:txBody>
      </p:sp>
    </p:spTree>
    <p:extLst>
      <p:ext uri="{BB962C8B-B14F-4D97-AF65-F5344CB8AC3E}">
        <p14:creationId xmlns:p14="http://schemas.microsoft.com/office/powerpoint/2010/main" val="2967872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603"/>
            <a:ext cx="2413057" cy="607439"/>
          </a:xfrm>
          <a:prstGeom prst="rect">
            <a:avLst/>
          </a:prstGeom>
        </p:spPr>
      </p:pic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2020341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FBE25AC-37FB-466B-A956-A6C7C6978CE4}" type="datetime1">
              <a:rPr lang="ru-RU" smtClean="0"/>
              <a:t>08.11.2018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Pagina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 |</a:t>
            </a:r>
          </a:p>
        </p:txBody>
      </p:sp>
    </p:spTree>
    <p:extLst>
      <p:ext uri="{BB962C8B-B14F-4D97-AF65-F5344CB8AC3E}">
        <p14:creationId xmlns:p14="http://schemas.microsoft.com/office/powerpoint/2010/main" val="2577008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ra cont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603"/>
            <a:ext cx="2413057" cy="607439"/>
          </a:xfrm>
          <a:prstGeom prst="rect">
            <a:avLst/>
          </a:prstGeom>
        </p:spPr>
      </p:pic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A422D36-9B03-4F1B-B486-1A5321709224}" type="datetime1">
              <a:rPr lang="ru-RU" smtClean="0"/>
              <a:t>08.11.2018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Pagina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 |</a:t>
            </a:r>
          </a:p>
        </p:txBody>
      </p:sp>
    </p:spTree>
    <p:extLst>
      <p:ext uri="{BB962C8B-B14F-4D97-AF65-F5344CB8AC3E}">
        <p14:creationId xmlns:p14="http://schemas.microsoft.com/office/powerpoint/2010/main" val="2384380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ie al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951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u cu continut si sub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603"/>
            <a:ext cx="2413057" cy="607439"/>
          </a:xfrm>
          <a:prstGeom prst="rect">
            <a:avLst/>
          </a:prstGeom>
        </p:spPr>
      </p:pic>
      <p:sp>
        <p:nvSpPr>
          <p:cNvPr id="15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9788" y="1401072"/>
            <a:ext cx="3932237" cy="893091"/>
          </a:xfrm>
          <a:prstGeom prst="rect">
            <a:avLst/>
          </a:prstGeom>
        </p:spPr>
        <p:txBody>
          <a:bodyPr anchor="b"/>
          <a:lstStyle>
            <a:lvl1pPr algn="l"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83188" y="1401073"/>
            <a:ext cx="6172200" cy="469674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32502"/>
            <a:ext cx="3932237" cy="3673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C99B9D0-8F09-4BFD-B6BC-5EFC5EC63F47}" type="datetime1">
              <a:rPr lang="ru-RU" smtClean="0"/>
              <a:t>08.11.2018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Pagina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 |</a:t>
            </a:r>
          </a:p>
        </p:txBody>
      </p:sp>
    </p:spTree>
    <p:extLst>
      <p:ext uri="{BB962C8B-B14F-4D97-AF65-F5344CB8AC3E}">
        <p14:creationId xmlns:p14="http://schemas.microsoft.com/office/powerpoint/2010/main" val="3299105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603"/>
            <a:ext cx="2413057" cy="607439"/>
          </a:xfrm>
          <a:prstGeom prst="rect">
            <a:avLst/>
          </a:prstGeom>
        </p:spPr>
      </p:pic>
      <p:sp>
        <p:nvSpPr>
          <p:cNvPr id="8" name="Текст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48413" y="260770"/>
            <a:ext cx="5005387" cy="3433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latin typeface="Lato Thin" panose="020F0502020204030203" pitchFamily="34" charset="0"/>
                <a:ea typeface="Lato Thin" panose="020F0502020204030203" pitchFamily="34" charset="0"/>
                <a:cs typeface="Lato Thin" panose="020F0502020204030203" pitchFamily="34" charset="0"/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C748A982-7A4D-48EF-A410-9C840462ECF1}" type="datetime1">
              <a:rPr lang="ru-RU" smtClean="0"/>
              <a:t>08.11.2018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80964" y="6356350"/>
            <a:ext cx="372836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Заголовок 1"/>
          <p:cNvSpPr txBox="1">
            <a:spLocks/>
          </p:cNvSpPr>
          <p:nvPr userDrawn="1"/>
        </p:nvSpPr>
        <p:spPr>
          <a:xfrm>
            <a:off x="10189027" y="6356350"/>
            <a:ext cx="906234" cy="269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Pagina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    |</a:t>
            </a:r>
          </a:p>
        </p:txBody>
      </p:sp>
    </p:spTree>
    <p:extLst>
      <p:ext uri="{BB962C8B-B14F-4D97-AF65-F5344CB8AC3E}">
        <p14:creationId xmlns:p14="http://schemas.microsoft.com/office/powerpoint/2010/main" val="447792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856648"/>
            <a:ext cx="12192000" cy="96253"/>
          </a:xfrm>
          <a:prstGeom prst="rect">
            <a:avLst/>
          </a:prstGeom>
          <a:solidFill>
            <a:srgbClr val="33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0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5" r:id="rId6"/>
    <p:sldLayoutId id="2147483773" r:id="rId7"/>
    <p:sldLayoutId id="2147483774" r:id="rId8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46364" y="3608170"/>
            <a:ext cx="10515600" cy="1054592"/>
          </a:xfrm>
        </p:spPr>
        <p:txBody>
          <a:bodyPr>
            <a:normAutofit fontScale="90000"/>
          </a:bodyPr>
          <a:lstStyle/>
          <a:p>
            <a:r>
              <a:rPr lang="en-US" sz="49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Proiectul</a:t>
            </a:r>
            <a:r>
              <a:rPr lang="en-US" sz="4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legii</a:t>
            </a:r>
            <a:r>
              <a:rPr lang="en-US" sz="49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bugetului</a:t>
            </a:r>
            <a:r>
              <a:rPr lang="en-US" sz="49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stat </a:t>
            </a:r>
            <a:r>
              <a:rPr lang="en-US" sz="4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sz="4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anul</a:t>
            </a:r>
            <a:r>
              <a:rPr lang="en-US" sz="4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</a:t>
            </a:r>
            <a:r>
              <a:rPr lang="en-US" dirty="0"/>
              <a:t/>
            </a:r>
            <a:br>
              <a:rPr lang="en-US" dirty="0"/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9418" y="5762851"/>
            <a:ext cx="8049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157133" y="260770"/>
            <a:ext cx="7628467" cy="230297"/>
          </a:xfrm>
        </p:spPr>
        <p:txBody>
          <a:bodyPr/>
          <a:lstStyle/>
          <a:p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Proiecte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</a:t>
            </a:r>
            <a:r>
              <a:rPr lang="ro-RO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țate</a:t>
            </a:r>
            <a:r>
              <a:rPr lang="ro-RO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 surse externe (PFSE)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7DFA-556C-482B-9D98-FE38609E1DBB}" type="datetime1">
              <a:rPr lang="ru-RU" smtClean="0"/>
              <a:t>08.11.2018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089164"/>
            <a:ext cx="11328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Cheltuielile PFSE – </a:t>
            </a:r>
            <a:r>
              <a:rPr lang="ro-RO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3498,2 mil. lei</a:t>
            </a:r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dintre care:</a:t>
            </a:r>
          </a:p>
          <a:p>
            <a:endParaRPr lang="ro-RO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Susținerea </a:t>
            </a:r>
            <a:r>
              <a:rPr lang="ro-RO" sz="2200" b="1" dirty="0">
                <a:latin typeface="Arial" panose="020B0604020202020204" pitchFamily="34" charset="0"/>
                <a:cs typeface="Arial" panose="020B0604020202020204" pitchFamily="34" charset="0"/>
              </a:rPr>
              <a:t>Programului în sectorul 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drumurilor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(BERD/BEI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o-RO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ș.a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o-RO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1644,2 mil. lei</a:t>
            </a:r>
          </a:p>
          <a:p>
            <a:r>
              <a:rPr lang="ro-RO" sz="2200" b="1" dirty="0">
                <a:latin typeface="Arial" panose="020B0604020202020204" pitchFamily="34" charset="0"/>
                <a:cs typeface="Arial" panose="020B0604020202020204" pitchFamily="34" charset="0"/>
              </a:rPr>
              <a:t>Reabilitarea drumurilor 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locale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(BM)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o-RO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150,0 mil. lei</a:t>
            </a:r>
            <a:endParaRPr lang="ro-RO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200" b="1" dirty="0">
                <a:latin typeface="Arial" panose="020B0604020202020204" pitchFamily="34" charset="0"/>
                <a:cs typeface="Arial" panose="020B0604020202020204" pitchFamily="34" charset="0"/>
              </a:rPr>
              <a:t>Reforma de 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Educație </a:t>
            </a:r>
            <a:r>
              <a:rPr lang="ro-RO" sz="2200" b="1" dirty="0">
                <a:latin typeface="Arial" panose="020B0604020202020204" pitchFamily="34" charset="0"/>
                <a:cs typeface="Arial" panose="020B0604020202020204" pitchFamily="34" charset="0"/>
              </a:rPr>
              <a:t>din 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Moldova (BM) – </a:t>
            </a:r>
            <a:r>
              <a:rPr lang="ro-RO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152,1 mil. lei</a:t>
            </a:r>
            <a:endParaRPr lang="ro-RO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Agricultura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competitivă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(BM) – </a:t>
            </a:r>
            <a:r>
              <a:rPr lang="ro-RO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133,5 mil. lei</a:t>
            </a:r>
          </a:p>
          <a:p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Construcția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penitenciarului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(BDCE) – </a:t>
            </a:r>
            <a:r>
              <a:rPr lang="ro-RO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148,0 mil. lei</a:t>
            </a:r>
            <a:endParaRPr lang="en-US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Livada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Moldovei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(BEI) – </a:t>
            </a:r>
            <a:r>
              <a:rPr lang="ro-RO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73,7 mil. lei</a:t>
            </a:r>
            <a:endParaRPr lang="en-US" sz="2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Consolidarea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cadrului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instituțional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sectorul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alimentării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cu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apă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sanitație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o-RO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mil. lei</a:t>
            </a:r>
          </a:p>
          <a:p>
            <a:r>
              <a:rPr lang="ro-RO" sz="2200" b="1" dirty="0">
                <a:latin typeface="Arial" panose="020B0604020202020204" pitchFamily="34" charset="0"/>
                <a:cs typeface="Arial" panose="020B0604020202020204" pitchFamily="34" charset="0"/>
              </a:rPr>
              <a:t>Îmbunătățirea eficienței energetice a clădirilor publice și 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rezidențiale – </a:t>
            </a:r>
            <a:r>
              <a:rPr lang="ro-RO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mil. lei</a:t>
            </a:r>
          </a:p>
          <a:p>
            <a:r>
              <a:rPr lang="ro-RO" sz="2200" b="1" dirty="0">
                <a:latin typeface="Arial" panose="020B0604020202020204" pitchFamily="34" charset="0"/>
                <a:cs typeface="Arial" panose="020B0604020202020204" pitchFamily="34" charset="0"/>
              </a:rPr>
              <a:t>Construcția stației 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Back-</a:t>
            </a:r>
            <a:r>
              <a:rPr lang="ro-RO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 </a:t>
            </a:r>
            <a:r>
              <a:rPr lang="ro-RO" sz="2200" b="1" dirty="0">
                <a:latin typeface="Arial" panose="020B0604020202020204" pitchFamily="34" charset="0"/>
                <a:cs typeface="Arial" panose="020B0604020202020204" pitchFamily="34" charset="0"/>
              </a:rPr>
              <a:t>Vulcănești-400 </a:t>
            </a:r>
            <a:r>
              <a:rPr lang="ro-RO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kw</a:t>
            </a:r>
            <a:r>
              <a:rPr lang="ro-RO" sz="2200" b="1" dirty="0">
                <a:latin typeface="Arial" panose="020B0604020202020204" pitchFamily="34" charset="0"/>
                <a:cs typeface="Arial" panose="020B0604020202020204" pitchFamily="34" charset="0"/>
              </a:rPr>
              <a:t> și </a:t>
            </a:r>
            <a:endParaRPr lang="ro-RO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 </a:t>
            </a:r>
            <a:r>
              <a:rPr lang="ro-RO" sz="2200" b="1" dirty="0">
                <a:latin typeface="Arial" panose="020B0604020202020204" pitchFamily="34" charset="0"/>
                <a:cs typeface="Arial" panose="020B0604020202020204" pitchFamily="34" charset="0"/>
              </a:rPr>
              <a:t>400 </a:t>
            </a:r>
            <a:r>
              <a:rPr lang="ro-RO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kw</a:t>
            </a:r>
            <a:r>
              <a:rPr lang="ro-RO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Vulcănești-Chișinău – </a:t>
            </a:r>
            <a:r>
              <a:rPr lang="ro-RO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mil. lei</a:t>
            </a:r>
            <a:r>
              <a:rPr lang="ro-RO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ș.a.</a:t>
            </a:r>
          </a:p>
        </p:txBody>
      </p:sp>
    </p:spTree>
    <p:extLst>
      <p:ext uri="{BB962C8B-B14F-4D97-AF65-F5344CB8AC3E}">
        <p14:creationId xmlns:p14="http://schemas.microsoft.com/office/powerpoint/2010/main" val="237891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927600" y="219478"/>
            <a:ext cx="6866467" cy="322389"/>
          </a:xfrm>
        </p:spPr>
        <p:txBody>
          <a:bodyPr/>
          <a:lstStyle/>
          <a:p>
            <a:r>
              <a:rPr lang="ro-RO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Deficitul bugetului de </a:t>
            </a:r>
            <a:r>
              <a:rPr lang="ro-RO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2019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7DFA-556C-482B-9D98-FE38609E1DBB}" type="datetime1">
              <a:rPr lang="ru-RU" smtClean="0"/>
              <a:t>08.11.2018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488500"/>
              </p:ext>
            </p:extLst>
          </p:nvPr>
        </p:nvGraphicFramePr>
        <p:xfrm>
          <a:off x="1305099" y="1704110"/>
          <a:ext cx="9958646" cy="3906980"/>
        </p:xfrm>
        <a:graphic>
          <a:graphicData uri="http://schemas.openxmlformats.org/drawingml/2006/table">
            <a:tbl>
              <a:tblPr/>
              <a:tblGrid>
                <a:gridCol w="5173011">
                  <a:extLst>
                    <a:ext uri="{9D8B030D-6E8A-4147-A177-3AD203B41FA5}">
                      <a16:colId xmlns:a16="http://schemas.microsoft.com/office/drawing/2014/main" val="25823560"/>
                    </a:ext>
                  </a:extLst>
                </a:gridCol>
                <a:gridCol w="1631778">
                  <a:extLst>
                    <a:ext uri="{9D8B030D-6E8A-4147-A177-3AD203B41FA5}">
                      <a16:colId xmlns:a16="http://schemas.microsoft.com/office/drawing/2014/main" val="1262556640"/>
                    </a:ext>
                  </a:extLst>
                </a:gridCol>
                <a:gridCol w="1631778">
                  <a:extLst>
                    <a:ext uri="{9D8B030D-6E8A-4147-A177-3AD203B41FA5}">
                      <a16:colId xmlns:a16="http://schemas.microsoft.com/office/drawing/2014/main" val="3911151785"/>
                    </a:ext>
                  </a:extLst>
                </a:gridCol>
                <a:gridCol w="1522079">
                  <a:extLst>
                    <a:ext uri="{9D8B030D-6E8A-4147-A177-3AD203B41FA5}">
                      <a16:colId xmlns:a16="http://schemas.microsoft.com/office/drawing/2014/main" val="569461243"/>
                    </a:ext>
                  </a:extLst>
                </a:gridCol>
              </a:tblGrid>
              <a:tr h="38669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mil. lei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946106"/>
                  </a:ext>
                </a:extLst>
              </a:tr>
              <a:tr h="52004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proiect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694640"/>
                  </a:ext>
                </a:extLst>
              </a:tr>
              <a:tr h="720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aprobat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precizat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962161"/>
                  </a:ext>
                </a:extLst>
              </a:tr>
              <a:tr h="453369">
                <a:tc>
                  <a:txBody>
                    <a:bodyPr/>
                    <a:lstStyle/>
                    <a:p>
                      <a:pPr algn="l" fontAlgn="b"/>
                      <a:r>
                        <a:rPr lang="ro-RO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surse de finantare a deficitului BS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4.713,9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5.062,5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5.538,7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990969"/>
                  </a:ext>
                </a:extLst>
              </a:tr>
              <a:tr h="413366">
                <a:tc>
                  <a:txBody>
                    <a:bodyPr/>
                    <a:lstStyle/>
                    <a:p>
                      <a:pPr algn="r" fontAlgn="b"/>
                      <a:r>
                        <a:rPr lang="ro-RO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ponderea in PIB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401686"/>
                  </a:ext>
                </a:extLst>
              </a:tr>
              <a:tr h="466704">
                <a:tc>
                  <a:txBody>
                    <a:bodyPr/>
                    <a:lstStyle/>
                    <a:p>
                      <a:pPr algn="l" fontAlgn="b"/>
                      <a:r>
                        <a:rPr lang="ro-RO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Î</a:t>
                      </a:r>
                      <a:r>
                        <a:rPr lang="ro-RO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mprumuturi </a:t>
                      </a:r>
                      <a:r>
                        <a:rPr lang="ro-RO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externe (net)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5.403,6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3.635,5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4.005,7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9660"/>
                  </a:ext>
                </a:extLst>
              </a:tr>
              <a:tr h="466704">
                <a:tc>
                  <a:txBody>
                    <a:bodyPr/>
                    <a:lstStyle/>
                    <a:p>
                      <a:pPr algn="l" fontAlgn="b"/>
                      <a:r>
                        <a:rPr lang="ro-RO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o-RO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Valori mobiliare de stat (VMS)</a:t>
                      </a:r>
                      <a:endParaRPr lang="ro-RO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1.570,0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342092"/>
                  </a:ext>
                </a:extLst>
              </a:tr>
              <a:tr h="480039">
                <a:tc>
                  <a:txBody>
                    <a:bodyPr/>
                    <a:lstStyle/>
                    <a:p>
                      <a:pPr algn="l" fontAlgn="b"/>
                      <a:r>
                        <a:rPr lang="ro-RO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Alte surse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-689,7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827,0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-37,0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625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6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o-RO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Datoria de stat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7DFA-556C-482B-9D98-FE38609E1DBB}" type="datetime1">
              <a:rPr lang="ru-RU" smtClean="0"/>
              <a:t>08.11.2018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840177"/>
              </p:ext>
            </p:extLst>
          </p:nvPr>
        </p:nvGraphicFramePr>
        <p:xfrm>
          <a:off x="2218267" y="1283380"/>
          <a:ext cx="8212666" cy="486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3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18"/>
          <p:cNvSpPr>
            <a:spLocks noGrp="1"/>
          </p:cNvSpPr>
          <p:nvPr>
            <p:ph type="body" sz="quarter" idx="13"/>
          </p:nvPr>
        </p:nvSpPr>
        <p:spPr>
          <a:xfrm>
            <a:off x="3581400" y="191536"/>
            <a:ext cx="8017933" cy="373007"/>
          </a:xfrm>
        </p:spPr>
        <p:txBody>
          <a:bodyPr/>
          <a:lstStyle/>
          <a:p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Prognoza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ndicatorilor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macroeconomici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</a:t>
            </a:r>
            <a:r>
              <a:rPr lang="ro-RO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*</a:t>
            </a:r>
            <a:endParaRPr lang="en-US" sz="26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52945" y="1878367"/>
            <a:ext cx="101110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ro-RO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1052944" y="1253067"/>
            <a:ext cx="10300855" cy="510328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ro-M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Produsul intern brut (PIB)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209,3</a:t>
            </a:r>
            <a:r>
              <a:rPr lang="ro-M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MO" sz="2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mlrd</a:t>
            </a:r>
            <a:r>
              <a:rPr lang="ro-M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lei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buFont typeface="Courier New" pitchFamily="49" charset="0"/>
              <a:buChar char="o"/>
            </a:pP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c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ro-RO" sz="2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ștere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nominală				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9,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2 %</a:t>
            </a:r>
            <a:endParaRPr lang="en-US" sz="26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buFont typeface="Courier New" pitchFamily="49" charset="0"/>
              <a:buChar char="o"/>
            </a:pPr>
            <a:r>
              <a:rPr lang="ro-M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o-MO" sz="2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creştere</a:t>
            </a:r>
            <a:r>
              <a:rPr lang="ro-M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reală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4,0</a:t>
            </a:r>
            <a:r>
              <a:rPr lang="ro-M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Rata medie a inflaţiei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4,9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Ritmurile de creștere a exporturilor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+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13,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1%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Ritmurile de creștere a importurilor 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+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9,4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Salariul nominal mediu lunar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975 lei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buFont typeface="Courier New" pitchFamily="49" charset="0"/>
              <a:buChar char="o"/>
            </a:pP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c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ro-RO" sz="2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ștere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nominală			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 9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,0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		</a:t>
            </a:r>
            <a:endParaRPr lang="en-US" sz="26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Fondul de remunerare a muncii   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		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49,4 ml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 lei</a:t>
            </a:r>
            <a:endParaRPr lang="en-US" sz="26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1800"/>
              </a:spcBef>
              <a:buFont typeface="Courier New" pitchFamily="49" charset="0"/>
              <a:buChar char="o"/>
            </a:pP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c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ro-RO" sz="2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ștere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nominală				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9,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	</a:t>
            </a:r>
          </a:p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endParaRPr lang="ro-RO" sz="1900" i="1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eaLnBrk="1" hangingPunct="1">
              <a:lnSpc>
                <a:spcPct val="80000"/>
              </a:lnSpc>
              <a:buNone/>
            </a:pPr>
            <a:r>
              <a:rPr lang="ro-RO" sz="1900" i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*Nota. Actualizată de către Ministerul Economiei și Infrastructurii (MEI) în septembrie 2018</a:t>
            </a:r>
            <a:r>
              <a:rPr lang="ro-RO" sz="1400" i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i="1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7DFA-556C-482B-9D98-FE38609E1DBB}" type="datetime1">
              <a:rPr lang="ru-RU" smtClean="0"/>
              <a:t>08.11.2018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4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266902" y="248165"/>
            <a:ext cx="8728363" cy="264163"/>
          </a:xfrm>
        </p:spPr>
        <p:txBody>
          <a:bodyPr/>
          <a:lstStyle/>
          <a:p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Indicatorii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o-RO" sz="26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ugetului</a:t>
            </a:r>
            <a:r>
              <a:rPr lang="ro-RO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o-RO" sz="26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ublic</a:t>
            </a:r>
            <a:r>
              <a:rPr lang="ro-RO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o-RO" sz="26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ațional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7DFA-556C-482B-9D98-FE38609E1DBB}" type="datetime1">
              <a:rPr lang="ru-RU" smtClean="0"/>
              <a:t>08.11.2018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450649"/>
              </p:ext>
            </p:extLst>
          </p:nvPr>
        </p:nvGraphicFramePr>
        <p:xfrm>
          <a:off x="6279052" y="1845424"/>
          <a:ext cx="5353051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765138"/>
              </p:ext>
            </p:extLst>
          </p:nvPr>
        </p:nvGraphicFramePr>
        <p:xfrm>
          <a:off x="552796" y="1344194"/>
          <a:ext cx="5507182" cy="405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Лист" r:id="rId4" imgW="9306059" imgH="3943466" progId="Excel.Sheet.12">
                  <p:embed/>
                </p:oleObj>
              </mc:Choice>
              <mc:Fallback>
                <p:oleObj name="Лист" r:id="rId4" imgW="9306059" imgH="394346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2796" y="1344194"/>
                        <a:ext cx="5507182" cy="405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609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383281" y="260770"/>
            <a:ext cx="7970520" cy="343387"/>
          </a:xfrm>
        </p:spPr>
        <p:txBody>
          <a:bodyPr/>
          <a:lstStyle/>
          <a:p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Componentele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ro-RO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ugetului</a:t>
            </a:r>
            <a:r>
              <a:rPr lang="ro-RO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o-RO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ublic</a:t>
            </a:r>
            <a:r>
              <a:rPr lang="ro-RO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o-RO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ațional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7DFA-556C-482B-9D98-FE38609E1DBB}" type="datetime1">
              <a:rPr lang="ru-RU" smtClean="0"/>
              <a:t>08.11.2018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637397"/>
              </p:ext>
            </p:extLst>
          </p:nvPr>
        </p:nvGraphicFramePr>
        <p:xfrm>
          <a:off x="1762299" y="1120775"/>
          <a:ext cx="8545484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Лист" r:id="rId3" imgW="11344112" imgH="10153547" progId="Excel.Sheet.12">
                  <p:embed/>
                </p:oleObj>
              </mc:Choice>
              <mc:Fallback>
                <p:oleObj name="Лист" r:id="rId3" imgW="11344112" imgH="1015354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2299" y="1120775"/>
                        <a:ext cx="8545484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910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97641"/>
            <a:ext cx="10515600" cy="1325563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Lato Thin" panose="020F0502020204030203" pitchFamily="34" charset="0"/>
                <a:cs typeface="Arial" panose="020B0604020202020204" pitchFamily="34" charset="0"/>
              </a:rPr>
              <a:t>Parametrii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Lato Thin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Lato Thin" panose="020F0502020204030203" pitchFamily="34" charset="0"/>
                <a:cs typeface="Arial" panose="020B0604020202020204" pitchFamily="34" charset="0"/>
              </a:rPr>
              <a:t>bugetului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Lato Thin" panose="020F0502020204030203" pitchFamily="34" charset="0"/>
                <a:cs typeface="Arial" panose="020B0604020202020204" pitchFamily="34" charset="0"/>
              </a:rPr>
              <a:t> de stat, 2019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Lato Thin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046133" y="243836"/>
            <a:ext cx="6731001" cy="281097"/>
          </a:xfrm>
        </p:spPr>
        <p:txBody>
          <a:bodyPr/>
          <a:lstStyle/>
          <a:p>
            <a:r>
              <a:rPr lang="ro-RO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Proiectul </a:t>
            </a:r>
            <a:r>
              <a:rPr lang="ro-RO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bugetului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stat</a:t>
            </a:r>
            <a:r>
              <a:rPr lang="ro-RO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 anul 2019</a:t>
            </a:r>
            <a:endParaRPr lang="en-US" sz="2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7DFA-556C-482B-9D98-FE38609E1DBB}" type="datetime1">
              <a:rPr lang="ru-RU" smtClean="0"/>
              <a:t>08.11.2018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81401" y="260769"/>
            <a:ext cx="7772400" cy="467363"/>
          </a:xfrm>
        </p:spPr>
        <p:txBody>
          <a:bodyPr/>
          <a:lstStyle/>
          <a:p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veniturilor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bugetului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stat, 2019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7DFA-556C-482B-9D98-FE38609E1DBB}" type="datetime1">
              <a:rPr lang="ru-RU" smtClean="0"/>
              <a:t>08.11.2018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199687"/>
              </p:ext>
            </p:extLst>
          </p:nvPr>
        </p:nvGraphicFramePr>
        <p:xfrm>
          <a:off x="1320800" y="1221971"/>
          <a:ext cx="10033000" cy="4655748"/>
        </p:xfrm>
        <a:graphic>
          <a:graphicData uri="http://schemas.openxmlformats.org/drawingml/2006/table">
            <a:tbl>
              <a:tblPr/>
              <a:tblGrid>
                <a:gridCol w="3494378">
                  <a:extLst>
                    <a:ext uri="{9D8B030D-6E8A-4147-A177-3AD203B41FA5}">
                      <a16:colId xmlns:a16="http://schemas.microsoft.com/office/drawing/2014/main" val="2850670529"/>
                    </a:ext>
                  </a:extLst>
                </a:gridCol>
                <a:gridCol w="1333732">
                  <a:extLst>
                    <a:ext uri="{9D8B030D-6E8A-4147-A177-3AD203B41FA5}">
                      <a16:colId xmlns:a16="http://schemas.microsoft.com/office/drawing/2014/main" val="3475024122"/>
                    </a:ext>
                  </a:extLst>
                </a:gridCol>
                <a:gridCol w="1333732">
                  <a:extLst>
                    <a:ext uri="{9D8B030D-6E8A-4147-A177-3AD203B41FA5}">
                      <a16:colId xmlns:a16="http://schemas.microsoft.com/office/drawing/2014/main" val="4145175354"/>
                    </a:ext>
                  </a:extLst>
                </a:gridCol>
                <a:gridCol w="1347070">
                  <a:extLst>
                    <a:ext uri="{9D8B030D-6E8A-4147-A177-3AD203B41FA5}">
                      <a16:colId xmlns:a16="http://schemas.microsoft.com/office/drawing/2014/main" val="1958291754"/>
                    </a:ext>
                  </a:extLst>
                </a:gridCol>
                <a:gridCol w="1453768">
                  <a:extLst>
                    <a:ext uri="{9D8B030D-6E8A-4147-A177-3AD203B41FA5}">
                      <a16:colId xmlns:a16="http://schemas.microsoft.com/office/drawing/2014/main" val="4141223004"/>
                    </a:ext>
                  </a:extLst>
                </a:gridCol>
                <a:gridCol w="1070320">
                  <a:extLst>
                    <a:ext uri="{9D8B030D-6E8A-4147-A177-3AD203B41FA5}">
                      <a16:colId xmlns:a16="http://schemas.microsoft.com/office/drawing/2014/main" val="1187823353"/>
                    </a:ext>
                  </a:extLst>
                </a:gridCol>
              </a:tblGrid>
              <a:tr h="36631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1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mil. lei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310472"/>
                  </a:ext>
                </a:extLst>
              </a:tr>
              <a:tr h="75626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proiect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devieri</a:t>
                      </a:r>
                      <a:r>
                        <a:rPr lang="fr-FR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2019 </a:t>
                      </a:r>
                      <a:r>
                        <a:rPr lang="fr-FR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proiect</a:t>
                      </a:r>
                      <a:r>
                        <a:rPr lang="fr-FR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fr-FR" sz="18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față</a:t>
                      </a:r>
                      <a:r>
                        <a:rPr lang="fr-FR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fr-FR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 </a:t>
                      </a:r>
                      <a:r>
                        <a:rPr lang="fr-FR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precizat</a:t>
                      </a:r>
                      <a:r>
                        <a:rPr lang="fr-FR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671794"/>
                  </a:ext>
                </a:extLst>
              </a:tr>
              <a:tr h="519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aprobat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</a:t>
                      </a:r>
                      <a:r>
                        <a:rPr lang="ro-RO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recizat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  <a:endParaRPr lang="ro-RO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(+,-)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36763"/>
                  </a:ext>
                </a:extLst>
              </a:tr>
              <a:tr h="590831">
                <a:tc>
                  <a:txBody>
                    <a:bodyPr/>
                    <a:lstStyle/>
                    <a:p>
                      <a:pPr algn="l" fontAlgn="b"/>
                      <a:r>
                        <a:rPr lang="ro-RO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venituri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36.618,5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36.922,0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42.125,5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5.203,5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998577"/>
                  </a:ext>
                </a:extLst>
              </a:tr>
              <a:tr h="531748">
                <a:tc>
                  <a:txBody>
                    <a:bodyPr/>
                    <a:lstStyle/>
                    <a:p>
                      <a:pPr algn="l" fontAlgn="b"/>
                      <a:r>
                        <a:rPr lang="ro-R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Impozite </a:t>
                      </a:r>
                      <a:r>
                        <a:rPr lang="ro-RO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și </a:t>
                      </a:r>
                      <a:r>
                        <a:rPr lang="ro-R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taxe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32.074,6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33.153,1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37.337,4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4.184,3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075193"/>
                  </a:ext>
                </a:extLst>
              </a:tr>
              <a:tr h="661731">
                <a:tc>
                  <a:txBody>
                    <a:bodyPr/>
                    <a:lstStyle/>
                    <a:p>
                      <a:pPr algn="l" fontAlgn="b"/>
                      <a:r>
                        <a:rPr lang="ro-RO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Granturi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2.830,0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1.927,2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1.960,2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33,0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485820"/>
                  </a:ext>
                </a:extLst>
              </a:tr>
              <a:tr h="638097">
                <a:tc>
                  <a:txBody>
                    <a:bodyPr/>
                    <a:lstStyle/>
                    <a:p>
                      <a:pPr algn="l" fontAlgn="b"/>
                      <a:r>
                        <a:rPr lang="ro-RO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Alte venituri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1.704,5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1.828,3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2.804,9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976,6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080210"/>
                  </a:ext>
                </a:extLst>
              </a:tr>
              <a:tr h="590831">
                <a:tc>
                  <a:txBody>
                    <a:bodyPr/>
                    <a:lstStyle/>
                    <a:p>
                      <a:pPr algn="l" fontAlgn="b"/>
                      <a:r>
                        <a:rPr lang="ro-R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Transferuri în cadrul BPN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9,4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13,4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23,0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9,6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57929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6269" y="6018415"/>
            <a:ext cx="41231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* </a:t>
            </a:r>
            <a:r>
              <a:rPr lang="en-US" sz="1000" i="1" dirty="0" err="1" smtClean="0"/>
              <a:t>precizat</a:t>
            </a:r>
            <a:r>
              <a:rPr lang="en-US" sz="1000" i="1" dirty="0" smtClean="0"/>
              <a:t> – </a:t>
            </a:r>
            <a:r>
              <a:rPr lang="en-US" sz="1000" i="1" dirty="0" err="1" smtClean="0"/>
              <a:t>bugetul</a:t>
            </a:r>
            <a:r>
              <a:rPr lang="en-US" sz="1000" i="1" dirty="0" smtClean="0"/>
              <a:t> </a:t>
            </a:r>
            <a:r>
              <a:rPr lang="en-US" sz="1000" i="1" dirty="0" err="1" smtClean="0"/>
              <a:t>modificat</a:t>
            </a:r>
            <a:r>
              <a:rPr lang="en-US" sz="1000" i="1" dirty="0" smtClean="0"/>
              <a:t> </a:t>
            </a:r>
            <a:r>
              <a:rPr lang="en-US" sz="1000" i="1" dirty="0" err="1" smtClean="0"/>
              <a:t>prin</a:t>
            </a:r>
            <a:r>
              <a:rPr lang="en-US" sz="1000" i="1" dirty="0" smtClean="0"/>
              <a:t> </a:t>
            </a:r>
            <a:r>
              <a:rPr lang="en-US" sz="1000" i="1" dirty="0" err="1" smtClean="0"/>
              <a:t>Legea</a:t>
            </a:r>
            <a:r>
              <a:rPr lang="en-US" sz="1000" i="1" dirty="0" smtClean="0"/>
              <a:t> </a:t>
            </a:r>
            <a:r>
              <a:rPr lang="en-US" sz="1000" i="1" dirty="0" err="1" smtClean="0"/>
              <a:t>nr</a:t>
            </a:r>
            <a:r>
              <a:rPr lang="en-US" sz="1000" i="1" dirty="0" smtClean="0"/>
              <a:t>. 101 din 07.06.2018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153014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9108"/>
            <a:ext cx="10515600" cy="1325563"/>
          </a:xfrm>
        </p:spPr>
        <p:txBody>
          <a:bodyPr/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Lato Thin" panose="020F0502020204030203" pitchFamily="34" charset="0"/>
                <a:cs typeface="Arial" panose="020B0604020202020204" pitchFamily="34" charset="0"/>
              </a:rPr>
              <a:t>S</a:t>
            </a:r>
            <a:r>
              <a:rPr lang="ro-RO" sz="28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Lato Thin" panose="020F0502020204030203" pitchFamily="34" charset="0"/>
                <a:cs typeface="Arial" panose="020B0604020202020204" pitchFamily="34" charset="0"/>
              </a:rPr>
              <a:t>ub</a:t>
            </a:r>
            <a:r>
              <a:rPr lang="ro-RO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Lato Thin" panose="020F0502020204030203" pitchFamily="34" charset="0"/>
                <a:cs typeface="Arial" panose="020B0604020202020204" pitchFamily="34" charset="0"/>
              </a:rPr>
              <a:t> aspect economic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Lato Thin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285067" y="260770"/>
            <a:ext cx="8068733" cy="480861"/>
          </a:xfrm>
        </p:spPr>
        <p:txBody>
          <a:bodyPr/>
          <a:lstStyle/>
          <a:p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cheltuielilor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bugetului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stat, 2019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7DFA-556C-482B-9D98-FE38609E1DBB}" type="datetime1">
              <a:rPr lang="ru-RU" smtClean="0"/>
              <a:t>08.11.2018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668893"/>
              </p:ext>
            </p:extLst>
          </p:nvPr>
        </p:nvGraphicFramePr>
        <p:xfrm>
          <a:off x="1340813" y="1575458"/>
          <a:ext cx="9510374" cy="4351340"/>
        </p:xfrm>
        <a:graphic>
          <a:graphicData uri="http://schemas.openxmlformats.org/drawingml/2006/table">
            <a:tbl>
              <a:tblPr/>
              <a:tblGrid>
                <a:gridCol w="3934935">
                  <a:extLst>
                    <a:ext uri="{9D8B030D-6E8A-4147-A177-3AD203B41FA5}">
                      <a16:colId xmlns:a16="http://schemas.microsoft.com/office/drawing/2014/main" val="2639443914"/>
                    </a:ext>
                  </a:extLst>
                </a:gridCol>
                <a:gridCol w="1137264">
                  <a:extLst>
                    <a:ext uri="{9D8B030D-6E8A-4147-A177-3AD203B41FA5}">
                      <a16:colId xmlns:a16="http://schemas.microsoft.com/office/drawing/2014/main" val="1295876697"/>
                    </a:ext>
                  </a:extLst>
                </a:gridCol>
                <a:gridCol w="1137264">
                  <a:extLst>
                    <a:ext uri="{9D8B030D-6E8A-4147-A177-3AD203B41FA5}">
                      <a16:colId xmlns:a16="http://schemas.microsoft.com/office/drawing/2014/main" val="204348880"/>
                    </a:ext>
                  </a:extLst>
                </a:gridCol>
                <a:gridCol w="1148638">
                  <a:extLst>
                    <a:ext uri="{9D8B030D-6E8A-4147-A177-3AD203B41FA5}">
                      <a16:colId xmlns:a16="http://schemas.microsoft.com/office/drawing/2014/main" val="2592694198"/>
                    </a:ext>
                  </a:extLst>
                </a:gridCol>
                <a:gridCol w="1239618">
                  <a:extLst>
                    <a:ext uri="{9D8B030D-6E8A-4147-A177-3AD203B41FA5}">
                      <a16:colId xmlns:a16="http://schemas.microsoft.com/office/drawing/2014/main" val="318959520"/>
                    </a:ext>
                  </a:extLst>
                </a:gridCol>
                <a:gridCol w="912655">
                  <a:extLst>
                    <a:ext uri="{9D8B030D-6E8A-4147-A177-3AD203B41FA5}">
                      <a16:colId xmlns:a16="http://schemas.microsoft.com/office/drawing/2014/main" val="323790049"/>
                    </a:ext>
                  </a:extLst>
                </a:gridCol>
              </a:tblGrid>
              <a:tr h="315685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16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mil. lei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203830"/>
                  </a:ext>
                </a:extLst>
              </a:tr>
              <a:tr h="62283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proiect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devieri 2019 proiect  față de precizat 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853647"/>
                  </a:ext>
                </a:extLst>
              </a:tr>
              <a:tr h="375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aprobat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precizat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(+,-)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43818"/>
                  </a:ext>
                </a:extLst>
              </a:tr>
              <a:tr h="426602">
                <a:tc>
                  <a:txBody>
                    <a:bodyPr/>
                    <a:lstStyle/>
                    <a:p>
                      <a:pPr algn="l" fontAlgn="b"/>
                      <a:r>
                        <a:rPr lang="ro-RO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cheltuieli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41.332,4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41.984,5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47.664,2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5.679,7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069283"/>
                  </a:ext>
                </a:extLst>
              </a:tr>
              <a:tr h="383942">
                <a:tc>
                  <a:txBody>
                    <a:bodyPr/>
                    <a:lstStyle/>
                    <a:p>
                      <a:pPr algn="l" fontAlgn="b"/>
                      <a:r>
                        <a:rPr lang="ro-RO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Cheltuieli curente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35.214,1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35.802,9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41.122,2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5.319,3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118980"/>
                  </a:ext>
                </a:extLst>
              </a:tr>
              <a:tr h="383942"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dintre care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629115"/>
                  </a:ext>
                </a:extLst>
              </a:tr>
              <a:tr h="477794">
                <a:tc>
                  <a:txBody>
                    <a:bodyPr/>
                    <a:lstStyle/>
                    <a:p>
                      <a:pPr algn="l" fontAlgn="b"/>
                      <a:r>
                        <a:rPr lang="ro-RO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Cheltuieli de personal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6.717,2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6.827,7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7.226,7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399,0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236037"/>
                  </a:ext>
                </a:extLst>
              </a:tr>
              <a:tr h="477794">
                <a:tc>
                  <a:txBody>
                    <a:bodyPr/>
                    <a:lstStyle/>
                    <a:p>
                      <a:pPr algn="l" fontAlgn="b"/>
                      <a:r>
                        <a:rPr lang="ro-RO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Dobânzi</a:t>
                      </a:r>
                      <a:endParaRPr lang="ro-RO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1.819,5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1.652,9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1.944,6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291,7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295441"/>
                  </a:ext>
                </a:extLst>
              </a:tr>
              <a:tr h="460730">
                <a:tc>
                  <a:txBody>
                    <a:bodyPr/>
                    <a:lstStyle/>
                    <a:p>
                      <a:pPr algn="l" fontAlgn="b"/>
                      <a:r>
                        <a:rPr lang="ro-RO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Transferuri în cadrul BPN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19.429,8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19.273,3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22.436,9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3.163,6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096739"/>
                  </a:ext>
                </a:extLst>
              </a:tr>
              <a:tr h="426602">
                <a:tc>
                  <a:txBody>
                    <a:bodyPr/>
                    <a:lstStyle/>
                    <a:p>
                      <a:pPr algn="l" fontAlgn="b"/>
                      <a:r>
                        <a:rPr lang="ro-RO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Cheltuieli capitale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6.118,3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6.181,6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6.542,0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360,4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120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32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522"/>
            <a:ext cx="10515600" cy="849692"/>
          </a:xfrm>
        </p:spPr>
        <p:txBody>
          <a:bodyPr/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Lato Thin" panose="020F0502020204030203" pitchFamily="34" charset="0"/>
                <a:cs typeface="Arial" panose="020B0604020202020204" pitchFamily="34" charset="0"/>
              </a:rPr>
              <a:t>S</a:t>
            </a:r>
            <a:r>
              <a:rPr lang="ro-RO" sz="28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Lato Thin" panose="020F0502020204030203" pitchFamily="34" charset="0"/>
                <a:cs typeface="Arial" panose="020B0604020202020204" pitchFamily="34" charset="0"/>
              </a:rPr>
              <a:t>ub</a:t>
            </a:r>
            <a:r>
              <a:rPr lang="ro-RO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Lato Thin" panose="020F0502020204030203" pitchFamily="34" charset="0"/>
                <a:cs typeface="Arial" panose="020B0604020202020204" pitchFamily="34" charset="0"/>
              </a:rPr>
              <a:t> aspect </a:t>
            </a:r>
            <a:r>
              <a:rPr lang="ro-RO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Lato Thin" panose="020F0502020204030203" pitchFamily="34" charset="0"/>
                <a:cs typeface="Arial" panose="020B0604020202020204" pitchFamily="34" charset="0"/>
              </a:rPr>
              <a:t>funcțional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Lato Thin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725333" y="260770"/>
            <a:ext cx="7628467" cy="467363"/>
          </a:xfrm>
        </p:spPr>
        <p:txBody>
          <a:bodyPr/>
          <a:lstStyle/>
          <a:p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cheltuielilor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bugetului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stat, 2019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7DFA-556C-482B-9D98-FE38609E1DBB}" type="datetime1">
              <a:rPr lang="ru-RU" smtClean="0"/>
              <a:t>08.11.2018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773485"/>
              </p:ext>
            </p:extLst>
          </p:nvPr>
        </p:nvGraphicFramePr>
        <p:xfrm>
          <a:off x="1429788" y="1825627"/>
          <a:ext cx="9318569" cy="4351334"/>
        </p:xfrm>
        <a:graphic>
          <a:graphicData uri="http://schemas.openxmlformats.org/drawingml/2006/table">
            <a:tbl>
              <a:tblPr/>
              <a:tblGrid>
                <a:gridCol w="3855575">
                  <a:extLst>
                    <a:ext uri="{9D8B030D-6E8A-4147-A177-3AD203B41FA5}">
                      <a16:colId xmlns:a16="http://schemas.microsoft.com/office/drawing/2014/main" val="2343187277"/>
                    </a:ext>
                  </a:extLst>
                </a:gridCol>
                <a:gridCol w="1114328">
                  <a:extLst>
                    <a:ext uri="{9D8B030D-6E8A-4147-A177-3AD203B41FA5}">
                      <a16:colId xmlns:a16="http://schemas.microsoft.com/office/drawing/2014/main" val="1414682026"/>
                    </a:ext>
                  </a:extLst>
                </a:gridCol>
                <a:gridCol w="1114328">
                  <a:extLst>
                    <a:ext uri="{9D8B030D-6E8A-4147-A177-3AD203B41FA5}">
                      <a16:colId xmlns:a16="http://schemas.microsoft.com/office/drawing/2014/main" val="3765250951"/>
                    </a:ext>
                  </a:extLst>
                </a:gridCol>
                <a:gridCol w="1125472">
                  <a:extLst>
                    <a:ext uri="{9D8B030D-6E8A-4147-A177-3AD203B41FA5}">
                      <a16:colId xmlns:a16="http://schemas.microsoft.com/office/drawing/2014/main" val="3949121247"/>
                    </a:ext>
                  </a:extLst>
                </a:gridCol>
                <a:gridCol w="1214618">
                  <a:extLst>
                    <a:ext uri="{9D8B030D-6E8A-4147-A177-3AD203B41FA5}">
                      <a16:colId xmlns:a16="http://schemas.microsoft.com/office/drawing/2014/main" val="753066184"/>
                    </a:ext>
                  </a:extLst>
                </a:gridCol>
                <a:gridCol w="894248">
                  <a:extLst>
                    <a:ext uri="{9D8B030D-6E8A-4147-A177-3AD203B41FA5}">
                      <a16:colId xmlns:a16="http://schemas.microsoft.com/office/drawing/2014/main" val="4202877279"/>
                    </a:ext>
                  </a:extLst>
                </a:gridCol>
              </a:tblGrid>
              <a:tr h="229018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o-RO" sz="14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mil. lei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885184"/>
                  </a:ext>
                </a:extLst>
              </a:tr>
              <a:tr h="4358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proiect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devieri 2019 proiect  față de precizat 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733236"/>
                  </a:ext>
                </a:extLst>
              </a:tr>
              <a:tr h="332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aprobat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precizat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(+,-)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631709"/>
                  </a:ext>
                </a:extLst>
              </a:tr>
              <a:tr h="251181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cheltuieli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41.332,4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41.984,5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47.664,2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5.679,7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437318"/>
                  </a:ext>
                </a:extLst>
              </a:tr>
              <a:tr h="258568">
                <a:tc>
                  <a:txBody>
                    <a:bodyPr/>
                    <a:lstStyle/>
                    <a:p>
                      <a:pPr algn="ctr" fontAlgn="b"/>
                      <a:r>
                        <a:rPr lang="ro-RO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dintre care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347588"/>
                  </a:ext>
                </a:extLst>
              </a:tr>
              <a:tr h="258568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Servicii de stat cu destinatie generală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6.361,0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6.747,7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8.536,2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1.788,5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942664"/>
                  </a:ext>
                </a:extLst>
              </a:tr>
              <a:tr h="258568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Apărare națională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617,0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635,0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626,2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071163"/>
                  </a:ext>
                </a:extLst>
              </a:tr>
              <a:tr h="25856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Ordine publică și securitate națională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4.460,3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4.506,4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4.743,3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957936"/>
                  </a:ext>
                </a:extLst>
              </a:tr>
              <a:tr h="258568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Servicii în domeniul economiei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7.152,0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7.412,1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8.149,3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927270"/>
                  </a:ext>
                </a:extLst>
              </a:tr>
              <a:tr h="258568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Protecția mediului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157,7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149,2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226,3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387538"/>
                  </a:ext>
                </a:extLst>
              </a:tr>
              <a:tr h="517137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Gospodăria de locuințe și gospodăria serviciilor comunale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442,8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449,2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406,6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675643"/>
                  </a:ext>
                </a:extLst>
              </a:tr>
              <a:tr h="258568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Ocrotirea sănătății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3.929,4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4.027,6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4.021,8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65672"/>
                  </a:ext>
                </a:extLst>
              </a:tr>
              <a:tr h="258568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Cultură, sport, tineret, culte și odihnă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695,4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721,8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764,8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511038"/>
                  </a:ext>
                </a:extLst>
              </a:tr>
              <a:tr h="258568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Învătămînt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9.909,6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9.957,5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10.604,7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226906"/>
                  </a:ext>
                </a:extLst>
              </a:tr>
              <a:tr h="258568">
                <a:tc>
                  <a:txBody>
                    <a:bodyPr/>
                    <a:lstStyle/>
                    <a:p>
                      <a:pPr algn="l" fontAlgn="b"/>
                      <a:r>
                        <a:rPr lang="ro-RO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Protecție socială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MD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7.627,9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7.378,0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MD" sz="16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9.585,0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2.207,0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111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12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38400" y="260769"/>
            <a:ext cx="9618133" cy="416564"/>
          </a:xfrm>
        </p:spPr>
        <p:txBody>
          <a:bodyPr/>
          <a:lstStyle/>
          <a:p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Principalele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fonduri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programe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 </a:t>
            </a:r>
            <a:r>
              <a:rPr lang="en-US" sz="26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bugetului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stat, 2019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7DFA-556C-482B-9D98-FE38609E1DBB}" type="datetime1">
              <a:rPr lang="ru-RU" smtClean="0"/>
              <a:t>08.11.2018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1644" y="885352"/>
            <a:ext cx="1105315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Fondul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rutier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1024,1 mil. lei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 dirty="0">
                <a:latin typeface="Arial" panose="020B0604020202020204" pitchFamily="34" charset="0"/>
                <a:cs typeface="Arial" panose="020B0604020202020204" pitchFamily="34" charset="0"/>
              </a:rPr>
              <a:t>Programul de reparație </a:t>
            </a:r>
            <a:endParaRPr lang="ro-R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o-RO" sz="2800" b="1" dirty="0">
                <a:latin typeface="Arial" panose="020B0604020202020204" pitchFamily="34" charset="0"/>
                <a:cs typeface="Arial" panose="020B0604020202020204" pitchFamily="34" charset="0"/>
              </a:rPr>
              <a:t>drumurilor publice naționale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950 mil. lei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 dirty="0">
                <a:latin typeface="Arial" panose="020B0604020202020204" pitchFamily="34" charset="0"/>
                <a:cs typeface="Arial" panose="020B0604020202020204" pitchFamily="34" charset="0"/>
              </a:rPr>
              <a:t>Fondul național de dezvoltare </a:t>
            </a:r>
            <a:endParaRPr lang="ro-R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o-RO" sz="2800" b="1" dirty="0">
                <a:latin typeface="Arial" panose="020B0604020202020204" pitchFamily="34" charset="0"/>
                <a:cs typeface="Arial" panose="020B0604020202020204" pitchFamily="34" charset="0"/>
              </a:rPr>
              <a:t>agriculturii și mediului rural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900 mil. lei 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Fondul </a:t>
            </a:r>
            <a:r>
              <a:rPr lang="ro-RO" sz="2800" b="1" dirty="0">
                <a:latin typeface="Arial" panose="020B0604020202020204" pitchFamily="34" charset="0"/>
                <a:cs typeface="Arial" panose="020B0604020202020204" pitchFamily="34" charset="0"/>
              </a:rPr>
              <a:t>pentru Eficiență </a:t>
            </a:r>
            <a:r>
              <a:rPr lang="ro-R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Energetică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480 mil. Lei</a:t>
            </a:r>
            <a:endParaRPr lang="ro-RO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 dirty="0">
                <a:latin typeface="Arial" panose="020B0604020202020204" pitchFamily="34" charset="0"/>
                <a:cs typeface="Arial" panose="020B0604020202020204" pitchFamily="34" charset="0"/>
              </a:rPr>
              <a:t>Fondul ecologic național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289,9 mil. lei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Fondul </a:t>
            </a:r>
            <a:r>
              <a:rPr lang="ro-RO" sz="2800" b="1" dirty="0">
                <a:latin typeface="Arial" panose="020B0604020202020204" pitchFamily="34" charset="0"/>
                <a:cs typeface="Arial" panose="020B0604020202020204" pitchFamily="34" charset="0"/>
              </a:rPr>
              <a:t>național pentru dezvoltare regională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 mil. lei</a:t>
            </a:r>
            <a:endParaRPr lang="ro-RO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 dirty="0">
                <a:latin typeface="Arial" panose="020B0604020202020204" pitchFamily="34" charset="0"/>
                <a:cs typeface="Arial" panose="020B0604020202020204" pitchFamily="34" charset="0"/>
              </a:rPr>
              <a:t>Fondul de susținere a populației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86,1 mil. lei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Fondul </a:t>
            </a:r>
            <a:r>
              <a:rPr lang="ro-RO" sz="2800" b="1" dirty="0">
                <a:latin typeface="Arial" panose="020B0604020202020204" pitchFamily="34" charset="0"/>
                <a:cs typeface="Arial" panose="020B0604020202020204" pitchFamily="34" charset="0"/>
              </a:rPr>
              <a:t>viei și </a:t>
            </a:r>
            <a:r>
              <a:rPr lang="ro-R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vinului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47,8 mil. lei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28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re">
  <a:themeElements>
    <a:clrScheme name="Ministerul Finantelor Schema">
      <a:dk1>
        <a:sysClr val="windowText" lastClr="000000"/>
      </a:dk1>
      <a:lt1>
        <a:sysClr val="window" lastClr="FFFFFF"/>
      </a:lt1>
      <a:dk2>
        <a:srgbClr val="44546A"/>
      </a:dk2>
      <a:lt2>
        <a:srgbClr val="F2F2F2"/>
      </a:lt2>
      <a:accent1>
        <a:srgbClr val="333378"/>
      </a:accent1>
      <a:accent2>
        <a:srgbClr val="FFD200"/>
      </a:accent2>
      <a:accent3>
        <a:srgbClr val="A6A6A6"/>
      </a:accent3>
      <a:accent4>
        <a:srgbClr val="B07E51"/>
      </a:accent4>
      <a:accent5>
        <a:srgbClr val="007A50"/>
      </a:accent5>
      <a:accent6>
        <a:srgbClr val="CC082F"/>
      </a:accent6>
      <a:hlink>
        <a:srgbClr val="0563C1"/>
      </a:hlink>
      <a:folHlink>
        <a:srgbClr val="954F72"/>
      </a:folHlink>
    </a:clrScheme>
    <a:fontScheme name="Другая 2">
      <a:majorFont>
        <a:latin typeface="Lato Semibold"/>
        <a:ea typeface=""/>
        <a:cs typeface=""/>
      </a:majorFont>
      <a:minorFont>
        <a:latin typeface="La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re" id="{2B64AD4B-DADF-4F43-A171-EE0F37CBA64B}" vid="{039E39F5-2A9F-4B66-8B01-699A053806B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prezentare</Template>
  <TotalTime>2448</TotalTime>
  <Words>757</Words>
  <Application>Microsoft Office PowerPoint</Application>
  <PresentationFormat>Широкоэкранный</PresentationFormat>
  <Paragraphs>278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Courier New</vt:lpstr>
      <vt:lpstr>Lato</vt:lpstr>
      <vt:lpstr>Lato Semibold</vt:lpstr>
      <vt:lpstr>Lato Thin</vt:lpstr>
      <vt:lpstr>Times New Roman</vt:lpstr>
      <vt:lpstr>prezentare</vt:lpstr>
      <vt:lpstr>Лист</vt:lpstr>
      <vt:lpstr>Proiectul legii bugetului de stat  pe anul 2019 </vt:lpstr>
      <vt:lpstr>Презентация PowerPoint</vt:lpstr>
      <vt:lpstr>Презентация PowerPoint</vt:lpstr>
      <vt:lpstr>Презентация PowerPoint</vt:lpstr>
      <vt:lpstr>     Parametrii bugetului de stat, 2019</vt:lpstr>
      <vt:lpstr>Презентация PowerPoint</vt:lpstr>
      <vt:lpstr>Sub aspect economic</vt:lpstr>
      <vt:lpstr>Sub aspect funcțional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Valoarea banilor într-un sistem modern</dc:title>
  <dc:creator>nicolaucri</dc:creator>
  <cp:lastModifiedBy>Bucicovschi Lilia</cp:lastModifiedBy>
  <cp:revision>157</cp:revision>
  <cp:lastPrinted>2018-05-30T05:27:03Z</cp:lastPrinted>
  <dcterms:created xsi:type="dcterms:W3CDTF">2017-07-06T11:56:25Z</dcterms:created>
  <dcterms:modified xsi:type="dcterms:W3CDTF">2018-11-08T06:34:07Z</dcterms:modified>
</cp:coreProperties>
</file>