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36" r:id="rId2"/>
    <p:sldId id="337" r:id="rId3"/>
    <p:sldId id="366" r:id="rId4"/>
    <p:sldId id="338" r:id="rId5"/>
    <p:sldId id="375" r:id="rId6"/>
    <p:sldId id="354" r:id="rId7"/>
    <p:sldId id="376" r:id="rId8"/>
    <p:sldId id="359" r:id="rId9"/>
    <p:sldId id="353" r:id="rId10"/>
    <p:sldId id="341" r:id="rId11"/>
    <p:sldId id="360" r:id="rId12"/>
    <p:sldId id="323" r:id="rId13"/>
    <p:sldId id="377" r:id="rId14"/>
    <p:sldId id="362" r:id="rId15"/>
    <p:sldId id="378" r:id="rId16"/>
    <p:sldId id="379" r:id="rId17"/>
    <p:sldId id="380" r:id="rId18"/>
    <p:sldId id="335" r:id="rId19"/>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BA0C2F"/>
    <a:srgbClr val="E7E7E5"/>
    <a:srgbClr val="CFCDC9"/>
    <a:srgbClr val="FFFFFF"/>
    <a:srgbClr val="6C6463"/>
    <a:srgbClr val="651D32"/>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Grid="0" snapToObjects="1">
      <p:cViewPr varScale="1">
        <p:scale>
          <a:sx n="95" d="100"/>
          <a:sy n="95" d="100"/>
        </p:scale>
        <p:origin x="702" y="84"/>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2/18/2021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2/18/2021</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68F2C5B-FBE7-4299-84C6-CB5E3BF2ECDF}" type="datetime1">
              <a:rPr lang="en-US" smtClean="0"/>
              <a:t>2/18/2021</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RAPORT DE EVALUARE PRIVIND COMERȚUL ELECTRONIC ȘI ECONOMIA FĂRĂ NUMERAR </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9C1C0FB0-9F1A-4781-91F7-DF0FD2DBAEB6}" type="datetime1">
              <a:rPr lang="en-US" smtClean="0"/>
              <a:t>2/18/2021</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AA1935DB-183F-4E41-85B6-51775D55EB6D}" type="datetime1">
              <a:rPr lang="en-US" smtClean="0"/>
              <a:t>2/18/2021</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RAPORT DE EVALUARE PRIVIND COMERȚUL ELECTRONIC ȘI ECONOMIA FĂRĂ NUMERAR </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0242E7D7-EE78-4C00-8690-E9D4663FFC9A}" type="datetime1">
              <a:rPr lang="en-US" smtClean="0"/>
              <a:t>2/18/2021</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RAPORT DE EVALUARE PRIVIND COMERȚUL ELECTRONIC ȘI ECONOMIA FĂRĂ NUMERAR </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5A5F14D9-D7D7-420C-A181-855AE81045F3}" type="datetime1">
              <a:rPr lang="en-US" smtClean="0"/>
              <a:t>2/18/2021</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RAPORT DE EVALUARE PRIVIND COMERȚUL ELECTRONIC ȘI ECONOMIA FĂRĂ NUMERAR </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A4C2A8F3-6CFB-4999-BFE3-A1241BD23416}" type="datetime1">
              <a:rPr lang="en-US" smtClean="0"/>
              <a:t>2/18/2021</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RAPORT DE EVALUARE PRIVIND COMERȚUL ELECTRONIC ȘI ECONOMIA FĂRĂ NUMERAR </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2E5F12FA-D1F3-477E-BF03-704E979B4740}" type="datetime1">
              <a:rPr lang="en-US" smtClean="0"/>
              <a:t>2/18/2021</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01A5182-DE61-4400-AEF5-39584553E498}" type="datetime1">
              <a:rPr lang="en-US" smtClean="0"/>
              <a:t>2/18/2021</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7FBA5164-01D2-4FE1-A488-9D457FBBB1C9}" type="datetime1">
              <a:rPr lang="en-US" smtClean="0"/>
              <a:t>2/18/2021</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73A766C1-1742-49C6-8804-FF9336735B4D}" type="datetime1">
              <a:rPr lang="en-US" smtClean="0"/>
              <a:t>2/18/2021</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RAPORT DE EVALUARE PRIVIND COMERȚUL ELECTRONIC ȘI ECONOMIA FĂRĂ NUMERAR </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EA234792-0D99-4A8E-B79F-38A1AF4AC38A}" type="datetime1">
              <a:rPr lang="en-US" smtClean="0"/>
              <a:t>2/18/2021</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RAPORT DE EVALUARE PRIVIND COMERȚUL ELECTRONIC ȘI ECONOMIA FĂRĂ NUMERAR </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CA934F5-F383-49F4-AB6E-0933583E4F76}" type="datetime1">
              <a:rPr lang="en-US" smtClean="0"/>
              <a:t>2/18/2021</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RAPORT DE EVALUARE PRIVIND COMERȚUL ELECTRONIC ȘI ECONOMIA FĂRĂ NUMERAR </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43742E4-650E-49F2-AF2D-A0503E026BFB}" type="datetime1">
              <a:rPr lang="en-US" smtClean="0"/>
              <a:t>2/18/2021</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RAPORT DE EVALUARE PRIVIND COMERȚUL ELECTRONIC ȘI ECONOMIA FĂRĂ NUMERAR </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6503DA02-2686-4093-BCC3-FBC9F875083A}" type="datetime1">
              <a:rPr lang="en-US" smtClean="0"/>
              <a:t>2/18/2021</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RAPORT DE EVALUARE PRIVIND COMERȚUL ELECTRONIC ȘI ECONOMIA FĂRĂ NUMERAR </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CBFB390E-CA95-4AB4-BC28-2B2F3631A5B0}" type="datetime1">
              <a:rPr lang="en-US" smtClean="0"/>
              <a:t>2/18/2021</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RAPORT DE EVALUARE PRIVIND COMERȚUL ELECTRONIC ȘI ECONOMIA FĂRĂ NUMERAR </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86E2C74-2D93-4385-A491-07F4839CDC59}" type="datetime1">
              <a:rPr lang="en-US" smtClean="0"/>
              <a:t>2/18/2021</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RAPORT DE EVALUARE PRIVIND COMERȚUL ELECTRONIC ȘI ECONOMIA FĂRĂ NUMERAR </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DE78B92-0512-457B-A862-4F6CEA492E4B}" type="datetime1">
              <a:rPr lang="en-US" smtClean="0"/>
              <a:t>2/18/2021</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D3D5A57D-C98E-454E-BD8B-6723492E16B6}" type="datetime1">
              <a:rPr lang="en-US" smtClean="0"/>
              <a:t>2/18/2021</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BDA9FF20-AA34-455C-B6B9-39074446D0F0}" type="datetime1">
              <a:rPr lang="en-US" smtClean="0"/>
              <a:t>2/18/2021</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RAPORT DE EVALUARE PRIVIND COMERȚUL ELECTRONIC ȘI ECONOMIA FĂRĂ NUMERAR </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EA362036-C331-45CF-A838-23DB3D667838}" type="datetime1">
              <a:rPr lang="en-US" smtClean="0"/>
              <a:t>2/18/2021</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RAPORT DE EVALUARE PRIVIND COMERȚUL ELECTRONIC ȘI ECONOMIA FĂRĂ NUMERAR </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4FDE4882-0EDA-43FE-95A6-CA169032B992}" type="datetime1">
              <a:rPr lang="en-US" smtClean="0"/>
              <a:t>2/18/2021</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RAPORT DE EVALUARE PRIVIND COMERȚUL ELECTRONIC ȘI ECONOMIA FĂRĂ NUMERAR </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D54E604-A9E2-4F46-B317-696FFABDDEA1}" type="datetime1">
              <a:rPr lang="en-US" smtClean="0"/>
              <a:t>2/18/2021</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RAPORT DE EVALUARE PRIVIND COMERȚUL ELECTRONIC ȘI ECONOMIA FĂRĂ NUMERAR </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73651B00-F8C6-476C-9027-0464153175ED}" type="datetime1">
              <a:rPr lang="en-US" smtClean="0"/>
              <a:t>2/18/2021</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RAPORT DE EVALUARE PRIVIND COMERȚUL ELECTRONIC ȘI ECONOMIA FĂRĂ NUMERAR </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987A9CBE-21CC-4560-A032-E850D3A10773}" type="datetime1">
              <a:rPr lang="en-US" smtClean="0"/>
              <a:t>2/18/2021</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093F6AAE-01B5-4DD7-81F6-18A48D0F8719}" type="datetime1">
              <a:rPr lang="en-US" smtClean="0"/>
              <a:t>2/18/2021</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AC31AC10-E627-4BA1-A491-906FBC40D454}" type="datetime1">
              <a:rPr lang="en-US" smtClean="0"/>
              <a:t>2/18/2021</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RAPORT DE EVALUARE PRIVIND COMERȚUL ELECTRONIC ȘI ECONOMIA FĂRĂ NUMERAR </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AE94532-96B4-492B-9565-573FC1C68BDE}" type="datetime1">
              <a:rPr lang="en-US" smtClean="0"/>
              <a:t>2/18/2021</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RAPORT DE EVALUARE PRIVIND COMERȚUL ELECTRONIC ȘI ECONOMIA FĂRĂ NUMERAR </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14617E75-551E-490B-8336-74853351C23B}" type="datetime1">
              <a:rPr lang="en-US" smtClean="0"/>
              <a:t>2/18/2021</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RAPORT DE EVALUARE PRIVIND COMERȚUL ELECTRONIC ȘI ECONOMIA FĂRĂ NUMERAR </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8CE2D866-DFC5-4392-B69D-2F927B706BD3}" type="datetime1">
              <a:rPr lang="en-US" smtClean="0"/>
              <a:t>2/18/2021</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RAPORT DE EVALUARE PRIVIND COMERȚUL ELECTRONIC ȘI ECONOMIA FĂRĂ NUMERAR </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DA97CA9-42EC-49ED-A692-510DB90861CE}" type="datetime1">
              <a:rPr lang="en-US" smtClean="0"/>
              <a:t>2/18/2021</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RAPORT DE EVALUARE PRIVIND COMERȚUL ELECTRONIC ȘI ECONOMIA FĂRĂ NUMERAR </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50F31A7-033F-40C6-9E1E-FF5950FED4C6}" type="datetime1">
              <a:rPr lang="en-US" smtClean="0"/>
              <a:t>2/18/2021</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EBB81A99-F745-459D-8781-53A0F6BC064E}" type="datetime1">
              <a:rPr lang="en-US" smtClean="0"/>
              <a:t>2/18/2021</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RAPORT DE EVALUARE PRIVIND COMERȚUL ELECTRONIC ȘI ECONOMIA FĂRĂ NUMERAR </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8F19745E-A96A-4389-BB1E-D2601A238C99}"/>
              </a:ext>
            </a:extLst>
          </p:cNvPr>
          <p:cNvPicPr>
            <a:picLocks noChangeAspect="1"/>
          </p:cNvPicPr>
          <p:nvPr/>
        </p:nvPicPr>
        <p:blipFill>
          <a:blip r:embed="rId2"/>
          <a:stretch>
            <a:fillRect/>
          </a:stretch>
        </p:blipFill>
        <p:spPr>
          <a:xfrm>
            <a:off x="175078" y="134436"/>
            <a:ext cx="8793843" cy="4915902"/>
          </a:xfrm>
          <a:prstGeom prst="rect">
            <a:avLst/>
          </a:prstGeom>
        </p:spPr>
      </p:pic>
      <p:sp>
        <p:nvSpPr>
          <p:cNvPr id="5" name="Title 4"/>
          <p:cNvSpPr>
            <a:spLocks noGrp="1"/>
          </p:cNvSpPr>
          <p:nvPr>
            <p:ph type="ctrTitle"/>
          </p:nvPr>
        </p:nvSpPr>
        <p:spPr/>
        <p:txBody>
          <a:bodyPr>
            <a:normAutofit fontScale="90000"/>
          </a:bodyPr>
          <a:lstStyle/>
          <a:p>
            <a:r>
              <a:rPr lang="en-US" dirty="0"/>
              <a:t>RAPORT DE EVALUARE PRIVIND COMERȚUL ELECTRONIC ȘI ECONOMIA FĂRĂ NUMERAR </a:t>
            </a:r>
          </a:p>
        </p:txBody>
      </p:sp>
      <p:sp>
        <p:nvSpPr>
          <p:cNvPr id="6" name="Subtitle 5"/>
          <p:cNvSpPr>
            <a:spLocks noGrp="1"/>
          </p:cNvSpPr>
          <p:nvPr>
            <p:ph type="subTitle" idx="1"/>
          </p:nvPr>
        </p:nvSpPr>
        <p:spPr>
          <a:xfrm>
            <a:off x="685800" y="3135206"/>
            <a:ext cx="3936650" cy="1209781"/>
          </a:xfrm>
        </p:spPr>
        <p:txBody>
          <a:bodyPr>
            <a:normAutofit/>
          </a:bodyPr>
          <a:lstStyle/>
          <a:p>
            <a:r>
              <a:rPr lang="en-US" dirty="0"/>
              <a:t>USAID Moldova Structural Reform </a:t>
            </a:r>
            <a:r>
              <a:rPr lang="ro-RO" dirty="0"/>
              <a:t>Program</a:t>
            </a:r>
            <a:endParaRPr lang="en-US" dirty="0"/>
          </a:p>
          <a:p>
            <a:endParaRPr lang="en-US" dirty="0"/>
          </a:p>
          <a:p>
            <a:r>
              <a:rPr lang="ro-RO" dirty="0"/>
              <a:t>Ianuarie</a:t>
            </a:r>
            <a:r>
              <a:rPr lang="en-US" dirty="0"/>
              <a:t> 2021</a:t>
            </a:r>
          </a:p>
        </p:txBody>
      </p:sp>
      <p:pic>
        <p:nvPicPr>
          <p:cNvPr id="4" name="Picture 3" descr="Logo, company name&#10;&#10;Description automatically generated">
            <a:extLst>
              <a:ext uri="{FF2B5EF4-FFF2-40B4-BE49-F238E27FC236}">
                <a16:creationId xmlns:a16="http://schemas.microsoft.com/office/drawing/2014/main" id="{85869A29-77D5-438A-B5CA-222F377B83EA}"/>
              </a:ext>
            </a:extLst>
          </p:cNvPr>
          <p:cNvPicPr>
            <a:picLocks noChangeAspect="1"/>
          </p:cNvPicPr>
          <p:nvPr/>
        </p:nvPicPr>
        <p:blipFill>
          <a:blip r:embed="rId3"/>
          <a:stretch>
            <a:fillRect/>
          </a:stretch>
        </p:blipFill>
        <p:spPr>
          <a:xfrm>
            <a:off x="685800" y="634970"/>
            <a:ext cx="2104570" cy="804998"/>
          </a:xfrm>
          <a:prstGeom prst="rect">
            <a:avLst/>
          </a:prstGeom>
        </p:spPr>
      </p:pic>
    </p:spTree>
    <p:extLst>
      <p:ext uri="{BB962C8B-B14F-4D97-AF65-F5344CB8AC3E}">
        <p14:creationId xmlns:p14="http://schemas.microsoft.com/office/powerpoint/2010/main" val="325735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9F0E17C-8C02-412D-9077-57B92F64A3DA}"/>
              </a:ext>
            </a:extLst>
          </p:cNvPr>
          <p:cNvSpPr>
            <a:spLocks noGrp="1"/>
          </p:cNvSpPr>
          <p:nvPr>
            <p:ph sz="half" idx="2"/>
          </p:nvPr>
        </p:nvSpPr>
        <p:spPr>
          <a:xfrm>
            <a:off x="380848" y="1178830"/>
            <a:ext cx="8226123" cy="3516541"/>
          </a:xfrm>
        </p:spPr>
        <p:txBody>
          <a:bodyPr>
            <a:normAutofit fontScale="92500" lnSpcReduction="20000"/>
          </a:bodyPr>
          <a:lstStyle/>
          <a:p>
            <a:r>
              <a:rPr lang="ro-RO" sz="1800" dirty="0">
                <a:latin typeface="Gill Sans MT" panose="020B0502020104020203" pitchFamily="34" charset="0"/>
                <a:ea typeface="Calibri" panose="020F0502020204030204" pitchFamily="34" charset="0"/>
                <a:cs typeface="Times New Roman (Body CS)"/>
              </a:rPr>
              <a:t>Sunt două aspecte principale: </a:t>
            </a:r>
          </a:p>
          <a:p>
            <a:pPr lvl="1"/>
            <a:r>
              <a:rPr lang="ro-RO" sz="1800" dirty="0">
                <a:latin typeface="Gill Sans MT" panose="020B0502020104020203" pitchFamily="34" charset="0"/>
                <a:ea typeface="Calibri" panose="020F0502020204030204" pitchFamily="34" charset="0"/>
                <a:cs typeface="Times New Roman (Body CS)"/>
              </a:rPr>
              <a:t>localizarea clienților și natura bunurilor.</a:t>
            </a:r>
          </a:p>
          <a:p>
            <a:r>
              <a:rPr lang="ro-RO" sz="1800" dirty="0">
                <a:latin typeface="Gill Sans MT" panose="020B0502020104020203" pitchFamily="34" charset="0"/>
                <a:ea typeface="Calibri" panose="020F0502020204030204" pitchFamily="34" charset="0"/>
                <a:cs typeface="Times New Roman (Body CS)"/>
              </a:rPr>
              <a:t>Decizia care ar trebui luată pentru produsele nealimentare pentru ”logistica de ultim metru”: </a:t>
            </a:r>
          </a:p>
          <a:p>
            <a:pPr lvl="1"/>
            <a:r>
              <a:rPr lang="ro-RO" sz="1800" dirty="0">
                <a:latin typeface="Gill Sans MT" panose="020B0502020104020203" pitchFamily="34" charset="0"/>
                <a:ea typeface="Calibri" panose="020F0502020204030204" pitchFamily="34" charset="0"/>
                <a:cs typeface="Times New Roman (Body CS)"/>
              </a:rPr>
              <a:t>canal propriu de livrare </a:t>
            </a:r>
            <a:r>
              <a:rPr lang="ro-RO" sz="1800" dirty="0" err="1">
                <a:latin typeface="Gill Sans MT" panose="020B0502020104020203" pitchFamily="34" charset="0"/>
                <a:ea typeface="Calibri" panose="020F0502020204030204" pitchFamily="34" charset="0"/>
                <a:cs typeface="Times New Roman (Body CS)"/>
              </a:rPr>
              <a:t>vs</a:t>
            </a:r>
            <a:r>
              <a:rPr lang="ro-RO" sz="1800" dirty="0">
                <a:latin typeface="Gill Sans MT" panose="020B0502020104020203" pitchFamily="34" charset="0"/>
                <a:ea typeface="Calibri" panose="020F0502020204030204" pitchFamily="34" charset="0"/>
                <a:cs typeface="Times New Roman (Body CS)"/>
              </a:rPr>
              <a:t> furnizori de servicii poștale (servicii de curierat) </a:t>
            </a:r>
            <a:r>
              <a:rPr lang="ro-RO" sz="1800" dirty="0" err="1">
                <a:latin typeface="Gill Sans MT" panose="020B0502020104020203" pitchFamily="34" charset="0"/>
                <a:ea typeface="Calibri" panose="020F0502020204030204" pitchFamily="34" charset="0"/>
                <a:cs typeface="Times New Roman (Body CS)"/>
              </a:rPr>
              <a:t>vs</a:t>
            </a:r>
            <a:r>
              <a:rPr lang="ro-RO" sz="1800" dirty="0">
                <a:latin typeface="Gill Sans MT" panose="020B0502020104020203" pitchFamily="34" charset="0"/>
                <a:ea typeface="Calibri" panose="020F0502020204030204" pitchFamily="34" charset="0"/>
                <a:cs typeface="Times New Roman (Body CS)"/>
              </a:rPr>
              <a:t> servicii de </a:t>
            </a:r>
            <a:r>
              <a:rPr lang="ro-RO" sz="1800" dirty="0" err="1">
                <a:latin typeface="Gill Sans MT" panose="020B0502020104020203" pitchFamily="34" charset="0"/>
                <a:ea typeface="Calibri" panose="020F0502020204030204" pitchFamily="34" charset="0"/>
                <a:cs typeface="Times New Roman (Body CS)"/>
              </a:rPr>
              <a:t>fullfillment</a:t>
            </a:r>
            <a:r>
              <a:rPr lang="ro-RO" sz="1800" dirty="0">
                <a:latin typeface="Gill Sans MT" panose="020B0502020104020203" pitchFamily="34" charset="0"/>
                <a:ea typeface="Calibri" panose="020F0502020204030204" pitchFamily="34" charset="0"/>
                <a:cs typeface="Times New Roman (Body CS)"/>
              </a:rPr>
              <a:t>.</a:t>
            </a:r>
          </a:p>
          <a:p>
            <a:r>
              <a:rPr lang="ro-RO" sz="1800" dirty="0">
                <a:latin typeface="Gill Sans MT" panose="020B0502020104020203" pitchFamily="34" charset="0"/>
                <a:ea typeface="Calibri" panose="020F0502020204030204" pitchFamily="34" charset="0"/>
                <a:cs typeface="Times New Roman (Body CS)"/>
              </a:rPr>
              <a:t>Serviciile poștale nu și-au digitalizat procesul și sunt create multe documentele primare cu nevoi diferite. 
Datorită cantității reduse de export prin intermediul serviciilor poștale, în special prin servicii de curierat internațional, tarifele sunt foarte mari. 
Concurenți pentru piața locală </a:t>
            </a:r>
            <a:r>
              <a:rPr lang="ro-RO" sz="1800" dirty="0" err="1">
                <a:latin typeface="Gill Sans MT" panose="020B0502020104020203" pitchFamily="34" charset="0"/>
                <a:ea typeface="Calibri" panose="020F0502020204030204" pitchFamily="34" charset="0"/>
                <a:cs typeface="Times New Roman (Body CS)"/>
              </a:rPr>
              <a:t>vs</a:t>
            </a:r>
            <a:r>
              <a:rPr lang="ro-RO" sz="1800" dirty="0">
                <a:latin typeface="Gill Sans MT" panose="020B0502020104020203" pitchFamily="34" charset="0"/>
                <a:ea typeface="Calibri" panose="020F0502020204030204" pitchFamily="34" charset="0"/>
                <a:cs typeface="Times New Roman (Body CS)"/>
              </a:rPr>
              <a:t> Parteneri pentru activitatea de export. Cooperarea este cheia pentru reducerea costurilor legate de logistică și </a:t>
            </a:r>
            <a:r>
              <a:rPr lang="ro-RO" sz="1800" dirty="0" err="1">
                <a:latin typeface="Gill Sans MT" panose="020B0502020104020203" pitchFamily="34" charset="0"/>
                <a:ea typeface="Calibri" panose="020F0502020204030204" pitchFamily="34" charset="0"/>
                <a:cs typeface="Times New Roman (Body CS)"/>
              </a:rPr>
              <a:t>devamare</a:t>
            </a:r>
            <a:r>
              <a:rPr lang="ro-RO" sz="1800" dirty="0">
                <a:latin typeface="Gill Sans MT" panose="020B0502020104020203" pitchFamily="34" charset="0"/>
                <a:ea typeface="Calibri" panose="020F0502020204030204" pitchFamily="34" charset="0"/>
                <a:cs typeface="Times New Roman (Body CS)"/>
              </a:rPr>
              <a:t> pentru piața </a:t>
            </a:r>
            <a:r>
              <a:rPr lang="ro-RO" sz="1800" dirty="0" err="1">
                <a:latin typeface="Gill Sans MT" panose="020B0502020104020203" pitchFamily="34" charset="0"/>
                <a:ea typeface="Calibri" panose="020F0502020204030204" pitchFamily="34" charset="0"/>
                <a:cs typeface="Times New Roman (Body CS)"/>
              </a:rPr>
              <a:t>intenațională</a:t>
            </a:r>
            <a:endParaRPr lang="ro-RO" sz="1800" dirty="0">
              <a:latin typeface="Gill Sans MT" panose="020B0502020104020203" pitchFamily="34" charset="0"/>
            </a:endParaRPr>
          </a:p>
        </p:txBody>
      </p:sp>
      <p:sp>
        <p:nvSpPr>
          <p:cNvPr id="2" name="Date Placeholder 1">
            <a:extLst>
              <a:ext uri="{FF2B5EF4-FFF2-40B4-BE49-F238E27FC236}">
                <a16:creationId xmlns:a16="http://schemas.microsoft.com/office/drawing/2014/main" id="{FCE40656-E948-4107-B188-5940F6616ED6}"/>
              </a:ext>
            </a:extLst>
          </p:cNvPr>
          <p:cNvSpPr>
            <a:spLocks noGrp="1"/>
          </p:cNvSpPr>
          <p:nvPr>
            <p:ph type="dt" sz="half" idx="10"/>
          </p:nvPr>
        </p:nvSpPr>
        <p:spPr/>
        <p:txBody>
          <a:bodyPr/>
          <a:lstStyle/>
          <a:p>
            <a:fld id="{2B86800C-A8F3-43F5-AF8A-7712E15FEADA}" type="datetime1">
              <a:rPr lang="en-US" smtClean="0"/>
              <a:t>2/18/2021</a:t>
            </a:fld>
            <a:endParaRPr lang="en-US"/>
          </a:p>
        </p:txBody>
      </p:sp>
      <p:sp>
        <p:nvSpPr>
          <p:cNvPr id="4" name="Footer Placeholder 3">
            <a:extLst>
              <a:ext uri="{FF2B5EF4-FFF2-40B4-BE49-F238E27FC236}">
                <a16:creationId xmlns:a16="http://schemas.microsoft.com/office/drawing/2014/main" id="{36C28717-C8E2-4104-91E2-80D35E276C8E}"/>
              </a:ext>
            </a:extLst>
          </p:cNvPr>
          <p:cNvSpPr>
            <a:spLocks noGrp="1"/>
          </p:cNvSpPr>
          <p:nvPr>
            <p:ph type="ftr" sz="quarter" idx="11"/>
          </p:nvPr>
        </p:nvSpPr>
        <p:spPr>
          <a:xfrm>
            <a:off x="3124200" y="4729614"/>
            <a:ext cx="3437374" cy="301173"/>
          </a:xfrm>
        </p:spPr>
        <p:txBody>
          <a:bodyPr/>
          <a:lstStyle/>
          <a:p>
            <a:r>
              <a:rPr lang="en-US"/>
              <a:t>RAPORT DE EVALUARE PRIVIND COMERȚUL ELECTRONIC ȘI ECONOMIA FĂRĂ NUMERAR </a:t>
            </a:r>
            <a:endParaRPr lang="en-US" dirty="0"/>
          </a:p>
        </p:txBody>
      </p:sp>
      <p:sp>
        <p:nvSpPr>
          <p:cNvPr id="3" name="Slide Number Placeholder 2">
            <a:extLst>
              <a:ext uri="{FF2B5EF4-FFF2-40B4-BE49-F238E27FC236}">
                <a16:creationId xmlns:a16="http://schemas.microsoft.com/office/drawing/2014/main" id="{CD8D928E-F321-49DF-87CD-9436772E5632}"/>
              </a:ext>
            </a:extLst>
          </p:cNvPr>
          <p:cNvSpPr>
            <a:spLocks noGrp="1"/>
          </p:cNvSpPr>
          <p:nvPr>
            <p:ph type="sldNum" sz="quarter" idx="12"/>
          </p:nvPr>
        </p:nvSpPr>
        <p:spPr/>
        <p:txBody>
          <a:bodyPr/>
          <a:lstStyle/>
          <a:p>
            <a:fld id="{42782948-4DBE-204D-AB9E-B65E067054AE}" type="slidenum">
              <a:rPr lang="en-US" smtClean="0"/>
              <a:pPr/>
              <a:t>10</a:t>
            </a:fld>
            <a:endParaRPr lang="en-US"/>
          </a:p>
        </p:txBody>
      </p:sp>
      <p:sp>
        <p:nvSpPr>
          <p:cNvPr id="5" name="Title 4">
            <a:extLst>
              <a:ext uri="{FF2B5EF4-FFF2-40B4-BE49-F238E27FC236}">
                <a16:creationId xmlns:a16="http://schemas.microsoft.com/office/drawing/2014/main" id="{DB396B8D-1DE6-461B-993E-09694F479855}"/>
              </a:ext>
            </a:extLst>
          </p:cNvPr>
          <p:cNvSpPr>
            <a:spLocks noGrp="1"/>
          </p:cNvSpPr>
          <p:nvPr>
            <p:ph type="title"/>
          </p:nvPr>
        </p:nvSpPr>
        <p:spPr/>
        <p:txBody>
          <a:bodyPr/>
          <a:lstStyle/>
          <a:p>
            <a:r>
              <a:rPr lang="en-US" dirty="0"/>
              <a:t>LOGISTICA</a:t>
            </a:r>
          </a:p>
        </p:txBody>
      </p:sp>
    </p:spTree>
    <p:extLst>
      <p:ext uri="{BB962C8B-B14F-4D97-AF65-F5344CB8AC3E}">
        <p14:creationId xmlns:p14="http://schemas.microsoft.com/office/powerpoint/2010/main" val="180006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B232E5-20F7-4EC2-9EEB-C52764A9C900}"/>
              </a:ext>
            </a:extLst>
          </p:cNvPr>
          <p:cNvPicPr>
            <a:picLocks noChangeAspect="1"/>
          </p:cNvPicPr>
          <p:nvPr/>
        </p:nvPicPr>
        <p:blipFill>
          <a:blip r:embed="rId2"/>
          <a:stretch>
            <a:fillRect/>
          </a:stretch>
        </p:blipFill>
        <p:spPr>
          <a:xfrm>
            <a:off x="4801175" y="1068663"/>
            <a:ext cx="3584026" cy="1995049"/>
          </a:xfrm>
          <a:prstGeom prst="rect">
            <a:avLst/>
          </a:prstGeom>
        </p:spPr>
      </p:pic>
      <p:sp>
        <p:nvSpPr>
          <p:cNvPr id="2" name="Date Placeholder 1">
            <a:extLst>
              <a:ext uri="{FF2B5EF4-FFF2-40B4-BE49-F238E27FC236}">
                <a16:creationId xmlns:a16="http://schemas.microsoft.com/office/drawing/2014/main" id="{FCE40656-E948-4107-B188-5940F6616ED6}"/>
              </a:ext>
            </a:extLst>
          </p:cNvPr>
          <p:cNvSpPr>
            <a:spLocks noGrp="1"/>
          </p:cNvSpPr>
          <p:nvPr>
            <p:ph type="dt" sz="half" idx="2"/>
          </p:nvPr>
        </p:nvSpPr>
        <p:spPr/>
        <p:txBody>
          <a:bodyPr/>
          <a:lstStyle/>
          <a:p>
            <a:fld id="{ED063881-F02D-4A7F-8A1D-29EAFF3864B9}" type="datetime1">
              <a:rPr lang="en-US" smtClean="0"/>
              <a:t>2/18/2021</a:t>
            </a:fld>
            <a:endParaRPr lang="en-US"/>
          </a:p>
        </p:txBody>
      </p:sp>
      <p:sp>
        <p:nvSpPr>
          <p:cNvPr id="3" name="Slide Number Placeholder 2">
            <a:extLst>
              <a:ext uri="{FF2B5EF4-FFF2-40B4-BE49-F238E27FC236}">
                <a16:creationId xmlns:a16="http://schemas.microsoft.com/office/drawing/2014/main" id="{0263BD19-F5DA-4188-82FE-9B2AA199B1F2}"/>
              </a:ext>
            </a:extLst>
          </p:cNvPr>
          <p:cNvSpPr>
            <a:spLocks noGrp="1"/>
          </p:cNvSpPr>
          <p:nvPr>
            <p:ph type="sldNum" sz="quarter" idx="4"/>
          </p:nvPr>
        </p:nvSpPr>
        <p:spPr>
          <a:xfrm>
            <a:off x="6805296" y="4827084"/>
            <a:ext cx="2133600" cy="186148"/>
          </a:xfrm>
        </p:spPr>
        <p:txBody>
          <a:bodyPr/>
          <a:lstStyle/>
          <a:p>
            <a:fld id="{42782948-4DBE-204D-AB9E-B65E067054AE}" type="slidenum">
              <a:rPr lang="en-US" smtClean="0"/>
              <a:pPr/>
              <a:t>11</a:t>
            </a:fld>
            <a:endParaRPr lang="en-US" dirty="0"/>
          </a:p>
        </p:txBody>
      </p:sp>
      <p:sp>
        <p:nvSpPr>
          <p:cNvPr id="5" name="Title 4">
            <a:extLst>
              <a:ext uri="{FF2B5EF4-FFF2-40B4-BE49-F238E27FC236}">
                <a16:creationId xmlns:a16="http://schemas.microsoft.com/office/drawing/2014/main" id="{DB396B8D-1DE6-461B-993E-09694F479855}"/>
              </a:ext>
            </a:extLst>
          </p:cNvPr>
          <p:cNvSpPr>
            <a:spLocks noGrp="1"/>
          </p:cNvSpPr>
          <p:nvPr>
            <p:ph type="title"/>
          </p:nvPr>
        </p:nvSpPr>
        <p:spPr>
          <a:xfrm>
            <a:off x="686103" y="682922"/>
            <a:ext cx="7957153" cy="461665"/>
          </a:xfrm>
        </p:spPr>
        <p:txBody>
          <a:bodyPr/>
          <a:lstStyle/>
          <a:p>
            <a:r>
              <a:rPr lang="en-US" dirty="0"/>
              <a:t>LOGISTICĂ: RECOMANDĂRI </a:t>
            </a:r>
          </a:p>
        </p:txBody>
      </p:sp>
      <p:sp>
        <p:nvSpPr>
          <p:cNvPr id="9" name="TextBox 8">
            <a:extLst>
              <a:ext uri="{FF2B5EF4-FFF2-40B4-BE49-F238E27FC236}">
                <a16:creationId xmlns:a16="http://schemas.microsoft.com/office/drawing/2014/main" id="{CF42882E-5AF1-48CD-955F-7D3C66D93A3B}"/>
              </a:ext>
            </a:extLst>
          </p:cNvPr>
          <p:cNvSpPr txBox="1"/>
          <p:nvPr/>
        </p:nvSpPr>
        <p:spPr>
          <a:xfrm>
            <a:off x="196648" y="4000664"/>
            <a:ext cx="1885752" cy="523220"/>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Înregistrarea</a:t>
            </a:r>
            <a:r>
              <a:rPr lang="en-US" sz="1400" dirty="0">
                <a:solidFill>
                  <a:srgbClr val="6C6463"/>
                </a:solidFill>
                <a:latin typeface="Gill Sans MT" panose="020B0502020104020203" pitchFamily="34" charset="0"/>
                <a:ea typeface="Calibri" panose="020F0502020204030204" pitchFamily="34" charset="0"/>
                <a:cs typeface="Times New Roman (Body CS)"/>
              </a:rPr>
              <a:t> IOSS </a:t>
            </a:r>
            <a:r>
              <a:rPr lang="en-US" sz="1400" dirty="0" err="1">
                <a:solidFill>
                  <a:srgbClr val="6C6463"/>
                </a:solidFill>
                <a:latin typeface="Gill Sans MT" panose="020B0502020104020203" pitchFamily="34" charset="0"/>
                <a:ea typeface="Calibri" panose="020F0502020204030204" pitchFamily="34" charset="0"/>
                <a:cs typeface="Times New Roman (Body CS)"/>
              </a:rPr>
              <a:t>pentru</a:t>
            </a:r>
            <a:r>
              <a:rPr lang="en-US" sz="1400" dirty="0">
                <a:solidFill>
                  <a:srgbClr val="6C6463"/>
                </a:solidFill>
                <a:latin typeface="Gill Sans MT" panose="020B0502020104020203" pitchFamily="34" charset="0"/>
                <a:ea typeface="Calibri" panose="020F0502020204030204" pitchFamily="34" charset="0"/>
                <a:cs typeface="Times New Roman (Body CS)"/>
              </a:rPr>
              <a:t> export </a:t>
            </a:r>
            <a:r>
              <a:rPr lang="en-US" sz="1400" dirty="0" err="1">
                <a:solidFill>
                  <a:srgbClr val="6C6463"/>
                </a:solidFill>
                <a:latin typeface="Gill Sans MT" panose="020B0502020104020203" pitchFamily="34" charset="0"/>
                <a:ea typeface="Calibri" panose="020F0502020204030204" pitchFamily="34" charset="0"/>
                <a:cs typeface="Times New Roman (Body CS)"/>
              </a:rPr>
              <a:t>în</a:t>
            </a:r>
            <a:r>
              <a:rPr lang="en-US" sz="1400" dirty="0">
                <a:solidFill>
                  <a:srgbClr val="6C6463"/>
                </a:solidFill>
                <a:latin typeface="Gill Sans MT" panose="020B0502020104020203" pitchFamily="34" charset="0"/>
                <a:ea typeface="Calibri" panose="020F0502020204030204" pitchFamily="34" charset="0"/>
                <a:cs typeface="Times New Roman (Body CS)"/>
              </a:rPr>
              <a:t> UE</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10" name="TextBox 9">
            <a:extLst>
              <a:ext uri="{FF2B5EF4-FFF2-40B4-BE49-F238E27FC236}">
                <a16:creationId xmlns:a16="http://schemas.microsoft.com/office/drawing/2014/main" id="{0A29CE5D-F6A0-4168-8948-CB2B758F26E6}"/>
              </a:ext>
            </a:extLst>
          </p:cNvPr>
          <p:cNvSpPr txBox="1"/>
          <p:nvPr/>
        </p:nvSpPr>
        <p:spPr>
          <a:xfrm>
            <a:off x="2082400" y="4000664"/>
            <a:ext cx="1638536" cy="738664"/>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Regimul</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ro-RO" sz="1400" dirty="0">
                <a:solidFill>
                  <a:srgbClr val="6C6463"/>
                </a:solidFill>
                <a:latin typeface="Gill Sans MT" panose="020B0502020104020203" pitchFamily="34" charset="0"/>
                <a:ea typeface="Calibri" panose="020F0502020204030204" pitchFamily="34" charset="0"/>
                <a:cs typeface="Times New Roman (Body CS)"/>
              </a:rPr>
              <a:t>zilierilor </a:t>
            </a:r>
            <a:r>
              <a:rPr lang="en-US" sz="1400" dirty="0" err="1">
                <a:solidFill>
                  <a:srgbClr val="6C6463"/>
                </a:solidFill>
                <a:latin typeface="Gill Sans MT" panose="020B0502020104020203" pitchFamily="34" charset="0"/>
                <a:ea typeface="Calibri" panose="020F0502020204030204" pitchFamily="34" charset="0"/>
                <a:cs typeface="Times New Roman (Body CS)"/>
              </a:rPr>
              <a:t>pentru</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serviciile</a:t>
            </a:r>
            <a:r>
              <a:rPr lang="en-US" sz="1400" dirty="0">
                <a:solidFill>
                  <a:srgbClr val="6C6463"/>
                </a:solidFill>
                <a:latin typeface="Gill Sans MT" panose="020B0502020104020203" pitchFamily="34" charset="0"/>
                <a:ea typeface="Calibri" panose="020F0502020204030204" pitchFamily="34" charset="0"/>
                <a:cs typeface="Times New Roman (Body CS)"/>
              </a:rPr>
              <a:t> de </a:t>
            </a:r>
            <a:r>
              <a:rPr lang="en-US" sz="1400" dirty="0" err="1">
                <a:solidFill>
                  <a:srgbClr val="6C6463"/>
                </a:solidFill>
                <a:latin typeface="Gill Sans MT" panose="020B0502020104020203" pitchFamily="34" charset="0"/>
                <a:ea typeface="Calibri" panose="020F0502020204030204" pitchFamily="34" charset="0"/>
                <a:cs typeface="Times New Roman (Body CS)"/>
              </a:rPr>
              <a:t>curierat</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17" name="TextBox 16">
            <a:extLst>
              <a:ext uri="{FF2B5EF4-FFF2-40B4-BE49-F238E27FC236}">
                <a16:creationId xmlns:a16="http://schemas.microsoft.com/office/drawing/2014/main" id="{C3EC2C72-9FC5-4387-846D-454488711F68}"/>
              </a:ext>
            </a:extLst>
          </p:cNvPr>
          <p:cNvSpPr txBox="1"/>
          <p:nvPr/>
        </p:nvSpPr>
        <p:spPr>
          <a:xfrm>
            <a:off x="3652014" y="4000664"/>
            <a:ext cx="2025328" cy="1169551"/>
          </a:xfrm>
          <a:prstGeom prst="rect">
            <a:avLst/>
          </a:prstGeom>
          <a:noFill/>
        </p:spPr>
        <p:txBody>
          <a:bodyPr wrap="square">
            <a:spAutoFit/>
          </a:bodyPr>
          <a:lstStyle/>
          <a:p>
            <a:pPr algn="ctr"/>
            <a:r>
              <a:rPr lang="ro-RO" sz="1400" dirty="0">
                <a:solidFill>
                  <a:srgbClr val="6C6463"/>
                </a:solidFill>
                <a:latin typeface="Gill Sans MT" panose="020B0502020104020203" pitchFamily="34" charset="0"/>
                <a:ea typeface="Calibri" panose="020F0502020204030204" pitchFamily="34" charset="0"/>
                <a:cs typeface="Times New Roman (Body CS)"/>
              </a:rPr>
              <a:t>(Re)</a:t>
            </a:r>
            <a:r>
              <a:rPr lang="ro-RO" sz="1400" dirty="0" err="1">
                <a:solidFill>
                  <a:srgbClr val="6C6463"/>
                </a:solidFill>
                <a:latin typeface="Gill Sans MT" panose="020B0502020104020203" pitchFamily="34" charset="0"/>
                <a:ea typeface="Calibri" panose="020F0502020204030204" pitchFamily="34" charset="0"/>
                <a:cs typeface="Times New Roman (Body CS)"/>
              </a:rPr>
              <a:t>introdicerea</a:t>
            </a:r>
            <a:r>
              <a:rPr lang="ro-RO" sz="1400" dirty="0">
                <a:solidFill>
                  <a:srgbClr val="6C6463"/>
                </a:solidFill>
                <a:latin typeface="Gill Sans MT" panose="020B0502020104020203" pitchFamily="34" charset="0"/>
                <a:ea typeface="Calibri" panose="020F0502020204030204" pitchFamily="34" charset="0"/>
                <a:cs typeface="Times New Roman (Body CS)"/>
              </a:rPr>
              <a:t> certificărilor </a:t>
            </a:r>
            <a:r>
              <a:rPr lang="it-IT" sz="1400" dirty="0">
                <a:solidFill>
                  <a:srgbClr val="6C6463"/>
                </a:solidFill>
                <a:latin typeface="Gill Sans MT" panose="020B0502020104020203" pitchFamily="34" charset="0"/>
                <a:ea typeface="Calibri" panose="020F0502020204030204" pitchFamily="34" charset="0"/>
                <a:cs typeface="Times New Roman (Body CS)"/>
              </a:rPr>
              <a:t>privind procedurile vamale pentru întreprinderi
</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18" name="TextBox 17">
            <a:extLst>
              <a:ext uri="{FF2B5EF4-FFF2-40B4-BE49-F238E27FC236}">
                <a16:creationId xmlns:a16="http://schemas.microsoft.com/office/drawing/2014/main" id="{24B660F9-F4FE-4863-900D-01C025F1BD74}"/>
              </a:ext>
            </a:extLst>
          </p:cNvPr>
          <p:cNvSpPr txBox="1"/>
          <p:nvPr/>
        </p:nvSpPr>
        <p:spPr>
          <a:xfrm>
            <a:off x="5589722" y="4009494"/>
            <a:ext cx="1691940" cy="1169551"/>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Obținerea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statutului</a:t>
            </a:r>
            <a:r>
              <a:rPr lang="en-US" sz="1400" dirty="0">
                <a:solidFill>
                  <a:srgbClr val="6C6463"/>
                </a:solidFill>
                <a:latin typeface="Gill Sans MT" panose="020B0502020104020203" pitchFamily="34" charset="0"/>
                <a:ea typeface="Calibri" panose="020F0502020204030204" pitchFamily="34" charset="0"/>
                <a:cs typeface="Times New Roman (Body CS)"/>
              </a:rPr>
              <a:t> de Operator Economic </a:t>
            </a:r>
            <a:r>
              <a:rPr lang="en-US" sz="1400" dirty="0" err="1">
                <a:solidFill>
                  <a:srgbClr val="6C6463"/>
                </a:solidFill>
                <a:latin typeface="Gill Sans MT" panose="020B0502020104020203" pitchFamily="34" charset="0"/>
                <a:ea typeface="Calibri" panose="020F0502020204030204" pitchFamily="34" charset="0"/>
                <a:cs typeface="Times New Roman (Body CS)"/>
              </a:rPr>
              <a:t>Autorizat</a:t>
            </a:r>
            <a:r>
              <a:rPr lang="en-US" sz="1400" dirty="0">
                <a:solidFill>
                  <a:srgbClr val="6C6463"/>
                </a:solidFill>
                <a:latin typeface="Gill Sans MT" panose="020B0502020104020203" pitchFamily="34" charset="0"/>
                <a:ea typeface="Calibri" panose="020F0502020204030204" pitchFamily="34" charset="0"/>
                <a:cs typeface="Times New Roman (Body CS)"/>
              </a:rPr>
              <a:t> (A.E.O.) 
</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26" name="TextBox 25">
            <a:extLst>
              <a:ext uri="{FF2B5EF4-FFF2-40B4-BE49-F238E27FC236}">
                <a16:creationId xmlns:a16="http://schemas.microsoft.com/office/drawing/2014/main" id="{C5CC0846-4E66-4C24-A913-ED281B070367}"/>
              </a:ext>
            </a:extLst>
          </p:cNvPr>
          <p:cNvSpPr txBox="1"/>
          <p:nvPr/>
        </p:nvSpPr>
        <p:spPr>
          <a:xfrm>
            <a:off x="7235332" y="4000664"/>
            <a:ext cx="1759812" cy="738664"/>
          </a:xfrm>
          <a:prstGeom prst="rect">
            <a:avLst/>
          </a:prstGeom>
          <a:noFill/>
        </p:spPr>
        <p:txBody>
          <a:bodyPr wrap="square">
            <a:spAutoFit/>
          </a:bodyPr>
          <a:lstStyle/>
          <a:p>
            <a:pPr algn="ctr"/>
            <a:r>
              <a:rPr lang="pt-BR" sz="1400" dirty="0">
                <a:solidFill>
                  <a:srgbClr val="6C6463"/>
                </a:solidFill>
                <a:latin typeface="Gill Sans MT" panose="020B0502020104020203" pitchFamily="34" charset="0"/>
                <a:ea typeface="Calibri" panose="020F0502020204030204" pitchFamily="34" charset="0"/>
                <a:cs typeface="Times New Roman (Body CS)"/>
              </a:rPr>
              <a:t>Punerea în aplicare a sistemelor de date vamale </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pic>
        <p:nvPicPr>
          <p:cNvPr id="69" name="Picture 68">
            <a:extLst>
              <a:ext uri="{FF2B5EF4-FFF2-40B4-BE49-F238E27FC236}">
                <a16:creationId xmlns:a16="http://schemas.microsoft.com/office/drawing/2014/main" id="{891F7BA6-9CE4-4FC7-AC90-07E47CFB1812}"/>
              </a:ext>
            </a:extLst>
          </p:cNvPr>
          <p:cNvPicPr>
            <a:picLocks noChangeAspect="1"/>
          </p:cNvPicPr>
          <p:nvPr/>
        </p:nvPicPr>
        <p:blipFill>
          <a:blip r:embed="rId3"/>
          <a:stretch>
            <a:fillRect/>
          </a:stretch>
        </p:blipFill>
        <p:spPr>
          <a:xfrm>
            <a:off x="941831" y="1074235"/>
            <a:ext cx="2929319" cy="1913553"/>
          </a:xfrm>
          <a:prstGeom prst="rect">
            <a:avLst/>
          </a:prstGeom>
        </p:spPr>
      </p:pic>
      <p:sp>
        <p:nvSpPr>
          <p:cNvPr id="70" name="TextBox 69">
            <a:extLst>
              <a:ext uri="{FF2B5EF4-FFF2-40B4-BE49-F238E27FC236}">
                <a16:creationId xmlns:a16="http://schemas.microsoft.com/office/drawing/2014/main" id="{258E29FF-5287-4B5B-8331-29BDF82626A4}"/>
              </a:ext>
            </a:extLst>
          </p:cNvPr>
          <p:cNvSpPr txBox="1"/>
          <p:nvPr/>
        </p:nvSpPr>
        <p:spPr>
          <a:xfrm>
            <a:off x="644891" y="2992863"/>
            <a:ext cx="3976914" cy="461665"/>
          </a:xfrm>
          <a:prstGeom prst="rect">
            <a:avLst/>
          </a:prstGeom>
          <a:noFill/>
        </p:spPr>
        <p:txBody>
          <a:bodyPr wrap="square">
            <a:spAutoFit/>
          </a:bodyPr>
          <a:lstStyle/>
          <a:p>
            <a:r>
              <a:rPr lang="ro-RO" sz="1200" b="1" dirty="0">
                <a:solidFill>
                  <a:srgbClr val="6C6463"/>
                </a:solidFill>
                <a:latin typeface="Gill Sans MT" panose="020B0502020104020203" pitchFamily="34" charset="0"/>
                <a:ea typeface="Calibri" panose="020F0502020204030204" pitchFamily="34" charset="0"/>
                <a:cs typeface="Times New Roman (Body CS)"/>
              </a:rPr>
              <a:t>Utilizarea</a:t>
            </a:r>
            <a:r>
              <a:rPr lang="en-US" sz="1200" b="1" dirty="0">
                <a:solidFill>
                  <a:srgbClr val="6C6463"/>
                </a:solidFill>
                <a:effectLst/>
                <a:latin typeface="Gill Sans MT" panose="020B0502020104020203" pitchFamily="34" charset="0"/>
                <a:ea typeface="Calibri" panose="020F0502020204030204" pitchFamily="34" charset="0"/>
                <a:cs typeface="Times New Roman (Body CS)"/>
              </a:rPr>
              <a:t> </a:t>
            </a:r>
            <a:r>
              <a:rPr lang="ro-RO" sz="1200" b="1" dirty="0">
                <a:solidFill>
                  <a:srgbClr val="6C6463"/>
                </a:solidFill>
                <a:effectLst/>
                <a:latin typeface="Gill Sans MT" panose="020B0502020104020203" pitchFamily="34" charset="0"/>
                <a:ea typeface="Calibri" panose="020F0502020204030204" pitchFamily="34" charset="0"/>
                <a:cs typeface="Times New Roman (Body CS)"/>
              </a:rPr>
              <a:t>serviciilor de </a:t>
            </a:r>
            <a:r>
              <a:rPr lang="en-US" sz="1200" b="1" dirty="0">
                <a:solidFill>
                  <a:srgbClr val="6C6463"/>
                </a:solidFill>
                <a:effectLst/>
                <a:latin typeface="Gill Sans MT" panose="020B0502020104020203" pitchFamily="34" charset="0"/>
                <a:ea typeface="Calibri" panose="020F0502020204030204" pitchFamily="34" charset="0"/>
                <a:cs typeface="Times New Roman (Body CS)"/>
              </a:rPr>
              <a:t>fulfillment </a:t>
            </a:r>
            <a:r>
              <a:rPr lang="ro-RO" sz="1200" b="1" dirty="0">
                <a:solidFill>
                  <a:srgbClr val="6C6463"/>
                </a:solidFill>
                <a:latin typeface="Gill Sans MT" panose="020B0502020104020203" pitchFamily="34" charset="0"/>
                <a:ea typeface="Calibri" panose="020F0502020204030204" pitchFamily="34" charset="0"/>
                <a:cs typeface="Times New Roman (Body CS)"/>
              </a:rPr>
              <a:t>în țara cumpărătorului</a:t>
            </a:r>
            <a:endParaRPr lang="en-US" sz="1200" b="1" dirty="0"/>
          </a:p>
        </p:txBody>
      </p:sp>
      <p:sp>
        <p:nvSpPr>
          <p:cNvPr id="71" name="TextBox 70">
            <a:extLst>
              <a:ext uri="{FF2B5EF4-FFF2-40B4-BE49-F238E27FC236}">
                <a16:creationId xmlns:a16="http://schemas.microsoft.com/office/drawing/2014/main" id="{3FBCAF16-D2AE-4BC1-88B7-260997FA25EE}"/>
              </a:ext>
            </a:extLst>
          </p:cNvPr>
          <p:cNvSpPr txBox="1"/>
          <p:nvPr/>
        </p:nvSpPr>
        <p:spPr>
          <a:xfrm>
            <a:off x="5131462" y="2935884"/>
            <a:ext cx="3218874" cy="461665"/>
          </a:xfrm>
          <a:prstGeom prst="rect">
            <a:avLst/>
          </a:prstGeom>
          <a:noFill/>
        </p:spPr>
        <p:txBody>
          <a:bodyPr wrap="square">
            <a:spAutoFit/>
          </a:bodyPr>
          <a:lstStyle/>
          <a:p>
            <a:pPr algn="ctr"/>
            <a:r>
              <a:rPr lang="it-IT" sz="1200" b="1" dirty="0">
                <a:solidFill>
                  <a:srgbClr val="6C6463"/>
                </a:solidFill>
                <a:latin typeface="Gill Sans MT" panose="020B0502020104020203" pitchFamily="34" charset="0"/>
                <a:ea typeface="Calibri" panose="020F0502020204030204" pitchFamily="34" charset="0"/>
                <a:cs typeface="Times New Roman (Body CS)"/>
              </a:rPr>
              <a:t>Implicarea importului ghișeului unic (IOSS)</a:t>
            </a:r>
            <a:endParaRPr lang="en-US" sz="1200" b="1" dirty="0"/>
          </a:p>
        </p:txBody>
      </p:sp>
      <p:sp>
        <p:nvSpPr>
          <p:cNvPr id="74" name="Freeform 348">
            <a:extLst>
              <a:ext uri="{FF2B5EF4-FFF2-40B4-BE49-F238E27FC236}">
                <a16:creationId xmlns:a16="http://schemas.microsoft.com/office/drawing/2014/main" id="{1654307C-56F9-48CE-861E-3F22B7825830}"/>
              </a:ext>
            </a:extLst>
          </p:cNvPr>
          <p:cNvSpPr>
            <a:spLocks noEditPoints="1"/>
          </p:cNvSpPr>
          <p:nvPr/>
        </p:nvSpPr>
        <p:spPr bwMode="auto">
          <a:xfrm>
            <a:off x="914122" y="3391307"/>
            <a:ext cx="567913" cy="491805"/>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81 w 176"/>
              <a:gd name="T11" fmla="*/ 61 h 176"/>
              <a:gd name="T12" fmla="*/ 80 w 176"/>
              <a:gd name="T13" fmla="*/ 72 h 176"/>
              <a:gd name="T14" fmla="*/ 41 w 176"/>
              <a:gd name="T15" fmla="*/ 99 h 176"/>
              <a:gd name="T16" fmla="*/ 30 w 176"/>
              <a:gd name="T17" fmla="*/ 103 h 176"/>
              <a:gd name="T18" fmla="*/ 41 w 176"/>
              <a:gd name="T19" fmla="*/ 99 h 176"/>
              <a:gd name="T20" fmla="*/ 47 w 176"/>
              <a:gd name="T21" fmla="*/ 83 h 176"/>
              <a:gd name="T22" fmla="*/ 45 w 176"/>
              <a:gd name="T23" fmla="*/ 94 h 176"/>
              <a:gd name="T24" fmla="*/ 134 w 176"/>
              <a:gd name="T25" fmla="*/ 76 h 176"/>
              <a:gd name="T26" fmla="*/ 141 w 176"/>
              <a:gd name="T27" fmla="*/ 71 h 176"/>
              <a:gd name="T28" fmla="*/ 136 w 176"/>
              <a:gd name="T29" fmla="*/ 65 h 176"/>
              <a:gd name="T30" fmla="*/ 134 w 176"/>
              <a:gd name="T31" fmla="*/ 76 h 176"/>
              <a:gd name="T32" fmla="*/ 173 w 176"/>
              <a:gd name="T33" fmla="*/ 16 h 176"/>
              <a:gd name="T34" fmla="*/ 117 w 176"/>
              <a:gd name="T35" fmla="*/ 0 h 176"/>
              <a:gd name="T36" fmla="*/ 115 w 176"/>
              <a:gd name="T37" fmla="*/ 0 h 176"/>
              <a:gd name="T38" fmla="*/ 60 w 176"/>
              <a:gd name="T39" fmla="*/ 16 h 176"/>
              <a:gd name="T40" fmla="*/ 5 w 176"/>
              <a:gd name="T41" fmla="*/ 0 h 176"/>
              <a:gd name="T42" fmla="*/ 0 w 176"/>
              <a:gd name="T43" fmla="*/ 4 h 176"/>
              <a:gd name="T44" fmla="*/ 3 w 176"/>
              <a:gd name="T45" fmla="*/ 160 h 176"/>
              <a:gd name="T46" fmla="*/ 59 w 176"/>
              <a:gd name="T47" fmla="*/ 176 h 176"/>
              <a:gd name="T48" fmla="*/ 60 w 176"/>
              <a:gd name="T49" fmla="*/ 176 h 176"/>
              <a:gd name="T50" fmla="*/ 61 w 176"/>
              <a:gd name="T51" fmla="*/ 176 h 176"/>
              <a:gd name="T52" fmla="*/ 171 w 176"/>
              <a:gd name="T53" fmla="*/ 176 h 176"/>
              <a:gd name="T54" fmla="*/ 172 w 176"/>
              <a:gd name="T55" fmla="*/ 176 h 176"/>
              <a:gd name="T56" fmla="*/ 176 w 176"/>
              <a:gd name="T57" fmla="*/ 20 h 176"/>
              <a:gd name="T58" fmla="*/ 56 w 176"/>
              <a:gd name="T59" fmla="*/ 167 h 176"/>
              <a:gd name="T60" fmla="*/ 8 w 176"/>
              <a:gd name="T61" fmla="*/ 9 h 176"/>
              <a:gd name="T62" fmla="*/ 56 w 176"/>
              <a:gd name="T63" fmla="*/ 167 h 176"/>
              <a:gd name="T64" fmla="*/ 64 w 176"/>
              <a:gd name="T65" fmla="*/ 167 h 176"/>
              <a:gd name="T66" fmla="*/ 67 w 176"/>
              <a:gd name="T67" fmla="*/ 83 h 176"/>
              <a:gd name="T68" fmla="*/ 69 w 176"/>
              <a:gd name="T69" fmla="*/ 72 h 176"/>
              <a:gd name="T70" fmla="*/ 64 w 176"/>
              <a:gd name="T71" fmla="*/ 23 h 176"/>
              <a:gd name="T72" fmla="*/ 112 w 176"/>
              <a:gd name="T73" fmla="*/ 153 h 176"/>
              <a:gd name="T74" fmla="*/ 120 w 176"/>
              <a:gd name="T75" fmla="*/ 153 h 176"/>
              <a:gd name="T76" fmla="*/ 125 w 176"/>
              <a:gd name="T77" fmla="*/ 65 h 176"/>
              <a:gd name="T78" fmla="*/ 122 w 176"/>
              <a:gd name="T79" fmla="*/ 55 h 176"/>
              <a:gd name="T80" fmla="*/ 120 w 176"/>
              <a:gd name="T81" fmla="*/ 9 h 176"/>
              <a:gd name="T82" fmla="*/ 168 w 176"/>
              <a:gd name="T83" fmla="*/ 167 h 176"/>
              <a:gd name="T84" fmla="*/ 140 w 176"/>
              <a:gd name="T85" fmla="*/ 112 h 176"/>
              <a:gd name="T86" fmla="*/ 137 w 176"/>
              <a:gd name="T87" fmla="*/ 119 h 176"/>
              <a:gd name="T88" fmla="*/ 137 w 176"/>
              <a:gd name="T89" fmla="*/ 129 h 176"/>
              <a:gd name="T90" fmla="*/ 140 w 176"/>
              <a:gd name="T91" fmla="*/ 136 h 176"/>
              <a:gd name="T92" fmla="*/ 148 w 176"/>
              <a:gd name="T93" fmla="*/ 130 h 176"/>
              <a:gd name="T94" fmla="*/ 156 w 176"/>
              <a:gd name="T95" fmla="*/ 136 h 176"/>
              <a:gd name="T96" fmla="*/ 159 w 176"/>
              <a:gd name="T97" fmla="*/ 129 h 176"/>
              <a:gd name="T98" fmla="*/ 159 w 176"/>
              <a:gd name="T99" fmla="*/ 119 h 176"/>
              <a:gd name="T100" fmla="*/ 156 w 176"/>
              <a:gd name="T101" fmla="*/ 112 h 176"/>
              <a:gd name="T102" fmla="*/ 148 w 176"/>
              <a:gd name="T103" fmla="*/ 118 h 176"/>
              <a:gd name="T104" fmla="*/ 142 w 176"/>
              <a:gd name="T105" fmla="*/ 88 h 176"/>
              <a:gd name="T106" fmla="*/ 146 w 176"/>
              <a:gd name="T107" fmla="*/ 78 h 176"/>
              <a:gd name="T108" fmla="*/ 142 w 176"/>
              <a:gd name="T109" fmla="*/ 88 h 176"/>
              <a:gd name="T110" fmla="*/ 151 w 176"/>
              <a:gd name="T111" fmla="*/ 103 h 176"/>
              <a:gd name="T112" fmla="*/ 143 w 176"/>
              <a:gd name="T113" fmla="*/ 9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4" y="64"/>
                  <a:pt x="108" y="60"/>
                  <a:pt x="108" y="56"/>
                </a:cubicBezTo>
                <a:cubicBezTo>
                  <a:pt x="108" y="52"/>
                  <a:pt x="104" y="48"/>
                  <a:pt x="100" y="48"/>
                </a:cubicBezTo>
                <a:cubicBezTo>
                  <a:pt x="96" y="48"/>
                  <a:pt x="92" y="52"/>
                  <a:pt x="92" y="56"/>
                </a:cubicBezTo>
                <a:cubicBezTo>
                  <a:pt x="92" y="60"/>
                  <a:pt x="96" y="64"/>
                  <a:pt x="100" y="64"/>
                </a:cubicBezTo>
                <a:moveTo>
                  <a:pt x="32" y="128"/>
                </a:moveTo>
                <a:cubicBezTo>
                  <a:pt x="36" y="128"/>
                  <a:pt x="40" y="124"/>
                  <a:pt x="40" y="120"/>
                </a:cubicBezTo>
                <a:cubicBezTo>
                  <a:pt x="40" y="116"/>
                  <a:pt x="36" y="112"/>
                  <a:pt x="32" y="112"/>
                </a:cubicBezTo>
                <a:cubicBezTo>
                  <a:pt x="28" y="112"/>
                  <a:pt x="24" y="116"/>
                  <a:pt x="24" y="120"/>
                </a:cubicBezTo>
                <a:cubicBezTo>
                  <a:pt x="24" y="124"/>
                  <a:pt x="28" y="128"/>
                  <a:pt x="32" y="128"/>
                </a:cubicBezTo>
                <a:moveTo>
                  <a:pt x="85" y="68"/>
                </a:moveTo>
                <a:cubicBezTo>
                  <a:pt x="81" y="61"/>
                  <a:pt x="81" y="61"/>
                  <a:pt x="81" y="61"/>
                </a:cubicBezTo>
                <a:cubicBezTo>
                  <a:pt x="78" y="63"/>
                  <a:pt x="76" y="65"/>
                  <a:pt x="74" y="67"/>
                </a:cubicBezTo>
                <a:cubicBezTo>
                  <a:pt x="80" y="72"/>
                  <a:pt x="80" y="72"/>
                  <a:pt x="80" y="72"/>
                </a:cubicBezTo>
                <a:cubicBezTo>
                  <a:pt x="82" y="70"/>
                  <a:pt x="83" y="69"/>
                  <a:pt x="85" y="68"/>
                </a:cubicBezTo>
                <a:moveTo>
                  <a:pt x="41" y="99"/>
                </a:moveTo>
                <a:cubicBezTo>
                  <a:pt x="34" y="95"/>
                  <a:pt x="34" y="95"/>
                  <a:pt x="34" y="95"/>
                </a:cubicBezTo>
                <a:cubicBezTo>
                  <a:pt x="32" y="97"/>
                  <a:pt x="31" y="100"/>
                  <a:pt x="30" y="103"/>
                </a:cubicBezTo>
                <a:cubicBezTo>
                  <a:pt x="38" y="105"/>
                  <a:pt x="38" y="105"/>
                  <a:pt x="38" y="105"/>
                </a:cubicBezTo>
                <a:cubicBezTo>
                  <a:pt x="39" y="103"/>
                  <a:pt x="39" y="101"/>
                  <a:pt x="41" y="99"/>
                </a:cubicBezTo>
                <a:moveTo>
                  <a:pt x="51" y="90"/>
                </a:moveTo>
                <a:cubicBezTo>
                  <a:pt x="47" y="83"/>
                  <a:pt x="47" y="83"/>
                  <a:pt x="47" y="83"/>
                </a:cubicBezTo>
                <a:cubicBezTo>
                  <a:pt x="44" y="85"/>
                  <a:pt x="42" y="86"/>
                  <a:pt x="40" y="88"/>
                </a:cubicBezTo>
                <a:cubicBezTo>
                  <a:pt x="45" y="94"/>
                  <a:pt x="45" y="94"/>
                  <a:pt x="45" y="94"/>
                </a:cubicBezTo>
                <a:cubicBezTo>
                  <a:pt x="47" y="93"/>
                  <a:pt x="49" y="91"/>
                  <a:pt x="51" y="90"/>
                </a:cubicBezTo>
                <a:moveTo>
                  <a:pt x="134" y="76"/>
                </a:moveTo>
                <a:cubicBezTo>
                  <a:pt x="135" y="76"/>
                  <a:pt x="135" y="76"/>
                  <a:pt x="135" y="76"/>
                </a:cubicBezTo>
                <a:cubicBezTo>
                  <a:pt x="141" y="71"/>
                  <a:pt x="141" y="71"/>
                  <a:pt x="141" y="71"/>
                </a:cubicBezTo>
                <a:cubicBezTo>
                  <a:pt x="140" y="70"/>
                  <a:pt x="140" y="70"/>
                  <a:pt x="140" y="70"/>
                </a:cubicBezTo>
                <a:cubicBezTo>
                  <a:pt x="139" y="69"/>
                  <a:pt x="137" y="67"/>
                  <a:pt x="136" y="65"/>
                </a:cubicBezTo>
                <a:cubicBezTo>
                  <a:pt x="129" y="70"/>
                  <a:pt x="129" y="70"/>
                  <a:pt x="129" y="70"/>
                </a:cubicBezTo>
                <a:cubicBezTo>
                  <a:pt x="131" y="72"/>
                  <a:pt x="132" y="74"/>
                  <a:pt x="134" y="76"/>
                </a:cubicBezTo>
                <a:moveTo>
                  <a:pt x="173" y="16"/>
                </a:moveTo>
                <a:cubicBezTo>
                  <a:pt x="173" y="16"/>
                  <a:pt x="173" y="16"/>
                  <a:pt x="173" y="16"/>
                </a:cubicBezTo>
                <a:cubicBezTo>
                  <a:pt x="117" y="0"/>
                  <a:pt x="117" y="0"/>
                  <a:pt x="117" y="0"/>
                </a:cubicBezTo>
                <a:cubicBezTo>
                  <a:pt x="117" y="0"/>
                  <a:pt x="117" y="0"/>
                  <a:pt x="117" y="0"/>
                </a:cubicBezTo>
                <a:cubicBezTo>
                  <a:pt x="117" y="0"/>
                  <a:pt x="116" y="0"/>
                  <a:pt x="116" y="0"/>
                </a:cubicBezTo>
                <a:cubicBezTo>
                  <a:pt x="116" y="0"/>
                  <a:pt x="115"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4" y="0"/>
                  <a:pt x="4" y="0"/>
                </a:cubicBezTo>
                <a:cubicBezTo>
                  <a:pt x="2" y="0"/>
                  <a:pt x="0" y="2"/>
                  <a:pt x="0" y="4"/>
                </a:cubicBezTo>
                <a:cubicBezTo>
                  <a:pt x="0" y="156"/>
                  <a:pt x="0" y="156"/>
                  <a:pt x="0" y="156"/>
                </a:cubicBezTo>
                <a:cubicBezTo>
                  <a:pt x="0" y="158"/>
                  <a:pt x="1" y="159"/>
                  <a:pt x="3" y="160"/>
                </a:cubicBezTo>
                <a:cubicBezTo>
                  <a:pt x="3" y="160"/>
                  <a:pt x="3" y="160"/>
                  <a:pt x="3" y="160"/>
                </a:cubicBezTo>
                <a:cubicBezTo>
                  <a:pt x="59" y="176"/>
                  <a:pt x="59" y="176"/>
                  <a:pt x="59" y="176"/>
                </a:cubicBezTo>
                <a:cubicBezTo>
                  <a:pt x="59" y="176"/>
                  <a:pt x="59" y="176"/>
                  <a:pt x="59" y="176"/>
                </a:cubicBezTo>
                <a:cubicBezTo>
                  <a:pt x="59" y="176"/>
                  <a:pt x="60" y="176"/>
                  <a:pt x="60" y="176"/>
                </a:cubicBezTo>
                <a:cubicBezTo>
                  <a:pt x="60"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1" y="176"/>
                  <a:pt x="172" y="176"/>
                  <a:pt x="172" y="176"/>
                </a:cubicBezTo>
                <a:cubicBezTo>
                  <a:pt x="174"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7" y="83"/>
                  <a:pt x="67" y="83"/>
                  <a:pt x="67" y="83"/>
                </a:cubicBezTo>
                <a:cubicBezTo>
                  <a:pt x="70" y="82"/>
                  <a:pt x="72" y="80"/>
                  <a:pt x="75" y="78"/>
                </a:cubicBezTo>
                <a:cubicBezTo>
                  <a:pt x="69" y="72"/>
                  <a:pt x="69" y="72"/>
                  <a:pt x="69"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3" y="64"/>
                  <a:pt x="125" y="65"/>
                </a:cubicBezTo>
                <a:cubicBezTo>
                  <a:pt x="130" y="59"/>
                  <a:pt x="130" y="59"/>
                  <a:pt x="130" y="59"/>
                </a:cubicBezTo>
                <a:cubicBezTo>
                  <a:pt x="127"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13"/>
                </a:moveTo>
                <a:cubicBezTo>
                  <a:pt x="142" y="112"/>
                  <a:pt x="141" y="112"/>
                  <a:pt x="140" y="112"/>
                </a:cubicBezTo>
                <a:cubicBezTo>
                  <a:pt x="138" y="112"/>
                  <a:pt x="136" y="114"/>
                  <a:pt x="136" y="116"/>
                </a:cubicBezTo>
                <a:cubicBezTo>
                  <a:pt x="136" y="117"/>
                  <a:pt x="136" y="118"/>
                  <a:pt x="137" y="119"/>
                </a:cubicBezTo>
                <a:cubicBezTo>
                  <a:pt x="142" y="124"/>
                  <a:pt x="142" y="124"/>
                  <a:pt x="142" y="124"/>
                </a:cubicBezTo>
                <a:cubicBezTo>
                  <a:pt x="137" y="129"/>
                  <a:pt x="137" y="129"/>
                  <a:pt x="137" y="129"/>
                </a:cubicBezTo>
                <a:cubicBezTo>
                  <a:pt x="136"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8"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8" y="112"/>
                  <a:pt x="156" y="112"/>
                </a:cubicBezTo>
                <a:cubicBezTo>
                  <a:pt x="155" y="112"/>
                  <a:pt x="154" y="112"/>
                  <a:pt x="153" y="113"/>
                </a:cubicBezTo>
                <a:cubicBezTo>
                  <a:pt x="148" y="118"/>
                  <a:pt x="148" y="118"/>
                  <a:pt x="148" y="118"/>
                </a:cubicBezTo>
                <a:lnTo>
                  <a:pt x="143" y="113"/>
                </a:lnTo>
                <a:close/>
                <a:moveTo>
                  <a:pt x="142" y="88"/>
                </a:moveTo>
                <a:cubicBezTo>
                  <a:pt x="150" y="86"/>
                  <a:pt x="150" y="86"/>
                  <a:pt x="150" y="86"/>
                </a:cubicBezTo>
                <a:cubicBezTo>
                  <a:pt x="149" y="83"/>
                  <a:pt x="148" y="80"/>
                  <a:pt x="146" y="78"/>
                </a:cubicBezTo>
                <a:cubicBezTo>
                  <a:pt x="139" y="82"/>
                  <a:pt x="139" y="82"/>
                  <a:pt x="139" y="82"/>
                </a:cubicBezTo>
                <a:cubicBezTo>
                  <a:pt x="140" y="84"/>
                  <a:pt x="141" y="86"/>
                  <a:pt x="142" y="88"/>
                </a:cubicBezTo>
                <a:moveTo>
                  <a:pt x="143" y="102"/>
                </a:moveTo>
                <a:cubicBezTo>
                  <a:pt x="151" y="103"/>
                  <a:pt x="151" y="103"/>
                  <a:pt x="151" y="103"/>
                </a:cubicBezTo>
                <a:cubicBezTo>
                  <a:pt x="151" y="100"/>
                  <a:pt x="151" y="97"/>
                  <a:pt x="151" y="94"/>
                </a:cubicBezTo>
                <a:cubicBezTo>
                  <a:pt x="143" y="95"/>
                  <a:pt x="143" y="95"/>
                  <a:pt x="143" y="95"/>
                </a:cubicBezTo>
                <a:cubicBezTo>
                  <a:pt x="143" y="97"/>
                  <a:pt x="143" y="99"/>
                  <a:pt x="143" y="102"/>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75" name="Freeform 88">
            <a:extLst>
              <a:ext uri="{FF2B5EF4-FFF2-40B4-BE49-F238E27FC236}">
                <a16:creationId xmlns:a16="http://schemas.microsoft.com/office/drawing/2014/main" id="{6FB20583-4799-4DF0-8815-461CFEF8202F}"/>
              </a:ext>
            </a:extLst>
          </p:cNvPr>
          <p:cNvSpPr>
            <a:spLocks noChangeArrowheads="1"/>
          </p:cNvSpPr>
          <p:nvPr/>
        </p:nvSpPr>
        <p:spPr bwMode="auto">
          <a:xfrm>
            <a:off x="2685394" y="3391307"/>
            <a:ext cx="567913" cy="529431"/>
          </a:xfrm>
          <a:custGeom>
            <a:avLst/>
            <a:gdLst>
              <a:gd name="T0" fmla="*/ 106693 w 601"/>
              <a:gd name="T1" fmla="*/ 218715 h 609"/>
              <a:gd name="T2" fmla="*/ 106693 w 601"/>
              <a:gd name="T3" fmla="*/ 218715 h 609"/>
              <a:gd name="T4" fmla="*/ 0 w 601"/>
              <a:gd name="T5" fmla="*/ 109358 h 609"/>
              <a:gd name="T6" fmla="*/ 106693 w 601"/>
              <a:gd name="T7" fmla="*/ 0 h 609"/>
              <a:gd name="T8" fmla="*/ 215541 w 601"/>
              <a:gd name="T9" fmla="*/ 109358 h 609"/>
              <a:gd name="T10" fmla="*/ 106693 w 601"/>
              <a:gd name="T11" fmla="*/ 218715 h 609"/>
              <a:gd name="T12" fmla="*/ 106693 w 601"/>
              <a:gd name="T13" fmla="*/ 20505 h 609"/>
              <a:gd name="T14" fmla="*/ 106693 w 601"/>
              <a:gd name="T15" fmla="*/ 20505 h 609"/>
              <a:gd name="T16" fmla="*/ 20117 w 601"/>
              <a:gd name="T17" fmla="*/ 109358 h 609"/>
              <a:gd name="T18" fmla="*/ 43108 w 601"/>
              <a:gd name="T19" fmla="*/ 167993 h 609"/>
              <a:gd name="T20" fmla="*/ 65740 w 601"/>
              <a:gd name="T21" fmla="*/ 160439 h 609"/>
              <a:gd name="T22" fmla="*/ 88731 w 601"/>
              <a:gd name="T23" fmla="*/ 150367 h 609"/>
              <a:gd name="T24" fmla="*/ 88731 w 601"/>
              <a:gd name="T25" fmla="*/ 134898 h 609"/>
              <a:gd name="T26" fmla="*/ 78672 w 601"/>
              <a:gd name="T27" fmla="*/ 114754 h 609"/>
              <a:gd name="T28" fmla="*/ 73643 w 601"/>
              <a:gd name="T29" fmla="*/ 106840 h 609"/>
              <a:gd name="T30" fmla="*/ 76158 w 601"/>
              <a:gd name="T31" fmla="*/ 91731 h 609"/>
              <a:gd name="T32" fmla="*/ 76158 w 601"/>
              <a:gd name="T33" fmla="*/ 73744 h 609"/>
              <a:gd name="T34" fmla="*/ 106693 w 601"/>
              <a:gd name="T35" fmla="*/ 48563 h 609"/>
              <a:gd name="T36" fmla="*/ 139742 w 601"/>
              <a:gd name="T37" fmla="*/ 73744 h 609"/>
              <a:gd name="T38" fmla="*/ 136868 w 601"/>
              <a:gd name="T39" fmla="*/ 91731 h 609"/>
              <a:gd name="T40" fmla="*/ 139742 w 601"/>
              <a:gd name="T41" fmla="*/ 106840 h 609"/>
              <a:gd name="T42" fmla="*/ 134354 w 601"/>
              <a:gd name="T43" fmla="*/ 114754 h 609"/>
              <a:gd name="T44" fmla="*/ 126810 w 601"/>
              <a:gd name="T45" fmla="*/ 134898 h 609"/>
              <a:gd name="T46" fmla="*/ 126810 w 601"/>
              <a:gd name="T47" fmla="*/ 150367 h 609"/>
              <a:gd name="T48" fmla="*/ 147286 w 601"/>
              <a:gd name="T49" fmla="*/ 160439 h 609"/>
              <a:gd name="T50" fmla="*/ 172433 w 601"/>
              <a:gd name="T51" fmla="*/ 167993 h 609"/>
              <a:gd name="T52" fmla="*/ 195424 w 601"/>
              <a:gd name="T53" fmla="*/ 109358 h 609"/>
              <a:gd name="T54" fmla="*/ 106693 w 601"/>
              <a:gd name="T55" fmla="*/ 20505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rgbClr val="002060"/>
          </a:solidFill>
          <a:ln>
            <a:solidFill>
              <a:srgbClr val="002060"/>
            </a:solidFill>
          </a:ln>
        </p:spPr>
        <p:txBody>
          <a:bodyPr wrap="none" anchor="ctr"/>
          <a:lstStyle/>
          <a:p>
            <a:endParaRPr lang="en-US" dirty="0"/>
          </a:p>
        </p:txBody>
      </p:sp>
      <p:grpSp>
        <p:nvGrpSpPr>
          <p:cNvPr id="76" name="Group 75">
            <a:extLst>
              <a:ext uri="{FF2B5EF4-FFF2-40B4-BE49-F238E27FC236}">
                <a16:creationId xmlns:a16="http://schemas.microsoft.com/office/drawing/2014/main" id="{BCA19B49-AA62-464B-BC36-6C2BC5AFFEEF}"/>
              </a:ext>
            </a:extLst>
          </p:cNvPr>
          <p:cNvGrpSpPr/>
          <p:nvPr/>
        </p:nvGrpSpPr>
        <p:grpSpPr>
          <a:xfrm>
            <a:off x="4429880" y="3394375"/>
            <a:ext cx="490455" cy="555084"/>
            <a:chOff x="3036888" y="1211263"/>
            <a:chExt cx="355600" cy="360363"/>
          </a:xfrm>
          <a:solidFill>
            <a:srgbClr val="002060"/>
          </a:solidFill>
        </p:grpSpPr>
        <p:sp>
          <p:nvSpPr>
            <p:cNvPr id="77" name="Freeform 23">
              <a:extLst>
                <a:ext uri="{FF2B5EF4-FFF2-40B4-BE49-F238E27FC236}">
                  <a16:creationId xmlns:a16="http://schemas.microsoft.com/office/drawing/2014/main" id="{61E3D55F-06DA-4B48-B197-258C4D972E56}"/>
                </a:ext>
              </a:extLst>
            </p:cNvPr>
            <p:cNvSpPr>
              <a:spLocks noEditPoints="1"/>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78" name="Freeform 24">
              <a:extLst>
                <a:ext uri="{FF2B5EF4-FFF2-40B4-BE49-F238E27FC236}">
                  <a16:creationId xmlns:a16="http://schemas.microsoft.com/office/drawing/2014/main" id="{551A00C2-FA1D-41A6-86F3-50EF36670C36}"/>
                </a:ext>
              </a:extLst>
            </p:cNvPr>
            <p:cNvSpPr>
              <a:spLocks noEditPoints="1"/>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79" name="Freeform 25">
              <a:extLst>
                <a:ext uri="{FF2B5EF4-FFF2-40B4-BE49-F238E27FC236}">
                  <a16:creationId xmlns:a16="http://schemas.microsoft.com/office/drawing/2014/main" id="{EEE90E2A-BA13-48EC-972C-817B80625436}"/>
                </a:ext>
              </a:extLst>
            </p:cNvPr>
            <p:cNvSpPr>
              <a:spLocks noEditPoints="1"/>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0" name="Freeform 26">
              <a:extLst>
                <a:ext uri="{FF2B5EF4-FFF2-40B4-BE49-F238E27FC236}">
                  <a16:creationId xmlns:a16="http://schemas.microsoft.com/office/drawing/2014/main" id="{280CD41A-C746-45D8-A537-93CD3D8CB248}"/>
                </a:ext>
              </a:extLst>
            </p:cNvPr>
            <p:cNvSpPr>
              <a:spLocks noEditPoints="1"/>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1" name="Freeform 27">
              <a:extLst>
                <a:ext uri="{FF2B5EF4-FFF2-40B4-BE49-F238E27FC236}">
                  <a16:creationId xmlns:a16="http://schemas.microsoft.com/office/drawing/2014/main" id="{A2FEDB7C-9658-4CFA-9352-974CC4D29A65}"/>
                </a:ext>
              </a:extLst>
            </p:cNvPr>
            <p:cNvSpPr>
              <a:spLocks noEditPoints="1"/>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2" name="Freeform 28">
              <a:extLst>
                <a:ext uri="{FF2B5EF4-FFF2-40B4-BE49-F238E27FC236}">
                  <a16:creationId xmlns:a16="http://schemas.microsoft.com/office/drawing/2014/main" id="{EA87CE3E-8279-47FF-85DA-48F39193F748}"/>
                </a:ext>
              </a:extLst>
            </p:cNvPr>
            <p:cNvSpPr>
              <a:spLocks noEditPoints="1"/>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3" name="Freeform 29">
              <a:extLst>
                <a:ext uri="{FF2B5EF4-FFF2-40B4-BE49-F238E27FC236}">
                  <a16:creationId xmlns:a16="http://schemas.microsoft.com/office/drawing/2014/main" id="{B89DDD69-2CFC-4895-9736-12D09249B42E}"/>
                </a:ext>
              </a:extLst>
            </p:cNvPr>
            <p:cNvSpPr>
              <a:spLocks noEditPoints="1"/>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4" name="Freeform 30">
              <a:extLst>
                <a:ext uri="{FF2B5EF4-FFF2-40B4-BE49-F238E27FC236}">
                  <a16:creationId xmlns:a16="http://schemas.microsoft.com/office/drawing/2014/main" id="{ADAD7C32-7926-47FD-AB63-2CEE89141092}"/>
                </a:ext>
              </a:extLst>
            </p:cNvPr>
            <p:cNvSpPr>
              <a:spLocks noEditPoints="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5" name="Freeform 31">
              <a:extLst>
                <a:ext uri="{FF2B5EF4-FFF2-40B4-BE49-F238E27FC236}">
                  <a16:creationId xmlns:a16="http://schemas.microsoft.com/office/drawing/2014/main" id="{8FD3375B-6CCA-4DF5-AD48-B09F28C17967}"/>
                </a:ext>
              </a:extLst>
            </p:cNvPr>
            <p:cNvSpPr>
              <a:spLocks noEditPoints="1"/>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6" name="Freeform 32">
              <a:extLst>
                <a:ext uri="{FF2B5EF4-FFF2-40B4-BE49-F238E27FC236}">
                  <a16:creationId xmlns:a16="http://schemas.microsoft.com/office/drawing/2014/main" id="{E5BF471A-6560-4085-872B-276F866D21BE}"/>
                </a:ext>
              </a:extLst>
            </p:cNvPr>
            <p:cNvSpPr>
              <a:spLocks noEditPoints="1"/>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7" name="Freeform 33">
              <a:extLst>
                <a:ext uri="{FF2B5EF4-FFF2-40B4-BE49-F238E27FC236}">
                  <a16:creationId xmlns:a16="http://schemas.microsoft.com/office/drawing/2014/main" id="{805D9EEA-A6C1-448E-A5C6-9E0E7B535C6B}"/>
                </a:ext>
              </a:extLst>
            </p:cNvPr>
            <p:cNvSpPr>
              <a:spLocks noEditPoints="1"/>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8" name="Freeform 34">
              <a:extLst>
                <a:ext uri="{FF2B5EF4-FFF2-40B4-BE49-F238E27FC236}">
                  <a16:creationId xmlns:a16="http://schemas.microsoft.com/office/drawing/2014/main" id="{D0E5AF29-2D44-41B1-B8DD-74A048725CC8}"/>
                </a:ext>
              </a:extLst>
            </p:cNvPr>
            <p:cNvSpPr>
              <a:spLocks noEditPoints="1"/>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89" name="Freeform 35">
              <a:extLst>
                <a:ext uri="{FF2B5EF4-FFF2-40B4-BE49-F238E27FC236}">
                  <a16:creationId xmlns:a16="http://schemas.microsoft.com/office/drawing/2014/main" id="{9725BA18-B2CB-40DD-BF71-F3021D032712}"/>
                </a:ext>
              </a:extLst>
            </p:cNvPr>
            <p:cNvSpPr>
              <a:spLocks noEditPoints="1"/>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grpSp>
      <p:sp>
        <p:nvSpPr>
          <p:cNvPr id="90" name="Freeform 50">
            <a:extLst>
              <a:ext uri="{FF2B5EF4-FFF2-40B4-BE49-F238E27FC236}">
                <a16:creationId xmlns:a16="http://schemas.microsoft.com/office/drawing/2014/main" id="{C7EBDC82-71D7-440B-9B3B-DF2FDBE3480A}"/>
              </a:ext>
            </a:extLst>
          </p:cNvPr>
          <p:cNvSpPr>
            <a:spLocks noEditPoints="1"/>
          </p:cNvSpPr>
          <p:nvPr/>
        </p:nvSpPr>
        <p:spPr bwMode="auto">
          <a:xfrm>
            <a:off x="6151735" y="3403205"/>
            <a:ext cx="567913" cy="555084"/>
          </a:xfrm>
          <a:custGeom>
            <a:avLst/>
            <a:gdLst>
              <a:gd name="T0" fmla="*/ 112 w 112"/>
              <a:gd name="T1" fmla="*/ 8 h 109"/>
              <a:gd name="T2" fmla="*/ 104 w 112"/>
              <a:gd name="T3" fmla="*/ 0 h 109"/>
              <a:gd name="T4" fmla="*/ 86 w 112"/>
              <a:gd name="T5" fmla="*/ 21 h 109"/>
              <a:gd name="T6" fmla="*/ 51 w 112"/>
              <a:gd name="T7" fmla="*/ 7 h 109"/>
              <a:gd name="T8" fmla="*/ 0 w 112"/>
              <a:gd name="T9" fmla="*/ 58 h 109"/>
              <a:gd name="T10" fmla="*/ 51 w 112"/>
              <a:gd name="T11" fmla="*/ 109 h 109"/>
              <a:gd name="T12" fmla="*/ 102 w 112"/>
              <a:gd name="T13" fmla="*/ 58 h 109"/>
              <a:gd name="T14" fmla="*/ 94 w 112"/>
              <a:gd name="T15" fmla="*/ 31 h 109"/>
              <a:gd name="T16" fmla="*/ 112 w 112"/>
              <a:gd name="T17" fmla="*/ 8 h 109"/>
              <a:gd name="T18" fmla="*/ 95 w 112"/>
              <a:gd name="T19" fmla="*/ 58 h 109"/>
              <a:gd name="T20" fmla="*/ 51 w 112"/>
              <a:gd name="T21" fmla="*/ 101 h 109"/>
              <a:gd name="T22" fmla="*/ 8 w 112"/>
              <a:gd name="T23" fmla="*/ 58 h 109"/>
              <a:gd name="T24" fmla="*/ 51 w 112"/>
              <a:gd name="T25" fmla="*/ 14 h 109"/>
              <a:gd name="T26" fmla="*/ 81 w 112"/>
              <a:gd name="T27" fmla="*/ 26 h 109"/>
              <a:gd name="T28" fmla="*/ 50 w 112"/>
              <a:gd name="T29" fmla="*/ 62 h 109"/>
              <a:gd name="T30" fmla="*/ 26 w 112"/>
              <a:gd name="T31" fmla="*/ 39 h 109"/>
              <a:gd name="T32" fmla="*/ 18 w 112"/>
              <a:gd name="T33" fmla="*/ 54 h 109"/>
              <a:gd name="T34" fmla="*/ 43 w 112"/>
              <a:gd name="T35" fmla="*/ 82 h 109"/>
              <a:gd name="T36" fmla="*/ 48 w 112"/>
              <a:gd name="T37" fmla="*/ 89 h 109"/>
              <a:gd name="T38" fmla="*/ 54 w 112"/>
              <a:gd name="T39" fmla="*/ 82 h 109"/>
              <a:gd name="T40" fmla="*/ 89 w 112"/>
              <a:gd name="T41" fmla="*/ 37 h 109"/>
              <a:gd name="T42" fmla="*/ 95 w 112"/>
              <a:gd name="T43" fmla="*/ 58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rgbClr val="002060"/>
          </a:solidFill>
          <a:ln>
            <a:solidFill>
              <a:srgbClr val="002060"/>
            </a:solidFill>
          </a:ln>
        </p:spPr>
        <p:txBody>
          <a:bodyPr/>
          <a:lstStyle/>
          <a:p>
            <a:endParaRPr lang="en-US"/>
          </a:p>
        </p:txBody>
      </p:sp>
      <p:sp>
        <p:nvSpPr>
          <p:cNvPr id="91" name="Freeform 268">
            <a:extLst>
              <a:ext uri="{FF2B5EF4-FFF2-40B4-BE49-F238E27FC236}">
                <a16:creationId xmlns:a16="http://schemas.microsoft.com/office/drawing/2014/main" id="{98ACE3AC-7B92-4A94-B0FA-A6A196DF8ABB}"/>
              </a:ext>
            </a:extLst>
          </p:cNvPr>
          <p:cNvSpPr>
            <a:spLocks noEditPoints="1"/>
          </p:cNvSpPr>
          <p:nvPr/>
        </p:nvSpPr>
        <p:spPr bwMode="auto">
          <a:xfrm>
            <a:off x="7946571" y="3386361"/>
            <a:ext cx="403765" cy="459859"/>
          </a:xfrm>
          <a:custGeom>
            <a:avLst/>
            <a:gdLst>
              <a:gd name="T0" fmla="*/ 108 w 216"/>
              <a:gd name="T1" fmla="*/ 0 h 256"/>
              <a:gd name="T2" fmla="*/ 0 w 216"/>
              <a:gd name="T3" fmla="*/ 32 h 256"/>
              <a:gd name="T4" fmla="*/ 0 w 216"/>
              <a:gd name="T5" fmla="*/ 224 h 256"/>
              <a:gd name="T6" fmla="*/ 108 w 216"/>
              <a:gd name="T7" fmla="*/ 256 h 256"/>
              <a:gd name="T8" fmla="*/ 216 w 216"/>
              <a:gd name="T9" fmla="*/ 224 h 256"/>
              <a:gd name="T10" fmla="*/ 216 w 216"/>
              <a:gd name="T11" fmla="*/ 32 h 256"/>
              <a:gd name="T12" fmla="*/ 108 w 216"/>
              <a:gd name="T13" fmla="*/ 0 h 256"/>
              <a:gd name="T14" fmla="*/ 108 w 216"/>
              <a:gd name="T15" fmla="*/ 248 h 256"/>
              <a:gd name="T16" fmla="*/ 8 w 216"/>
              <a:gd name="T17" fmla="*/ 224 h 256"/>
              <a:gd name="T18" fmla="*/ 8 w 216"/>
              <a:gd name="T19" fmla="*/ 173 h 256"/>
              <a:gd name="T20" fmla="*/ 108 w 216"/>
              <a:gd name="T21" fmla="*/ 192 h 256"/>
              <a:gd name="T22" fmla="*/ 208 w 216"/>
              <a:gd name="T23" fmla="*/ 173 h 256"/>
              <a:gd name="T24" fmla="*/ 208 w 216"/>
              <a:gd name="T25" fmla="*/ 224 h 256"/>
              <a:gd name="T26" fmla="*/ 108 w 216"/>
              <a:gd name="T27" fmla="*/ 248 h 256"/>
              <a:gd name="T28" fmla="*/ 108 w 216"/>
              <a:gd name="T29" fmla="*/ 184 h 256"/>
              <a:gd name="T30" fmla="*/ 8 w 216"/>
              <a:gd name="T31" fmla="*/ 160 h 256"/>
              <a:gd name="T32" fmla="*/ 8 w 216"/>
              <a:gd name="T33" fmla="*/ 109 h 256"/>
              <a:gd name="T34" fmla="*/ 108 w 216"/>
              <a:gd name="T35" fmla="*/ 128 h 256"/>
              <a:gd name="T36" fmla="*/ 208 w 216"/>
              <a:gd name="T37" fmla="*/ 109 h 256"/>
              <a:gd name="T38" fmla="*/ 208 w 216"/>
              <a:gd name="T39" fmla="*/ 160 h 256"/>
              <a:gd name="T40" fmla="*/ 108 w 216"/>
              <a:gd name="T41" fmla="*/ 184 h 256"/>
              <a:gd name="T42" fmla="*/ 108 w 216"/>
              <a:gd name="T43" fmla="*/ 120 h 256"/>
              <a:gd name="T44" fmla="*/ 8 w 216"/>
              <a:gd name="T45" fmla="*/ 96 h 256"/>
              <a:gd name="T46" fmla="*/ 8 w 216"/>
              <a:gd name="T47" fmla="*/ 45 h 256"/>
              <a:gd name="T48" fmla="*/ 108 w 216"/>
              <a:gd name="T49" fmla="*/ 64 h 256"/>
              <a:gd name="T50" fmla="*/ 208 w 216"/>
              <a:gd name="T51" fmla="*/ 45 h 256"/>
              <a:gd name="T52" fmla="*/ 208 w 216"/>
              <a:gd name="T53" fmla="*/ 96 h 256"/>
              <a:gd name="T54" fmla="*/ 108 w 216"/>
              <a:gd name="T55" fmla="*/ 120 h 256"/>
              <a:gd name="T56" fmla="*/ 108 w 216"/>
              <a:gd name="T57" fmla="*/ 56 h 256"/>
              <a:gd name="T58" fmla="*/ 8 w 216"/>
              <a:gd name="T59" fmla="*/ 32 h 256"/>
              <a:gd name="T60" fmla="*/ 108 w 216"/>
              <a:gd name="T61" fmla="*/ 8 h 256"/>
              <a:gd name="T62" fmla="*/ 208 w 216"/>
              <a:gd name="T63" fmla="*/ 32 h 256"/>
              <a:gd name="T64" fmla="*/ 108 w 216"/>
              <a:gd name="T65" fmla="*/ 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256">
                <a:moveTo>
                  <a:pt x="108" y="0"/>
                </a:moveTo>
                <a:cubicBezTo>
                  <a:pt x="54" y="0"/>
                  <a:pt x="0" y="11"/>
                  <a:pt x="0" y="32"/>
                </a:cubicBezTo>
                <a:cubicBezTo>
                  <a:pt x="0" y="224"/>
                  <a:pt x="0" y="224"/>
                  <a:pt x="0" y="224"/>
                </a:cubicBezTo>
                <a:cubicBezTo>
                  <a:pt x="0" y="245"/>
                  <a:pt x="54" y="256"/>
                  <a:pt x="108" y="256"/>
                </a:cubicBezTo>
                <a:cubicBezTo>
                  <a:pt x="162" y="256"/>
                  <a:pt x="216" y="245"/>
                  <a:pt x="216" y="224"/>
                </a:cubicBezTo>
                <a:cubicBezTo>
                  <a:pt x="216" y="32"/>
                  <a:pt x="216" y="32"/>
                  <a:pt x="216" y="32"/>
                </a:cubicBezTo>
                <a:cubicBezTo>
                  <a:pt x="216" y="11"/>
                  <a:pt x="162" y="0"/>
                  <a:pt x="108" y="0"/>
                </a:cubicBezTo>
                <a:close/>
                <a:moveTo>
                  <a:pt x="108" y="248"/>
                </a:moveTo>
                <a:cubicBezTo>
                  <a:pt x="46" y="248"/>
                  <a:pt x="8" y="234"/>
                  <a:pt x="8" y="224"/>
                </a:cubicBezTo>
                <a:cubicBezTo>
                  <a:pt x="8" y="173"/>
                  <a:pt x="8" y="173"/>
                  <a:pt x="8" y="173"/>
                </a:cubicBezTo>
                <a:cubicBezTo>
                  <a:pt x="25" y="186"/>
                  <a:pt x="67" y="192"/>
                  <a:pt x="108" y="192"/>
                </a:cubicBezTo>
                <a:cubicBezTo>
                  <a:pt x="149" y="192"/>
                  <a:pt x="191" y="186"/>
                  <a:pt x="208" y="173"/>
                </a:cubicBezTo>
                <a:cubicBezTo>
                  <a:pt x="208" y="224"/>
                  <a:pt x="208" y="224"/>
                  <a:pt x="208" y="224"/>
                </a:cubicBezTo>
                <a:cubicBezTo>
                  <a:pt x="208" y="234"/>
                  <a:pt x="170" y="248"/>
                  <a:pt x="108" y="248"/>
                </a:cubicBezTo>
                <a:close/>
                <a:moveTo>
                  <a:pt x="108" y="184"/>
                </a:moveTo>
                <a:cubicBezTo>
                  <a:pt x="46" y="184"/>
                  <a:pt x="8" y="170"/>
                  <a:pt x="8" y="160"/>
                </a:cubicBezTo>
                <a:cubicBezTo>
                  <a:pt x="8" y="109"/>
                  <a:pt x="8" y="109"/>
                  <a:pt x="8" y="109"/>
                </a:cubicBezTo>
                <a:cubicBezTo>
                  <a:pt x="25" y="122"/>
                  <a:pt x="67" y="128"/>
                  <a:pt x="108" y="128"/>
                </a:cubicBezTo>
                <a:cubicBezTo>
                  <a:pt x="149" y="128"/>
                  <a:pt x="191" y="122"/>
                  <a:pt x="208" y="109"/>
                </a:cubicBezTo>
                <a:cubicBezTo>
                  <a:pt x="208" y="160"/>
                  <a:pt x="208" y="160"/>
                  <a:pt x="208" y="160"/>
                </a:cubicBezTo>
                <a:cubicBezTo>
                  <a:pt x="208" y="170"/>
                  <a:pt x="170" y="184"/>
                  <a:pt x="108" y="184"/>
                </a:cubicBezTo>
                <a:close/>
                <a:moveTo>
                  <a:pt x="108" y="120"/>
                </a:moveTo>
                <a:cubicBezTo>
                  <a:pt x="46" y="120"/>
                  <a:pt x="8" y="106"/>
                  <a:pt x="8" y="96"/>
                </a:cubicBezTo>
                <a:cubicBezTo>
                  <a:pt x="8" y="45"/>
                  <a:pt x="8" y="45"/>
                  <a:pt x="8" y="45"/>
                </a:cubicBezTo>
                <a:cubicBezTo>
                  <a:pt x="25" y="58"/>
                  <a:pt x="67" y="64"/>
                  <a:pt x="108" y="64"/>
                </a:cubicBezTo>
                <a:cubicBezTo>
                  <a:pt x="149" y="64"/>
                  <a:pt x="191" y="58"/>
                  <a:pt x="208" y="45"/>
                </a:cubicBezTo>
                <a:cubicBezTo>
                  <a:pt x="208" y="96"/>
                  <a:pt x="208" y="96"/>
                  <a:pt x="208" y="96"/>
                </a:cubicBezTo>
                <a:cubicBezTo>
                  <a:pt x="208" y="106"/>
                  <a:pt x="170" y="120"/>
                  <a:pt x="108" y="120"/>
                </a:cubicBezTo>
                <a:close/>
                <a:moveTo>
                  <a:pt x="108" y="56"/>
                </a:moveTo>
                <a:cubicBezTo>
                  <a:pt x="46" y="56"/>
                  <a:pt x="8" y="42"/>
                  <a:pt x="8" y="32"/>
                </a:cubicBezTo>
                <a:cubicBezTo>
                  <a:pt x="8" y="22"/>
                  <a:pt x="46" y="8"/>
                  <a:pt x="108" y="8"/>
                </a:cubicBezTo>
                <a:cubicBezTo>
                  <a:pt x="170" y="8"/>
                  <a:pt x="208" y="22"/>
                  <a:pt x="208" y="32"/>
                </a:cubicBezTo>
                <a:cubicBezTo>
                  <a:pt x="208" y="42"/>
                  <a:pt x="170" y="56"/>
                  <a:pt x="108" y="56"/>
                </a:cubicBez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uk-UA"/>
          </a:p>
        </p:txBody>
      </p:sp>
      <p:sp>
        <p:nvSpPr>
          <p:cNvPr id="6" name="Footer Placeholder 5">
            <a:extLst>
              <a:ext uri="{FF2B5EF4-FFF2-40B4-BE49-F238E27FC236}">
                <a16:creationId xmlns:a16="http://schemas.microsoft.com/office/drawing/2014/main" id="{C6BD9722-A9E0-4366-9D7C-8DCF2B66A75D}"/>
              </a:ext>
            </a:extLst>
          </p:cNvPr>
          <p:cNvSpPr>
            <a:spLocks noGrp="1"/>
          </p:cNvSpPr>
          <p:nvPr>
            <p:ph type="ftr" sz="quarter" idx="3"/>
          </p:nvPr>
        </p:nvSpPr>
        <p:spPr>
          <a:xfrm>
            <a:off x="2954348" y="4862565"/>
            <a:ext cx="3537857" cy="213930"/>
          </a:xfrm>
        </p:spPr>
        <p:txBody>
          <a:bodyPr/>
          <a:lstStyle/>
          <a:p>
            <a:r>
              <a:rPr lang="en-US" dirty="0"/>
              <a:t>RAPORT DE EVALUARE PRIVIND COMERȚUL ELECTRONIC ȘI ECONOMIA FĂRĂ NUMERAR </a:t>
            </a:r>
          </a:p>
        </p:txBody>
      </p:sp>
    </p:spTree>
    <p:extLst>
      <p:ext uri="{BB962C8B-B14F-4D97-AF65-F5344CB8AC3E}">
        <p14:creationId xmlns:p14="http://schemas.microsoft.com/office/powerpoint/2010/main" val="420700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a:xfrm>
            <a:off x="384629" y="1174239"/>
            <a:ext cx="8073875" cy="3585184"/>
          </a:xfrm>
        </p:spPr>
        <p:txBody>
          <a:bodyPr>
            <a:noAutofit/>
          </a:bodyPr>
          <a:lstStyle/>
          <a:p>
            <a:r>
              <a:rPr lang="ro-RO" dirty="0">
                <a:latin typeface="Gill Sans MT" panose="020B0502020104020203" pitchFamily="34" charset="0"/>
                <a:ea typeface="Calibri" panose="020F0502020204030204" pitchFamily="34" charset="0"/>
                <a:cs typeface="Times New Roman (Body CS)"/>
              </a:rPr>
              <a:t>Problemele de fiscalitate și contabilitate sunt următoarele după identificarea clienților, a produselor și a piețelor. 
Aspectele juridice sunt esențiale: </a:t>
            </a:r>
          </a:p>
          <a:p>
            <a:pPr>
              <a:buFont typeface="Wingdings" panose="05000000000000000000" pitchFamily="2" charset="2"/>
              <a:buChar char="ü"/>
            </a:pPr>
            <a:r>
              <a:rPr lang="ro-RO" dirty="0">
                <a:latin typeface="Gill Sans MT" panose="020B0502020104020203" pitchFamily="34" charset="0"/>
                <a:ea typeface="Calibri" panose="020F0502020204030204" pitchFamily="34" charset="0"/>
                <a:cs typeface="Times New Roman (Body CS)"/>
              </a:rPr>
              <a:t>GDPR și normele KYC
Termeni și condiții 
Politica de anulare și returnare ar trebui să fie elaborată la timp.</a:t>
            </a:r>
          </a:p>
          <a:p>
            <a:r>
              <a:rPr lang="ro-RO" dirty="0">
                <a:latin typeface="Gill Sans MT" panose="020B0502020104020203" pitchFamily="34" charset="0"/>
                <a:ea typeface="Calibri" panose="020F0502020204030204" pitchFamily="34" charset="0"/>
                <a:cs typeface="Times New Roman (Body CS)"/>
              </a:rPr>
              <a:t>Documentația electronică (factura electronică) este importantă:</a:t>
            </a:r>
          </a:p>
          <a:p>
            <a:pPr>
              <a:buFont typeface="Wingdings" panose="05000000000000000000" pitchFamily="2" charset="2"/>
              <a:buChar char="ü"/>
            </a:pPr>
            <a:r>
              <a:rPr lang="ro-RO" dirty="0">
                <a:latin typeface="Gill Sans MT" panose="020B0502020104020203" pitchFamily="34" charset="0"/>
              </a:rPr>
              <a:t>economii de costuri pentru serviciile de curierat; 
economii de timp la livrare; 
control permanent.</a:t>
            </a:r>
            <a:r>
              <a:rPr lang="en-US" dirty="0">
                <a:latin typeface="Gill Sans MT" panose="020B0502020104020203" pitchFamily="34" charset="0"/>
              </a:rPr>
              <a:t> </a:t>
            </a:r>
            <a:endParaRPr lang="ro-RO" dirty="0">
              <a:latin typeface="Gill Sans MT" panose="020B0502020104020203" pitchFamily="34" charset="0"/>
            </a:endParaRPr>
          </a:p>
          <a:p>
            <a:r>
              <a:rPr lang="en-US" dirty="0" err="1"/>
              <a:t>Diferite</a:t>
            </a:r>
            <a:r>
              <a:rPr lang="en-US" dirty="0"/>
              <a:t> </a:t>
            </a:r>
            <a:r>
              <a:rPr lang="en-US" dirty="0" err="1"/>
              <a:t>regimuri</a:t>
            </a:r>
            <a:r>
              <a:rPr lang="en-US" dirty="0"/>
              <a:t> </a:t>
            </a:r>
            <a:r>
              <a:rPr lang="en-US" dirty="0" err="1"/>
              <a:t>fiscale</a:t>
            </a:r>
            <a:r>
              <a:rPr lang="en-US" dirty="0"/>
              <a:t> </a:t>
            </a:r>
            <a:r>
              <a:rPr lang="en-US" dirty="0" err="1"/>
              <a:t>ar</a:t>
            </a:r>
            <a:r>
              <a:rPr lang="en-US" dirty="0"/>
              <a:t> </a:t>
            </a:r>
            <a:r>
              <a:rPr lang="en-US" dirty="0" err="1"/>
              <a:t>putea</a:t>
            </a:r>
            <a:r>
              <a:rPr lang="en-US" dirty="0"/>
              <a:t> fi </a:t>
            </a:r>
            <a:r>
              <a:rPr lang="en-US" dirty="0" err="1"/>
              <a:t>utilizate</a:t>
            </a:r>
            <a:r>
              <a:rPr lang="en-US" dirty="0"/>
              <a:t> </a:t>
            </a:r>
            <a:r>
              <a:rPr lang="en-US" dirty="0" err="1"/>
              <a:t>în</a:t>
            </a:r>
            <a:r>
              <a:rPr lang="en-US" dirty="0"/>
              <a:t> </a:t>
            </a:r>
            <a:r>
              <a:rPr lang="en-US" dirty="0" err="1"/>
              <a:t>funcție</a:t>
            </a:r>
            <a:r>
              <a:rPr lang="en-US" dirty="0"/>
              <a:t> de </a:t>
            </a:r>
            <a:r>
              <a:rPr lang="en-US" dirty="0" err="1"/>
              <a:t>tipul</a:t>
            </a:r>
            <a:r>
              <a:rPr lang="en-US" dirty="0"/>
              <a:t> de </a:t>
            </a:r>
            <a:r>
              <a:rPr lang="en-US" dirty="0" err="1"/>
              <a:t>entitate</a:t>
            </a:r>
            <a:endParaRPr lang="en-US" dirty="0"/>
          </a:p>
          <a:p>
            <a:endParaRPr lang="ro-RO" dirty="0">
              <a:latin typeface="Gill Sans MT" panose="020B0502020104020203" pitchFamily="34" charset="0"/>
              <a:ea typeface="Calibri" panose="020F0502020204030204" pitchFamily="34" charset="0"/>
              <a:cs typeface="Times New Roman (Body CS)"/>
            </a:endParaRPr>
          </a:p>
          <a:p>
            <a:pPr lvl="1">
              <a:spcAft>
                <a:spcPts val="0"/>
              </a:spcAft>
            </a:pPr>
            <a:endParaRPr lang="ro-RO" dirty="0">
              <a:latin typeface="Gill Sans MT" panose="020B0502020104020203" pitchFamily="34" charset="0"/>
            </a:endParaRPr>
          </a:p>
        </p:txBody>
      </p:sp>
      <p:sp>
        <p:nvSpPr>
          <p:cNvPr id="3" name="Date Placeholder 2"/>
          <p:cNvSpPr>
            <a:spLocks noGrp="1"/>
          </p:cNvSpPr>
          <p:nvPr>
            <p:ph type="dt" sz="half" idx="10"/>
          </p:nvPr>
        </p:nvSpPr>
        <p:spPr/>
        <p:txBody>
          <a:bodyPr/>
          <a:lstStyle/>
          <a:p>
            <a:fld id="{A628AD39-C7D6-4BF5-BF16-72EA28F943F8}" type="datetime1">
              <a:rPr lang="en-US" smtClean="0"/>
              <a:t>2/18/2021</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12</a:t>
            </a:fld>
            <a:endParaRPr lang="en-US"/>
          </a:p>
        </p:txBody>
      </p:sp>
      <p:sp>
        <p:nvSpPr>
          <p:cNvPr id="11" name="Title 10"/>
          <p:cNvSpPr>
            <a:spLocks noGrp="1"/>
          </p:cNvSpPr>
          <p:nvPr>
            <p:ph type="title"/>
          </p:nvPr>
        </p:nvSpPr>
        <p:spPr>
          <a:xfrm>
            <a:off x="686104" y="682922"/>
            <a:ext cx="7772400" cy="461665"/>
          </a:xfrm>
        </p:spPr>
        <p:txBody>
          <a:bodyPr/>
          <a:lstStyle/>
          <a:p>
            <a:r>
              <a:rPr lang="it-IT" dirty="0"/>
              <a:t>RAPORTAREA ȘI ALTE MĂSURI DE CONFORM</a:t>
            </a:r>
            <a:r>
              <a:rPr lang="ro-RO" dirty="0"/>
              <a:t>ARE</a:t>
            </a:r>
            <a:endParaRPr lang="en-US" dirty="0"/>
          </a:p>
        </p:txBody>
      </p:sp>
      <p:sp>
        <p:nvSpPr>
          <p:cNvPr id="4" name="Footer Placeholder 3">
            <a:extLst>
              <a:ext uri="{FF2B5EF4-FFF2-40B4-BE49-F238E27FC236}">
                <a16:creationId xmlns:a16="http://schemas.microsoft.com/office/drawing/2014/main" id="{23165FBD-0D4B-4F9B-8274-1A4DA819F3DB}"/>
              </a:ext>
            </a:extLst>
          </p:cNvPr>
          <p:cNvSpPr>
            <a:spLocks noGrp="1"/>
          </p:cNvSpPr>
          <p:nvPr>
            <p:ph type="ftr" sz="quarter" idx="11"/>
          </p:nvPr>
        </p:nvSpPr>
        <p:spPr>
          <a:xfrm>
            <a:off x="2915886" y="4816857"/>
            <a:ext cx="3262364" cy="200039"/>
          </a:xfrm>
        </p:spPr>
        <p:txBody>
          <a:bodyPr/>
          <a:lstStyle/>
          <a:p>
            <a:r>
              <a:rPr lang="en-US" dirty="0"/>
              <a:t>RAPORT DE EVALUARE PRIVIND COMERȚUL ELECTRONIC ȘI ECONOMIA FĂRĂ NUMERAR </a:t>
            </a:r>
          </a:p>
        </p:txBody>
      </p:sp>
    </p:spTree>
    <p:extLst>
      <p:ext uri="{BB962C8B-B14F-4D97-AF65-F5344CB8AC3E}">
        <p14:creationId xmlns:p14="http://schemas.microsoft.com/office/powerpoint/2010/main" val="1019498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28AD39-C7D6-4BF5-BF16-72EA28F943F8}" type="datetime1">
              <a:rPr lang="en-US" smtClean="0"/>
              <a:t>2/18/2021</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13</a:t>
            </a:fld>
            <a:endParaRPr lang="en-US"/>
          </a:p>
        </p:txBody>
      </p:sp>
      <p:sp>
        <p:nvSpPr>
          <p:cNvPr id="11" name="Title 10"/>
          <p:cNvSpPr>
            <a:spLocks noGrp="1"/>
          </p:cNvSpPr>
          <p:nvPr>
            <p:ph type="title"/>
          </p:nvPr>
        </p:nvSpPr>
        <p:spPr>
          <a:xfrm>
            <a:off x="686104" y="313590"/>
            <a:ext cx="7772400" cy="830997"/>
          </a:xfrm>
        </p:spPr>
        <p:txBody>
          <a:bodyPr/>
          <a:lstStyle/>
          <a:p>
            <a:r>
              <a:rPr lang="it-IT" dirty="0"/>
              <a:t>RAPORTAREA ȘI ALTE MĂSURI DE CONFORM</a:t>
            </a:r>
            <a:r>
              <a:rPr lang="ro-RO" dirty="0"/>
              <a:t>ARE: RECOMANDĂRI</a:t>
            </a:r>
            <a:endParaRPr lang="en-US" dirty="0"/>
          </a:p>
        </p:txBody>
      </p:sp>
      <p:sp>
        <p:nvSpPr>
          <p:cNvPr id="9" name="TextBox 8">
            <a:extLst>
              <a:ext uri="{FF2B5EF4-FFF2-40B4-BE49-F238E27FC236}">
                <a16:creationId xmlns:a16="http://schemas.microsoft.com/office/drawing/2014/main" id="{75FC0805-CC45-401A-97E9-8ACFB5FD8818}"/>
              </a:ext>
            </a:extLst>
          </p:cNvPr>
          <p:cNvSpPr txBox="1"/>
          <p:nvPr/>
        </p:nvSpPr>
        <p:spPr>
          <a:xfrm>
            <a:off x="5041196" y="3706209"/>
            <a:ext cx="2274108" cy="738664"/>
          </a:xfrm>
          <a:prstGeom prst="rect">
            <a:avLst/>
          </a:prstGeom>
          <a:noFill/>
        </p:spPr>
        <p:txBody>
          <a:bodyPr wrap="square">
            <a:spAutoFit/>
          </a:bodyPr>
          <a:lstStyle/>
          <a:p>
            <a:pPr algn="ctr"/>
            <a:r>
              <a:rPr lang="pt-BR" sz="1400" dirty="0">
                <a:solidFill>
                  <a:srgbClr val="6C6463"/>
                </a:solidFill>
                <a:latin typeface="Gill Sans MT" panose="020B0502020104020203" pitchFamily="34" charset="0"/>
                <a:ea typeface="Calibri" panose="020F0502020204030204" pitchFamily="34" charset="0"/>
                <a:cs typeface="Times New Roman (Body CS)"/>
              </a:rPr>
              <a:t>Regândirea taxei locale pentru comerțul electronic
</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10" name="TextBox 9">
            <a:extLst>
              <a:ext uri="{FF2B5EF4-FFF2-40B4-BE49-F238E27FC236}">
                <a16:creationId xmlns:a16="http://schemas.microsoft.com/office/drawing/2014/main" id="{6AD8006D-48E7-4D6E-A153-FE407CAE7D28}"/>
              </a:ext>
            </a:extLst>
          </p:cNvPr>
          <p:cNvSpPr txBox="1"/>
          <p:nvPr/>
        </p:nvSpPr>
        <p:spPr>
          <a:xfrm>
            <a:off x="3400579" y="2149724"/>
            <a:ext cx="1691940" cy="738664"/>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Semnătura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electronică</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facilitată</a:t>
            </a:r>
            <a:r>
              <a:rPr lang="en-US" sz="1400" dirty="0">
                <a:solidFill>
                  <a:srgbClr val="6C6463"/>
                </a:solidFill>
                <a:latin typeface="Gill Sans MT" panose="020B0502020104020203" pitchFamily="34" charset="0"/>
                <a:ea typeface="Calibri" panose="020F0502020204030204" pitchFamily="34" charset="0"/>
                <a:cs typeface="Times New Roman (Body CS)"/>
              </a:rPr>
              <a:t> de Posta </a:t>
            </a:r>
            <a:r>
              <a:rPr lang="en-US" sz="1400" dirty="0" err="1">
                <a:solidFill>
                  <a:srgbClr val="6C6463"/>
                </a:solidFill>
                <a:effectLst/>
                <a:latin typeface="Gill Sans MT" panose="020B0502020104020203" pitchFamily="34" charset="0"/>
                <a:ea typeface="Calibri" panose="020F0502020204030204" pitchFamily="34" charset="0"/>
                <a:cs typeface="Times New Roman (Body CS)"/>
              </a:rPr>
              <a:t>Moldovei</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12" name="TextBox 11">
            <a:extLst>
              <a:ext uri="{FF2B5EF4-FFF2-40B4-BE49-F238E27FC236}">
                <a16:creationId xmlns:a16="http://schemas.microsoft.com/office/drawing/2014/main" id="{6CE023F5-F35F-414C-B207-964C1109D1FF}"/>
              </a:ext>
            </a:extLst>
          </p:cNvPr>
          <p:cNvSpPr txBox="1"/>
          <p:nvPr/>
        </p:nvSpPr>
        <p:spPr>
          <a:xfrm>
            <a:off x="6479026" y="2230021"/>
            <a:ext cx="1537890" cy="1169551"/>
          </a:xfrm>
          <a:prstGeom prst="rect">
            <a:avLst/>
          </a:prstGeom>
          <a:noFill/>
        </p:spPr>
        <p:txBody>
          <a:bodyPr wrap="square">
            <a:spAutoFit/>
          </a:bodyPr>
          <a:lstStyle/>
          <a:p>
            <a:pPr algn="ctr"/>
            <a:r>
              <a:rPr lang="pt-BR" sz="1400" dirty="0">
                <a:solidFill>
                  <a:srgbClr val="6C6463"/>
                </a:solidFill>
                <a:latin typeface="Gill Sans MT" panose="020B0502020104020203" pitchFamily="34" charset="0"/>
                <a:ea typeface="Times New Roman" panose="02020603050405020304" pitchFamily="18" charset="0"/>
                <a:cs typeface="GillSansMTStd-Book"/>
              </a:rPr>
              <a:t>Actualizarea automată a semnăturii electronice
</a:t>
            </a:r>
            <a:endParaRPr lang="en-US" sz="1400" dirty="0">
              <a:solidFill>
                <a:srgbClr val="6C6463"/>
              </a:solidFill>
              <a:latin typeface="Gill Sans MT" panose="020B0502020104020203" pitchFamily="34" charset="0"/>
              <a:ea typeface="Times New Roman" panose="02020603050405020304" pitchFamily="18" charset="0"/>
              <a:cs typeface="GillSansMTStd-Book"/>
            </a:endParaRPr>
          </a:p>
        </p:txBody>
      </p:sp>
      <p:sp>
        <p:nvSpPr>
          <p:cNvPr id="14" name="TextBox 13">
            <a:extLst>
              <a:ext uri="{FF2B5EF4-FFF2-40B4-BE49-F238E27FC236}">
                <a16:creationId xmlns:a16="http://schemas.microsoft.com/office/drawing/2014/main" id="{2F4D0640-A48B-4ED4-95A7-0294F80EC621}"/>
              </a:ext>
            </a:extLst>
          </p:cNvPr>
          <p:cNvSpPr txBox="1"/>
          <p:nvPr/>
        </p:nvSpPr>
        <p:spPr>
          <a:xfrm>
            <a:off x="1304191" y="3616528"/>
            <a:ext cx="2721565" cy="738664"/>
          </a:xfrm>
          <a:prstGeom prst="rect">
            <a:avLst/>
          </a:prstGeom>
          <a:noFill/>
        </p:spPr>
        <p:txBody>
          <a:bodyPr wrap="square">
            <a:spAutoFit/>
          </a:bodyPr>
          <a:lstStyle/>
          <a:p>
            <a:pPr algn="ctr"/>
            <a:r>
              <a:rPr lang="en-US" sz="1400" dirty="0">
                <a:solidFill>
                  <a:srgbClr val="6C6463"/>
                </a:solidFill>
                <a:latin typeface="Gill Sans MT" panose="020B0502020104020203" pitchFamily="34" charset="0"/>
                <a:ea typeface="Calibri" panose="020F0502020204030204" pitchFamily="34" charset="0"/>
                <a:cs typeface="Times New Roman (Body CS)"/>
              </a:rPr>
              <a:t>Un </a:t>
            </a:r>
            <a:r>
              <a:rPr lang="en-US" sz="1400" dirty="0" err="1">
                <a:solidFill>
                  <a:srgbClr val="6C6463"/>
                </a:solidFill>
                <a:latin typeface="Gill Sans MT" panose="020B0502020104020203" pitchFamily="34" charset="0"/>
                <a:ea typeface="Calibri" panose="020F0502020204030204" pitchFamily="34" charset="0"/>
                <a:cs typeface="Times New Roman (Body CS)"/>
              </a:rPr>
              <a:t>ghid</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contabil</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și</a:t>
            </a:r>
            <a:r>
              <a:rPr lang="en-US" sz="1400" dirty="0">
                <a:solidFill>
                  <a:srgbClr val="6C6463"/>
                </a:solidFill>
                <a:latin typeface="Gill Sans MT" panose="020B0502020104020203" pitchFamily="34" charset="0"/>
                <a:ea typeface="Calibri" panose="020F0502020204030204" pitchFamily="34" charset="0"/>
                <a:cs typeface="Times New Roman (Body CS)"/>
              </a:rPr>
              <a:t> fiscal </a:t>
            </a:r>
            <a:r>
              <a:rPr lang="en-US" sz="1400" dirty="0" err="1">
                <a:solidFill>
                  <a:srgbClr val="6C6463"/>
                </a:solidFill>
                <a:latin typeface="Gill Sans MT" panose="020B0502020104020203" pitchFamily="34" charset="0"/>
                <a:ea typeface="Calibri" panose="020F0502020204030204" pitchFamily="34" charset="0"/>
                <a:cs typeface="Times New Roman (Body CS)"/>
              </a:rPr>
              <a:t>privind</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comerțul</a:t>
            </a:r>
            <a:r>
              <a:rPr lang="en-US" sz="1400" dirty="0">
                <a:solidFill>
                  <a:srgbClr val="6C6463"/>
                </a:solidFill>
                <a:latin typeface="Gill Sans MT" panose="020B0502020104020203" pitchFamily="34" charset="0"/>
                <a:ea typeface="Calibri" panose="020F0502020204030204" pitchFamily="34" charset="0"/>
                <a:cs typeface="Times New Roman (Body CS)"/>
              </a:rPr>
              <a:t> electronic, </a:t>
            </a:r>
            <a:r>
              <a:rPr lang="en-US" sz="1400" dirty="0" err="1">
                <a:solidFill>
                  <a:srgbClr val="6C6463"/>
                </a:solidFill>
                <a:latin typeface="Gill Sans MT" panose="020B0502020104020203" pitchFamily="34" charset="0"/>
                <a:ea typeface="Calibri" panose="020F0502020204030204" pitchFamily="34" charset="0"/>
                <a:cs typeface="Times New Roman (Body CS)"/>
              </a:rPr>
              <a:t>inclusiv</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soluții</a:t>
            </a:r>
            <a:r>
              <a:rPr lang="en-US" sz="1400" dirty="0">
                <a:solidFill>
                  <a:srgbClr val="6C6463"/>
                </a:solidFill>
                <a:latin typeface="Gill Sans MT" panose="020B0502020104020203" pitchFamily="34" charset="0"/>
                <a:ea typeface="Calibri" panose="020F0502020204030204" pitchFamily="34" charset="0"/>
                <a:cs typeface="Times New Roman (Body CS)"/>
              </a:rPr>
              <a:t> de plat</a:t>
            </a:r>
            <a:r>
              <a:rPr lang="ro-RO" sz="1400" dirty="0">
                <a:solidFill>
                  <a:srgbClr val="6C6463"/>
                </a:solidFill>
                <a:latin typeface="Gill Sans MT" panose="020B0502020104020203" pitchFamily="34" charset="0"/>
                <a:ea typeface="Calibri" panose="020F0502020204030204" pitchFamily="34" charset="0"/>
                <a:cs typeface="Times New Roman (Body CS)"/>
              </a:rPr>
              <a:t>ă</a:t>
            </a:r>
            <a:endParaRPr lang="en-US" sz="1400" dirty="0">
              <a:solidFill>
                <a:srgbClr val="6C6463"/>
              </a:solidFill>
              <a:latin typeface="Gill Sans MT" panose="020B0502020104020203" pitchFamily="34" charset="0"/>
              <a:ea typeface="Calibri" panose="020F0502020204030204" pitchFamily="34" charset="0"/>
              <a:cs typeface="Times New Roman (Body CS)"/>
            </a:endParaRPr>
          </a:p>
        </p:txBody>
      </p:sp>
      <p:sp>
        <p:nvSpPr>
          <p:cNvPr id="15" name="Freeform 504">
            <a:extLst>
              <a:ext uri="{FF2B5EF4-FFF2-40B4-BE49-F238E27FC236}">
                <a16:creationId xmlns:a16="http://schemas.microsoft.com/office/drawing/2014/main" id="{A5A48111-063A-41C1-9501-FDEFE2FDB243}"/>
              </a:ext>
            </a:extLst>
          </p:cNvPr>
          <p:cNvSpPr>
            <a:spLocks noEditPoints="1"/>
          </p:cNvSpPr>
          <p:nvPr/>
        </p:nvSpPr>
        <p:spPr bwMode="auto">
          <a:xfrm>
            <a:off x="5891291" y="3151158"/>
            <a:ext cx="472345" cy="465370"/>
          </a:xfrm>
          <a:custGeom>
            <a:avLst/>
            <a:gdLst>
              <a:gd name="T0" fmla="*/ 80 w 176"/>
              <a:gd name="T1" fmla="*/ 88 h 176"/>
              <a:gd name="T2" fmla="*/ 96 w 176"/>
              <a:gd name="T3" fmla="*/ 88 h 176"/>
              <a:gd name="T4" fmla="*/ 176 w 176"/>
              <a:gd name="T5" fmla="*/ 88 h 176"/>
              <a:gd name="T6" fmla="*/ 150 w 176"/>
              <a:gd name="T7" fmla="*/ 26 h 176"/>
              <a:gd name="T8" fmla="*/ 88 w 176"/>
              <a:gd name="T9" fmla="*/ 0 h 176"/>
              <a:gd name="T10" fmla="*/ 26 w 176"/>
              <a:gd name="T11" fmla="*/ 26 h 176"/>
              <a:gd name="T12" fmla="*/ 0 w 176"/>
              <a:gd name="T13" fmla="*/ 88 h 176"/>
              <a:gd name="T14" fmla="*/ 26 w 176"/>
              <a:gd name="T15" fmla="*/ 150 h 176"/>
              <a:gd name="T16" fmla="*/ 88 w 176"/>
              <a:gd name="T17" fmla="*/ 176 h 176"/>
              <a:gd name="T18" fmla="*/ 150 w 176"/>
              <a:gd name="T19" fmla="*/ 150 h 176"/>
              <a:gd name="T20" fmla="*/ 176 w 176"/>
              <a:gd name="T21" fmla="*/ 88 h 176"/>
              <a:gd name="T22" fmla="*/ 34 w 176"/>
              <a:gd name="T23" fmla="*/ 70 h 176"/>
              <a:gd name="T24" fmla="*/ 34 w 176"/>
              <a:gd name="T25" fmla="*/ 106 h 176"/>
              <a:gd name="T26" fmla="*/ 56 w 176"/>
              <a:gd name="T27" fmla="*/ 75 h 176"/>
              <a:gd name="T28" fmla="*/ 41 w 176"/>
              <a:gd name="T29" fmla="*/ 69 h 176"/>
              <a:gd name="T30" fmla="*/ 56 w 176"/>
              <a:gd name="T31" fmla="*/ 75 h 176"/>
              <a:gd name="T32" fmla="*/ 41 w 176"/>
              <a:gd name="T33" fmla="*/ 107 h 176"/>
              <a:gd name="T34" fmla="*/ 56 w 176"/>
              <a:gd name="T35" fmla="*/ 101 h 176"/>
              <a:gd name="T36" fmla="*/ 31 w 176"/>
              <a:gd name="T37" fmla="*/ 145 h 176"/>
              <a:gd name="T38" fmla="*/ 58 w 176"/>
              <a:gd name="T39" fmla="*/ 118 h 176"/>
              <a:gd name="T40" fmla="*/ 31 w 176"/>
              <a:gd name="T41" fmla="*/ 145 h 176"/>
              <a:gd name="T42" fmla="*/ 37 w 176"/>
              <a:gd name="T43" fmla="*/ 62 h 176"/>
              <a:gd name="T44" fmla="*/ 62 w 176"/>
              <a:gd name="T45" fmla="*/ 37 h 176"/>
              <a:gd name="T46" fmla="*/ 110 w 176"/>
              <a:gd name="T47" fmla="*/ 57 h 176"/>
              <a:gd name="T48" fmla="*/ 94 w 176"/>
              <a:gd name="T49" fmla="*/ 50 h 176"/>
              <a:gd name="T50" fmla="*/ 110 w 176"/>
              <a:gd name="T51" fmla="*/ 57 h 176"/>
              <a:gd name="T52" fmla="*/ 106 w 176"/>
              <a:gd name="T53" fmla="*/ 34 h 176"/>
              <a:gd name="T54" fmla="*/ 70 w 176"/>
              <a:gd name="T55" fmla="*/ 34 h 176"/>
              <a:gd name="T56" fmla="*/ 69 w 176"/>
              <a:gd name="T57" fmla="*/ 41 h 176"/>
              <a:gd name="T58" fmla="*/ 75 w 176"/>
              <a:gd name="T59" fmla="*/ 56 h 176"/>
              <a:gd name="T60" fmla="*/ 69 w 176"/>
              <a:gd name="T61" fmla="*/ 41 h 176"/>
              <a:gd name="T62" fmla="*/ 75 w 176"/>
              <a:gd name="T63" fmla="*/ 120 h 176"/>
              <a:gd name="T64" fmla="*/ 69 w 176"/>
              <a:gd name="T65" fmla="*/ 135 h 176"/>
              <a:gd name="T66" fmla="*/ 88 w 176"/>
              <a:gd name="T67" fmla="*/ 168 h 176"/>
              <a:gd name="T68" fmla="*/ 88 w 176"/>
              <a:gd name="T69" fmla="*/ 130 h 176"/>
              <a:gd name="T70" fmla="*/ 88 w 176"/>
              <a:gd name="T71" fmla="*/ 168 h 176"/>
              <a:gd name="T72" fmla="*/ 94 w 176"/>
              <a:gd name="T73" fmla="*/ 126 h 176"/>
              <a:gd name="T74" fmla="*/ 110 w 176"/>
              <a:gd name="T75" fmla="*/ 119 h 176"/>
              <a:gd name="T76" fmla="*/ 112 w 176"/>
              <a:gd name="T77" fmla="*/ 98 h 176"/>
              <a:gd name="T78" fmla="*/ 98 w 176"/>
              <a:gd name="T79" fmla="*/ 112 h 176"/>
              <a:gd name="T80" fmla="*/ 78 w 176"/>
              <a:gd name="T81" fmla="*/ 112 h 176"/>
              <a:gd name="T82" fmla="*/ 64 w 176"/>
              <a:gd name="T83" fmla="*/ 98 h 176"/>
              <a:gd name="T84" fmla="*/ 64 w 176"/>
              <a:gd name="T85" fmla="*/ 78 h 176"/>
              <a:gd name="T86" fmla="*/ 78 w 176"/>
              <a:gd name="T87" fmla="*/ 64 h 176"/>
              <a:gd name="T88" fmla="*/ 98 w 176"/>
              <a:gd name="T89" fmla="*/ 64 h 176"/>
              <a:gd name="T90" fmla="*/ 112 w 176"/>
              <a:gd name="T91" fmla="*/ 78 h 176"/>
              <a:gd name="T92" fmla="*/ 112 w 176"/>
              <a:gd name="T93" fmla="*/ 98 h 176"/>
              <a:gd name="T94" fmla="*/ 139 w 176"/>
              <a:gd name="T95" fmla="*/ 62 h 176"/>
              <a:gd name="T96" fmla="*/ 114 w 176"/>
              <a:gd name="T97" fmla="*/ 37 h 176"/>
              <a:gd name="T98" fmla="*/ 126 w 176"/>
              <a:gd name="T99" fmla="*/ 82 h 176"/>
              <a:gd name="T100" fmla="*/ 119 w 176"/>
              <a:gd name="T101" fmla="*/ 66 h 176"/>
              <a:gd name="T102" fmla="*/ 126 w 176"/>
              <a:gd name="T103" fmla="*/ 82 h 176"/>
              <a:gd name="T104" fmla="*/ 135 w 176"/>
              <a:gd name="T105" fmla="*/ 107 h 176"/>
              <a:gd name="T106" fmla="*/ 120 w 176"/>
              <a:gd name="T107" fmla="*/ 101 h 176"/>
              <a:gd name="T108" fmla="*/ 145 w 176"/>
              <a:gd name="T109" fmla="*/ 145 h 176"/>
              <a:gd name="T110" fmla="*/ 118 w 176"/>
              <a:gd name="T111" fmla="*/ 118 h 176"/>
              <a:gd name="T112" fmla="*/ 145 w 176"/>
              <a:gd name="T113" fmla="*/ 145 h 176"/>
              <a:gd name="T114" fmla="*/ 130 w 176"/>
              <a:gd name="T115" fmla="*/ 88 h 176"/>
              <a:gd name="T116" fmla="*/ 168 w 176"/>
              <a:gd name="T11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76">
                <a:moveTo>
                  <a:pt x="88" y="80"/>
                </a:moveTo>
                <a:cubicBezTo>
                  <a:pt x="84" y="80"/>
                  <a:pt x="80" y="84"/>
                  <a:pt x="80" y="88"/>
                </a:cubicBezTo>
                <a:cubicBezTo>
                  <a:pt x="80" y="92"/>
                  <a:pt x="84" y="96"/>
                  <a:pt x="88" y="96"/>
                </a:cubicBezTo>
                <a:cubicBezTo>
                  <a:pt x="92" y="96"/>
                  <a:pt x="96" y="92"/>
                  <a:pt x="96" y="88"/>
                </a:cubicBezTo>
                <a:cubicBezTo>
                  <a:pt x="96" y="84"/>
                  <a:pt x="92" y="80"/>
                  <a:pt x="88" y="80"/>
                </a:cubicBezTo>
                <a:moveTo>
                  <a:pt x="176" y="88"/>
                </a:moveTo>
                <a:cubicBezTo>
                  <a:pt x="176" y="78"/>
                  <a:pt x="164" y="70"/>
                  <a:pt x="146" y="64"/>
                </a:cubicBezTo>
                <a:cubicBezTo>
                  <a:pt x="155" y="47"/>
                  <a:pt x="157" y="33"/>
                  <a:pt x="150" y="26"/>
                </a:cubicBezTo>
                <a:cubicBezTo>
                  <a:pt x="143" y="19"/>
                  <a:pt x="129" y="21"/>
                  <a:pt x="112" y="30"/>
                </a:cubicBezTo>
                <a:cubicBezTo>
                  <a:pt x="106" y="12"/>
                  <a:pt x="98" y="0"/>
                  <a:pt x="88" y="0"/>
                </a:cubicBezTo>
                <a:cubicBezTo>
                  <a:pt x="78" y="0"/>
                  <a:pt x="70" y="12"/>
                  <a:pt x="64" y="30"/>
                </a:cubicBezTo>
                <a:cubicBezTo>
                  <a:pt x="47" y="21"/>
                  <a:pt x="33" y="19"/>
                  <a:pt x="26" y="26"/>
                </a:cubicBezTo>
                <a:cubicBezTo>
                  <a:pt x="19" y="33"/>
                  <a:pt x="21" y="47"/>
                  <a:pt x="30" y="64"/>
                </a:cubicBezTo>
                <a:cubicBezTo>
                  <a:pt x="12" y="70"/>
                  <a:pt x="0" y="78"/>
                  <a:pt x="0" y="88"/>
                </a:cubicBezTo>
                <a:cubicBezTo>
                  <a:pt x="0" y="98"/>
                  <a:pt x="12" y="106"/>
                  <a:pt x="30" y="112"/>
                </a:cubicBezTo>
                <a:cubicBezTo>
                  <a:pt x="21" y="129"/>
                  <a:pt x="19" y="143"/>
                  <a:pt x="26" y="150"/>
                </a:cubicBezTo>
                <a:cubicBezTo>
                  <a:pt x="33" y="157"/>
                  <a:pt x="47" y="155"/>
                  <a:pt x="64" y="146"/>
                </a:cubicBezTo>
                <a:cubicBezTo>
                  <a:pt x="70" y="164"/>
                  <a:pt x="78" y="176"/>
                  <a:pt x="88" y="176"/>
                </a:cubicBezTo>
                <a:cubicBezTo>
                  <a:pt x="98" y="176"/>
                  <a:pt x="106" y="164"/>
                  <a:pt x="112" y="146"/>
                </a:cubicBezTo>
                <a:cubicBezTo>
                  <a:pt x="129" y="155"/>
                  <a:pt x="143" y="157"/>
                  <a:pt x="150" y="150"/>
                </a:cubicBezTo>
                <a:cubicBezTo>
                  <a:pt x="157" y="143"/>
                  <a:pt x="155" y="129"/>
                  <a:pt x="146" y="112"/>
                </a:cubicBezTo>
                <a:cubicBezTo>
                  <a:pt x="164" y="106"/>
                  <a:pt x="176" y="98"/>
                  <a:pt x="176" y="88"/>
                </a:cubicBezTo>
                <a:moveTo>
                  <a:pt x="8" y="88"/>
                </a:moveTo>
                <a:cubicBezTo>
                  <a:pt x="8" y="81"/>
                  <a:pt x="18" y="75"/>
                  <a:pt x="34" y="70"/>
                </a:cubicBezTo>
                <a:cubicBezTo>
                  <a:pt x="37" y="76"/>
                  <a:pt x="41" y="82"/>
                  <a:pt x="46" y="88"/>
                </a:cubicBezTo>
                <a:cubicBezTo>
                  <a:pt x="41" y="94"/>
                  <a:pt x="37" y="100"/>
                  <a:pt x="34" y="106"/>
                </a:cubicBezTo>
                <a:cubicBezTo>
                  <a:pt x="18" y="101"/>
                  <a:pt x="8" y="95"/>
                  <a:pt x="8" y="88"/>
                </a:cubicBezTo>
                <a:moveTo>
                  <a:pt x="56" y="75"/>
                </a:moveTo>
                <a:cubicBezTo>
                  <a:pt x="54" y="77"/>
                  <a:pt x="52" y="79"/>
                  <a:pt x="50" y="82"/>
                </a:cubicBezTo>
                <a:cubicBezTo>
                  <a:pt x="47" y="77"/>
                  <a:pt x="44" y="73"/>
                  <a:pt x="41" y="69"/>
                </a:cubicBezTo>
                <a:cubicBezTo>
                  <a:pt x="46" y="67"/>
                  <a:pt x="51" y="67"/>
                  <a:pt x="57" y="66"/>
                </a:cubicBezTo>
                <a:cubicBezTo>
                  <a:pt x="57" y="69"/>
                  <a:pt x="57" y="72"/>
                  <a:pt x="56" y="75"/>
                </a:cubicBezTo>
                <a:moveTo>
                  <a:pt x="57" y="110"/>
                </a:moveTo>
                <a:cubicBezTo>
                  <a:pt x="51" y="109"/>
                  <a:pt x="46" y="109"/>
                  <a:pt x="41" y="107"/>
                </a:cubicBezTo>
                <a:cubicBezTo>
                  <a:pt x="44" y="103"/>
                  <a:pt x="47" y="99"/>
                  <a:pt x="50" y="94"/>
                </a:cubicBezTo>
                <a:cubicBezTo>
                  <a:pt x="52" y="97"/>
                  <a:pt x="54" y="99"/>
                  <a:pt x="56" y="101"/>
                </a:cubicBezTo>
                <a:cubicBezTo>
                  <a:pt x="57" y="104"/>
                  <a:pt x="57" y="107"/>
                  <a:pt x="57" y="110"/>
                </a:cubicBezTo>
                <a:moveTo>
                  <a:pt x="31" y="145"/>
                </a:moveTo>
                <a:cubicBezTo>
                  <a:pt x="27" y="140"/>
                  <a:pt x="29" y="128"/>
                  <a:pt x="37" y="114"/>
                </a:cubicBezTo>
                <a:cubicBezTo>
                  <a:pt x="44" y="116"/>
                  <a:pt x="50" y="117"/>
                  <a:pt x="58" y="118"/>
                </a:cubicBezTo>
                <a:cubicBezTo>
                  <a:pt x="59" y="126"/>
                  <a:pt x="60" y="132"/>
                  <a:pt x="62" y="139"/>
                </a:cubicBezTo>
                <a:cubicBezTo>
                  <a:pt x="48" y="147"/>
                  <a:pt x="36" y="149"/>
                  <a:pt x="31" y="145"/>
                </a:cubicBezTo>
                <a:moveTo>
                  <a:pt x="58" y="58"/>
                </a:moveTo>
                <a:cubicBezTo>
                  <a:pt x="50" y="59"/>
                  <a:pt x="44" y="60"/>
                  <a:pt x="37" y="62"/>
                </a:cubicBezTo>
                <a:cubicBezTo>
                  <a:pt x="29" y="48"/>
                  <a:pt x="27" y="36"/>
                  <a:pt x="31" y="31"/>
                </a:cubicBezTo>
                <a:cubicBezTo>
                  <a:pt x="36" y="27"/>
                  <a:pt x="48" y="29"/>
                  <a:pt x="62" y="37"/>
                </a:cubicBezTo>
                <a:cubicBezTo>
                  <a:pt x="60" y="43"/>
                  <a:pt x="59" y="50"/>
                  <a:pt x="58" y="58"/>
                </a:cubicBezTo>
                <a:moveTo>
                  <a:pt x="110" y="57"/>
                </a:moveTo>
                <a:cubicBezTo>
                  <a:pt x="107" y="57"/>
                  <a:pt x="104" y="57"/>
                  <a:pt x="101" y="56"/>
                </a:cubicBezTo>
                <a:cubicBezTo>
                  <a:pt x="99" y="54"/>
                  <a:pt x="97" y="52"/>
                  <a:pt x="94" y="50"/>
                </a:cubicBezTo>
                <a:cubicBezTo>
                  <a:pt x="99" y="47"/>
                  <a:pt x="103" y="44"/>
                  <a:pt x="107" y="41"/>
                </a:cubicBezTo>
                <a:cubicBezTo>
                  <a:pt x="109" y="46"/>
                  <a:pt x="109" y="51"/>
                  <a:pt x="110" y="57"/>
                </a:cubicBezTo>
                <a:moveTo>
                  <a:pt x="88" y="8"/>
                </a:moveTo>
                <a:cubicBezTo>
                  <a:pt x="95" y="8"/>
                  <a:pt x="101" y="18"/>
                  <a:pt x="106" y="34"/>
                </a:cubicBezTo>
                <a:cubicBezTo>
                  <a:pt x="100" y="37"/>
                  <a:pt x="94" y="41"/>
                  <a:pt x="88" y="46"/>
                </a:cubicBezTo>
                <a:cubicBezTo>
                  <a:pt x="82" y="41"/>
                  <a:pt x="76" y="37"/>
                  <a:pt x="70" y="34"/>
                </a:cubicBezTo>
                <a:cubicBezTo>
                  <a:pt x="75" y="18"/>
                  <a:pt x="81" y="8"/>
                  <a:pt x="88" y="8"/>
                </a:cubicBezTo>
                <a:moveTo>
                  <a:pt x="69" y="41"/>
                </a:moveTo>
                <a:cubicBezTo>
                  <a:pt x="73" y="44"/>
                  <a:pt x="77" y="47"/>
                  <a:pt x="82" y="50"/>
                </a:cubicBezTo>
                <a:cubicBezTo>
                  <a:pt x="79" y="52"/>
                  <a:pt x="77" y="54"/>
                  <a:pt x="75" y="56"/>
                </a:cubicBezTo>
                <a:cubicBezTo>
                  <a:pt x="72" y="57"/>
                  <a:pt x="69" y="57"/>
                  <a:pt x="66" y="57"/>
                </a:cubicBezTo>
                <a:cubicBezTo>
                  <a:pt x="67" y="51"/>
                  <a:pt x="67" y="46"/>
                  <a:pt x="69" y="41"/>
                </a:cubicBezTo>
                <a:moveTo>
                  <a:pt x="66" y="119"/>
                </a:moveTo>
                <a:cubicBezTo>
                  <a:pt x="69" y="119"/>
                  <a:pt x="72" y="119"/>
                  <a:pt x="75" y="120"/>
                </a:cubicBezTo>
                <a:cubicBezTo>
                  <a:pt x="77" y="122"/>
                  <a:pt x="79" y="124"/>
                  <a:pt x="82" y="126"/>
                </a:cubicBezTo>
                <a:cubicBezTo>
                  <a:pt x="77" y="129"/>
                  <a:pt x="73" y="132"/>
                  <a:pt x="69" y="135"/>
                </a:cubicBezTo>
                <a:cubicBezTo>
                  <a:pt x="67" y="130"/>
                  <a:pt x="67" y="125"/>
                  <a:pt x="66" y="119"/>
                </a:cubicBezTo>
                <a:moveTo>
                  <a:pt x="88" y="168"/>
                </a:moveTo>
                <a:cubicBezTo>
                  <a:pt x="81" y="168"/>
                  <a:pt x="75" y="158"/>
                  <a:pt x="70" y="142"/>
                </a:cubicBezTo>
                <a:cubicBezTo>
                  <a:pt x="76" y="139"/>
                  <a:pt x="82" y="135"/>
                  <a:pt x="88" y="130"/>
                </a:cubicBezTo>
                <a:cubicBezTo>
                  <a:pt x="94" y="135"/>
                  <a:pt x="100" y="139"/>
                  <a:pt x="106" y="142"/>
                </a:cubicBezTo>
                <a:cubicBezTo>
                  <a:pt x="101" y="158"/>
                  <a:pt x="95" y="168"/>
                  <a:pt x="88" y="168"/>
                </a:cubicBezTo>
                <a:moveTo>
                  <a:pt x="107" y="135"/>
                </a:moveTo>
                <a:cubicBezTo>
                  <a:pt x="103" y="132"/>
                  <a:pt x="99" y="129"/>
                  <a:pt x="94" y="126"/>
                </a:cubicBezTo>
                <a:cubicBezTo>
                  <a:pt x="97" y="124"/>
                  <a:pt x="99" y="122"/>
                  <a:pt x="101" y="120"/>
                </a:cubicBezTo>
                <a:cubicBezTo>
                  <a:pt x="104" y="119"/>
                  <a:pt x="107" y="119"/>
                  <a:pt x="110" y="119"/>
                </a:cubicBezTo>
                <a:cubicBezTo>
                  <a:pt x="109" y="125"/>
                  <a:pt x="109" y="130"/>
                  <a:pt x="107" y="135"/>
                </a:cubicBezTo>
                <a:moveTo>
                  <a:pt x="112" y="98"/>
                </a:moveTo>
                <a:cubicBezTo>
                  <a:pt x="110" y="100"/>
                  <a:pt x="107" y="103"/>
                  <a:pt x="105" y="105"/>
                </a:cubicBezTo>
                <a:cubicBezTo>
                  <a:pt x="103" y="107"/>
                  <a:pt x="100" y="110"/>
                  <a:pt x="98" y="112"/>
                </a:cubicBezTo>
                <a:cubicBezTo>
                  <a:pt x="95" y="112"/>
                  <a:pt x="91" y="112"/>
                  <a:pt x="88" y="112"/>
                </a:cubicBezTo>
                <a:cubicBezTo>
                  <a:pt x="85" y="112"/>
                  <a:pt x="81" y="112"/>
                  <a:pt x="78" y="112"/>
                </a:cubicBezTo>
                <a:cubicBezTo>
                  <a:pt x="76" y="110"/>
                  <a:pt x="73" y="107"/>
                  <a:pt x="71" y="105"/>
                </a:cubicBezTo>
                <a:cubicBezTo>
                  <a:pt x="69" y="103"/>
                  <a:pt x="66" y="100"/>
                  <a:pt x="64" y="98"/>
                </a:cubicBezTo>
                <a:cubicBezTo>
                  <a:pt x="64" y="95"/>
                  <a:pt x="64" y="91"/>
                  <a:pt x="64" y="88"/>
                </a:cubicBezTo>
                <a:cubicBezTo>
                  <a:pt x="64" y="85"/>
                  <a:pt x="64" y="81"/>
                  <a:pt x="64" y="78"/>
                </a:cubicBezTo>
                <a:cubicBezTo>
                  <a:pt x="66" y="76"/>
                  <a:pt x="69" y="73"/>
                  <a:pt x="71" y="71"/>
                </a:cubicBezTo>
                <a:cubicBezTo>
                  <a:pt x="73" y="69"/>
                  <a:pt x="76" y="66"/>
                  <a:pt x="78" y="64"/>
                </a:cubicBezTo>
                <a:cubicBezTo>
                  <a:pt x="81" y="64"/>
                  <a:pt x="85" y="64"/>
                  <a:pt x="88" y="64"/>
                </a:cubicBezTo>
                <a:cubicBezTo>
                  <a:pt x="91" y="64"/>
                  <a:pt x="95" y="64"/>
                  <a:pt x="98" y="64"/>
                </a:cubicBezTo>
                <a:cubicBezTo>
                  <a:pt x="100" y="66"/>
                  <a:pt x="103" y="69"/>
                  <a:pt x="105" y="71"/>
                </a:cubicBezTo>
                <a:cubicBezTo>
                  <a:pt x="107" y="73"/>
                  <a:pt x="110" y="76"/>
                  <a:pt x="112" y="78"/>
                </a:cubicBezTo>
                <a:cubicBezTo>
                  <a:pt x="112" y="81"/>
                  <a:pt x="112" y="85"/>
                  <a:pt x="112" y="88"/>
                </a:cubicBezTo>
                <a:cubicBezTo>
                  <a:pt x="112" y="91"/>
                  <a:pt x="112" y="95"/>
                  <a:pt x="112" y="98"/>
                </a:cubicBezTo>
                <a:moveTo>
                  <a:pt x="145" y="31"/>
                </a:moveTo>
                <a:cubicBezTo>
                  <a:pt x="149" y="36"/>
                  <a:pt x="147" y="48"/>
                  <a:pt x="139" y="62"/>
                </a:cubicBezTo>
                <a:cubicBezTo>
                  <a:pt x="133" y="60"/>
                  <a:pt x="126" y="59"/>
                  <a:pt x="118" y="58"/>
                </a:cubicBezTo>
                <a:cubicBezTo>
                  <a:pt x="117" y="50"/>
                  <a:pt x="116" y="43"/>
                  <a:pt x="114" y="37"/>
                </a:cubicBezTo>
                <a:cubicBezTo>
                  <a:pt x="128" y="29"/>
                  <a:pt x="140" y="27"/>
                  <a:pt x="145" y="31"/>
                </a:cubicBezTo>
                <a:moveTo>
                  <a:pt x="126" y="82"/>
                </a:moveTo>
                <a:cubicBezTo>
                  <a:pt x="124" y="79"/>
                  <a:pt x="122" y="77"/>
                  <a:pt x="120" y="75"/>
                </a:cubicBezTo>
                <a:cubicBezTo>
                  <a:pt x="119" y="72"/>
                  <a:pt x="119" y="69"/>
                  <a:pt x="119" y="66"/>
                </a:cubicBezTo>
                <a:cubicBezTo>
                  <a:pt x="125" y="67"/>
                  <a:pt x="130" y="67"/>
                  <a:pt x="135" y="69"/>
                </a:cubicBezTo>
                <a:cubicBezTo>
                  <a:pt x="132" y="73"/>
                  <a:pt x="129" y="77"/>
                  <a:pt x="126" y="82"/>
                </a:cubicBezTo>
                <a:moveTo>
                  <a:pt x="126" y="94"/>
                </a:moveTo>
                <a:cubicBezTo>
                  <a:pt x="129" y="99"/>
                  <a:pt x="132" y="103"/>
                  <a:pt x="135" y="107"/>
                </a:cubicBezTo>
                <a:cubicBezTo>
                  <a:pt x="130" y="109"/>
                  <a:pt x="125" y="109"/>
                  <a:pt x="119" y="110"/>
                </a:cubicBezTo>
                <a:cubicBezTo>
                  <a:pt x="119" y="107"/>
                  <a:pt x="119" y="104"/>
                  <a:pt x="120" y="101"/>
                </a:cubicBezTo>
                <a:cubicBezTo>
                  <a:pt x="122" y="99"/>
                  <a:pt x="124" y="97"/>
                  <a:pt x="126" y="94"/>
                </a:cubicBezTo>
                <a:moveTo>
                  <a:pt x="145" y="145"/>
                </a:moveTo>
                <a:cubicBezTo>
                  <a:pt x="140" y="149"/>
                  <a:pt x="128" y="147"/>
                  <a:pt x="114" y="139"/>
                </a:cubicBezTo>
                <a:cubicBezTo>
                  <a:pt x="116" y="132"/>
                  <a:pt x="117" y="126"/>
                  <a:pt x="118" y="118"/>
                </a:cubicBezTo>
                <a:cubicBezTo>
                  <a:pt x="126" y="117"/>
                  <a:pt x="133" y="116"/>
                  <a:pt x="139" y="114"/>
                </a:cubicBezTo>
                <a:cubicBezTo>
                  <a:pt x="147" y="128"/>
                  <a:pt x="149" y="140"/>
                  <a:pt x="145" y="145"/>
                </a:cubicBezTo>
                <a:moveTo>
                  <a:pt x="142" y="106"/>
                </a:moveTo>
                <a:cubicBezTo>
                  <a:pt x="139" y="100"/>
                  <a:pt x="135" y="94"/>
                  <a:pt x="130" y="88"/>
                </a:cubicBezTo>
                <a:cubicBezTo>
                  <a:pt x="135" y="82"/>
                  <a:pt x="139" y="76"/>
                  <a:pt x="142" y="70"/>
                </a:cubicBezTo>
                <a:cubicBezTo>
                  <a:pt x="158" y="75"/>
                  <a:pt x="168" y="81"/>
                  <a:pt x="168" y="88"/>
                </a:cubicBezTo>
                <a:cubicBezTo>
                  <a:pt x="168" y="95"/>
                  <a:pt x="158" y="101"/>
                  <a:pt x="142" y="106"/>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pPr algn="ctr"/>
            <a:endParaRPr lang="en-US" dirty="0"/>
          </a:p>
        </p:txBody>
      </p:sp>
      <p:sp>
        <p:nvSpPr>
          <p:cNvPr id="16" name="Freeform 87">
            <a:extLst>
              <a:ext uri="{FF2B5EF4-FFF2-40B4-BE49-F238E27FC236}">
                <a16:creationId xmlns:a16="http://schemas.microsoft.com/office/drawing/2014/main" id="{E8A4B05D-EB97-44C5-80F0-F49CAB0DE814}"/>
              </a:ext>
            </a:extLst>
          </p:cNvPr>
          <p:cNvSpPr>
            <a:spLocks noEditPoints="1"/>
          </p:cNvSpPr>
          <p:nvPr/>
        </p:nvSpPr>
        <p:spPr bwMode="auto">
          <a:xfrm>
            <a:off x="3985898" y="1523319"/>
            <a:ext cx="472344" cy="447959"/>
          </a:xfrm>
          <a:custGeom>
            <a:avLst/>
            <a:gdLst>
              <a:gd name="T0" fmla="*/ 44 w 176"/>
              <a:gd name="T1" fmla="*/ 132 h 176"/>
              <a:gd name="T2" fmla="*/ 78 w 176"/>
              <a:gd name="T3" fmla="*/ 126 h 176"/>
              <a:gd name="T4" fmla="*/ 170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4 w 176"/>
              <a:gd name="T23" fmla="*/ 28 h 176"/>
              <a:gd name="T24" fmla="*/ 159 w 176"/>
              <a:gd name="T25" fmla="*/ 34 h 176"/>
              <a:gd name="T26" fmla="*/ 142 w 176"/>
              <a:gd name="T27" fmla="*/ 17 h 176"/>
              <a:gd name="T28" fmla="*/ 148 w 176"/>
              <a:gd name="T29" fmla="*/ 12 h 176"/>
              <a:gd name="T30" fmla="*/ 137 w 176"/>
              <a:gd name="T31" fmla="*/ 22 h 176"/>
              <a:gd name="T32" fmla="*/ 154 w 176"/>
              <a:gd name="T33" fmla="*/ 39 h 176"/>
              <a:gd name="T34" fmla="*/ 80 w 176"/>
              <a:gd name="T35" fmla="*/ 113 h 176"/>
              <a:gd name="T36" fmla="*/ 80 w 176"/>
              <a:gd name="T37" fmla="*/ 96 h 176"/>
              <a:gd name="T38" fmla="*/ 63 w 176"/>
              <a:gd name="T39" fmla="*/ 96 h 176"/>
              <a:gd name="T40" fmla="*/ 137 w 176"/>
              <a:gd name="T41" fmla="*/ 22 h 176"/>
              <a:gd name="T42" fmla="*/ 57 w 176"/>
              <a:gd name="T43" fmla="*/ 104 h 176"/>
              <a:gd name="T44" fmla="*/ 72 w 176"/>
              <a:gd name="T45" fmla="*/ 104 h 176"/>
              <a:gd name="T46" fmla="*/ 72 w 176"/>
              <a:gd name="T47" fmla="*/ 119 h 176"/>
              <a:gd name="T48" fmla="*/ 54 w 176"/>
              <a:gd name="T49" fmla="*/ 122 h 176"/>
              <a:gd name="T50" fmla="*/ 57 w 176"/>
              <a:gd name="T51" fmla="*/ 104 h 176"/>
              <a:gd name="T52" fmla="*/ 172 w 176"/>
              <a:gd name="T53" fmla="*/ 60 h 176"/>
              <a:gd name="T54" fmla="*/ 168 w 176"/>
              <a:gd name="T55" fmla="*/ 64 h 176"/>
              <a:gd name="T56" fmla="*/ 168 w 176"/>
              <a:gd name="T57" fmla="*/ 152 h 176"/>
              <a:gd name="T58" fmla="*/ 152 w 176"/>
              <a:gd name="T59" fmla="*/ 168 h 176"/>
              <a:gd name="T60" fmla="*/ 24 w 176"/>
              <a:gd name="T61" fmla="*/ 168 h 176"/>
              <a:gd name="T62" fmla="*/ 8 w 176"/>
              <a:gd name="T63" fmla="*/ 152 h 176"/>
              <a:gd name="T64" fmla="*/ 8 w 176"/>
              <a:gd name="T65" fmla="*/ 24 h 176"/>
              <a:gd name="T66" fmla="*/ 24 w 176"/>
              <a:gd name="T67" fmla="*/ 8 h 176"/>
              <a:gd name="T68" fmla="*/ 112 w 176"/>
              <a:gd name="T69" fmla="*/ 8 h 176"/>
              <a:gd name="T70" fmla="*/ 116 w 176"/>
              <a:gd name="T71" fmla="*/ 4 h 176"/>
              <a:gd name="T72" fmla="*/ 112 w 176"/>
              <a:gd name="T73" fmla="*/ 0 h 176"/>
              <a:gd name="T74" fmla="*/ 24 w 176"/>
              <a:gd name="T75" fmla="*/ 0 h 176"/>
              <a:gd name="T76" fmla="*/ 0 w 176"/>
              <a:gd name="T77" fmla="*/ 24 h 176"/>
              <a:gd name="T78" fmla="*/ 0 w 176"/>
              <a:gd name="T79" fmla="*/ 152 h 176"/>
              <a:gd name="T80" fmla="*/ 24 w 176"/>
              <a:gd name="T81" fmla="*/ 176 h 176"/>
              <a:gd name="T82" fmla="*/ 152 w 176"/>
              <a:gd name="T83" fmla="*/ 176 h 176"/>
              <a:gd name="T84" fmla="*/ 176 w 176"/>
              <a:gd name="T85" fmla="*/ 152 h 176"/>
              <a:gd name="T86" fmla="*/ 176 w 176"/>
              <a:gd name="T87" fmla="*/ 64 h 176"/>
              <a:gd name="T88" fmla="*/ 172 w 176"/>
              <a:gd name="T8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pPr algn="ctr"/>
            <a:endParaRPr lang="en-US"/>
          </a:p>
        </p:txBody>
      </p:sp>
      <p:sp>
        <p:nvSpPr>
          <p:cNvPr id="17" name="Freeform 296">
            <a:extLst>
              <a:ext uri="{FF2B5EF4-FFF2-40B4-BE49-F238E27FC236}">
                <a16:creationId xmlns:a16="http://schemas.microsoft.com/office/drawing/2014/main" id="{94251DA1-EDFF-4CB4-8B53-88612388ADE1}"/>
              </a:ext>
            </a:extLst>
          </p:cNvPr>
          <p:cNvSpPr>
            <a:spLocks noEditPoints="1"/>
          </p:cNvSpPr>
          <p:nvPr/>
        </p:nvSpPr>
        <p:spPr bwMode="auto">
          <a:xfrm>
            <a:off x="7014498" y="1663137"/>
            <a:ext cx="412906" cy="407967"/>
          </a:xfrm>
          <a:custGeom>
            <a:avLst/>
            <a:gdLst>
              <a:gd name="T0" fmla="*/ 172 w 176"/>
              <a:gd name="T1" fmla="*/ 84 h 176"/>
              <a:gd name="T2" fmla="*/ 168 w 176"/>
              <a:gd name="T3" fmla="*/ 88 h 176"/>
              <a:gd name="T4" fmla="*/ 88 w 176"/>
              <a:gd name="T5" fmla="*/ 168 h 176"/>
              <a:gd name="T6" fmla="*/ 24 w 176"/>
              <a:gd name="T7" fmla="*/ 136 h 176"/>
              <a:gd name="T8" fmla="*/ 56 w 176"/>
              <a:gd name="T9" fmla="*/ 136 h 176"/>
              <a:gd name="T10" fmla="*/ 60 w 176"/>
              <a:gd name="T11" fmla="*/ 132 h 176"/>
              <a:gd name="T12" fmla="*/ 56 w 176"/>
              <a:gd name="T13" fmla="*/ 128 h 176"/>
              <a:gd name="T14" fmla="*/ 16 w 176"/>
              <a:gd name="T15" fmla="*/ 128 h 176"/>
              <a:gd name="T16" fmla="*/ 12 w 176"/>
              <a:gd name="T17" fmla="*/ 132 h 176"/>
              <a:gd name="T18" fmla="*/ 12 w 176"/>
              <a:gd name="T19" fmla="*/ 172 h 176"/>
              <a:gd name="T20" fmla="*/ 16 w 176"/>
              <a:gd name="T21" fmla="*/ 176 h 176"/>
              <a:gd name="T22" fmla="*/ 20 w 176"/>
              <a:gd name="T23" fmla="*/ 172 h 176"/>
              <a:gd name="T24" fmla="*/ 20 w 176"/>
              <a:gd name="T25" fmla="*/ 144 h 176"/>
              <a:gd name="T26" fmla="*/ 88 w 176"/>
              <a:gd name="T27" fmla="*/ 176 h 176"/>
              <a:gd name="T28" fmla="*/ 176 w 176"/>
              <a:gd name="T29" fmla="*/ 88 h 176"/>
              <a:gd name="T30" fmla="*/ 172 w 176"/>
              <a:gd name="T31" fmla="*/ 84 h 176"/>
              <a:gd name="T32" fmla="*/ 88 w 176"/>
              <a:gd name="T33" fmla="*/ 8 h 176"/>
              <a:gd name="T34" fmla="*/ 152 w 176"/>
              <a:gd name="T35" fmla="*/ 40 h 176"/>
              <a:gd name="T36" fmla="*/ 120 w 176"/>
              <a:gd name="T37" fmla="*/ 40 h 176"/>
              <a:gd name="T38" fmla="*/ 116 w 176"/>
              <a:gd name="T39" fmla="*/ 44 h 176"/>
              <a:gd name="T40" fmla="*/ 120 w 176"/>
              <a:gd name="T41" fmla="*/ 48 h 176"/>
              <a:gd name="T42" fmla="*/ 160 w 176"/>
              <a:gd name="T43" fmla="*/ 48 h 176"/>
              <a:gd name="T44" fmla="*/ 164 w 176"/>
              <a:gd name="T45" fmla="*/ 44 h 176"/>
              <a:gd name="T46" fmla="*/ 164 w 176"/>
              <a:gd name="T47" fmla="*/ 4 h 176"/>
              <a:gd name="T48" fmla="*/ 160 w 176"/>
              <a:gd name="T49" fmla="*/ 0 h 176"/>
              <a:gd name="T50" fmla="*/ 156 w 176"/>
              <a:gd name="T51" fmla="*/ 4 h 176"/>
              <a:gd name="T52" fmla="*/ 156 w 176"/>
              <a:gd name="T53" fmla="*/ 32 h 176"/>
              <a:gd name="T54" fmla="*/ 88 w 176"/>
              <a:gd name="T55" fmla="*/ 0 h 176"/>
              <a:gd name="T56" fmla="*/ 0 w 176"/>
              <a:gd name="T57" fmla="*/ 88 h 176"/>
              <a:gd name="T58" fmla="*/ 4 w 176"/>
              <a:gd name="T59" fmla="*/ 92 h 176"/>
              <a:gd name="T60" fmla="*/ 8 w 176"/>
              <a:gd name="T61" fmla="*/ 88 h 176"/>
              <a:gd name="T62" fmla="*/ 88 w 176"/>
              <a:gd name="T63"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2" y="84"/>
                </a:moveTo>
                <a:cubicBezTo>
                  <a:pt x="170" y="84"/>
                  <a:pt x="168" y="86"/>
                  <a:pt x="168" y="88"/>
                </a:cubicBezTo>
                <a:cubicBezTo>
                  <a:pt x="168" y="132"/>
                  <a:pt x="132" y="168"/>
                  <a:pt x="88" y="168"/>
                </a:cubicBezTo>
                <a:cubicBezTo>
                  <a:pt x="62" y="168"/>
                  <a:pt x="39" y="155"/>
                  <a:pt x="24" y="136"/>
                </a:cubicBezTo>
                <a:cubicBezTo>
                  <a:pt x="56" y="136"/>
                  <a:pt x="56" y="136"/>
                  <a:pt x="56" y="136"/>
                </a:cubicBezTo>
                <a:cubicBezTo>
                  <a:pt x="58" y="136"/>
                  <a:pt x="60" y="134"/>
                  <a:pt x="60" y="132"/>
                </a:cubicBezTo>
                <a:cubicBezTo>
                  <a:pt x="60" y="130"/>
                  <a:pt x="58" y="128"/>
                  <a:pt x="56" y="128"/>
                </a:cubicBezTo>
                <a:cubicBezTo>
                  <a:pt x="16" y="128"/>
                  <a:pt x="16" y="128"/>
                  <a:pt x="16" y="128"/>
                </a:cubicBezTo>
                <a:cubicBezTo>
                  <a:pt x="14" y="128"/>
                  <a:pt x="12" y="130"/>
                  <a:pt x="12" y="132"/>
                </a:cubicBezTo>
                <a:cubicBezTo>
                  <a:pt x="12" y="172"/>
                  <a:pt x="12" y="172"/>
                  <a:pt x="12" y="172"/>
                </a:cubicBezTo>
                <a:cubicBezTo>
                  <a:pt x="12" y="174"/>
                  <a:pt x="14" y="176"/>
                  <a:pt x="16" y="176"/>
                </a:cubicBezTo>
                <a:cubicBezTo>
                  <a:pt x="18" y="176"/>
                  <a:pt x="20" y="174"/>
                  <a:pt x="20" y="172"/>
                </a:cubicBezTo>
                <a:cubicBezTo>
                  <a:pt x="20" y="144"/>
                  <a:pt x="20" y="144"/>
                  <a:pt x="20" y="144"/>
                </a:cubicBezTo>
                <a:cubicBezTo>
                  <a:pt x="36" y="163"/>
                  <a:pt x="61" y="176"/>
                  <a:pt x="88" y="176"/>
                </a:cubicBezTo>
                <a:cubicBezTo>
                  <a:pt x="137" y="176"/>
                  <a:pt x="176" y="137"/>
                  <a:pt x="176" y="88"/>
                </a:cubicBezTo>
                <a:cubicBezTo>
                  <a:pt x="176" y="86"/>
                  <a:pt x="174" y="84"/>
                  <a:pt x="172" y="84"/>
                </a:cubicBezTo>
                <a:moveTo>
                  <a:pt x="88" y="8"/>
                </a:moveTo>
                <a:cubicBezTo>
                  <a:pt x="114" y="8"/>
                  <a:pt x="137" y="21"/>
                  <a:pt x="152" y="40"/>
                </a:cubicBezTo>
                <a:cubicBezTo>
                  <a:pt x="120" y="40"/>
                  <a:pt x="120" y="40"/>
                  <a:pt x="120" y="40"/>
                </a:cubicBezTo>
                <a:cubicBezTo>
                  <a:pt x="118" y="40"/>
                  <a:pt x="116" y="42"/>
                  <a:pt x="116" y="44"/>
                </a:cubicBezTo>
                <a:cubicBezTo>
                  <a:pt x="116" y="46"/>
                  <a:pt x="118" y="48"/>
                  <a:pt x="120" y="48"/>
                </a:cubicBezTo>
                <a:cubicBezTo>
                  <a:pt x="160" y="48"/>
                  <a:pt x="160" y="48"/>
                  <a:pt x="160" y="48"/>
                </a:cubicBezTo>
                <a:cubicBezTo>
                  <a:pt x="162" y="48"/>
                  <a:pt x="164" y="46"/>
                  <a:pt x="164" y="44"/>
                </a:cubicBezTo>
                <a:cubicBezTo>
                  <a:pt x="164" y="4"/>
                  <a:pt x="164" y="4"/>
                  <a:pt x="164" y="4"/>
                </a:cubicBezTo>
                <a:cubicBezTo>
                  <a:pt x="164" y="2"/>
                  <a:pt x="162" y="0"/>
                  <a:pt x="160" y="0"/>
                </a:cubicBezTo>
                <a:cubicBezTo>
                  <a:pt x="158" y="0"/>
                  <a:pt x="156" y="2"/>
                  <a:pt x="156" y="4"/>
                </a:cubicBezTo>
                <a:cubicBezTo>
                  <a:pt x="156" y="32"/>
                  <a:pt x="156" y="32"/>
                  <a:pt x="156" y="32"/>
                </a:cubicBezTo>
                <a:cubicBezTo>
                  <a:pt x="140" y="13"/>
                  <a:pt x="115" y="0"/>
                  <a:pt x="88" y="0"/>
                </a:cubicBezTo>
                <a:cubicBezTo>
                  <a:pt x="39" y="0"/>
                  <a:pt x="0" y="39"/>
                  <a:pt x="0" y="88"/>
                </a:cubicBezTo>
                <a:cubicBezTo>
                  <a:pt x="0" y="90"/>
                  <a:pt x="2" y="92"/>
                  <a:pt x="4" y="92"/>
                </a:cubicBezTo>
                <a:cubicBezTo>
                  <a:pt x="6" y="92"/>
                  <a:pt x="8" y="90"/>
                  <a:pt x="8" y="88"/>
                </a:cubicBezTo>
                <a:cubicBezTo>
                  <a:pt x="8" y="44"/>
                  <a:pt x="44" y="8"/>
                  <a:pt x="88" y="8"/>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pPr algn="ctr"/>
            <a:endParaRPr lang="en-US" dirty="0"/>
          </a:p>
        </p:txBody>
      </p:sp>
      <p:sp>
        <p:nvSpPr>
          <p:cNvPr id="18" name="Freeform 200">
            <a:extLst>
              <a:ext uri="{FF2B5EF4-FFF2-40B4-BE49-F238E27FC236}">
                <a16:creationId xmlns:a16="http://schemas.microsoft.com/office/drawing/2014/main" id="{FB950C12-9E9D-4849-928E-3E0B6BCC27EF}"/>
              </a:ext>
            </a:extLst>
          </p:cNvPr>
          <p:cNvSpPr>
            <a:spLocks noChangeArrowheads="1"/>
          </p:cNvSpPr>
          <p:nvPr/>
        </p:nvSpPr>
        <p:spPr bwMode="auto">
          <a:xfrm>
            <a:off x="2447992" y="3055807"/>
            <a:ext cx="433965" cy="446489"/>
          </a:xfrm>
          <a:custGeom>
            <a:avLst/>
            <a:gdLst>
              <a:gd name="T0" fmla="*/ 111415 w 634"/>
              <a:gd name="T1" fmla="*/ 15843 h 604"/>
              <a:gd name="T2" fmla="*/ 111415 w 634"/>
              <a:gd name="T3" fmla="*/ 15843 h 604"/>
              <a:gd name="T4" fmla="*/ 5048 w 634"/>
              <a:gd name="T5" fmla="*/ 79217 h 604"/>
              <a:gd name="T6" fmla="*/ 5048 w 634"/>
              <a:gd name="T7" fmla="*/ 79217 h 604"/>
              <a:gd name="T8" fmla="*/ 100598 w 634"/>
              <a:gd name="T9" fmla="*/ 121707 h 604"/>
              <a:gd name="T10" fmla="*/ 121872 w 634"/>
              <a:gd name="T11" fmla="*/ 121707 h 604"/>
              <a:gd name="T12" fmla="*/ 217422 w 634"/>
              <a:gd name="T13" fmla="*/ 79217 h 604"/>
              <a:gd name="T14" fmla="*/ 217422 w 634"/>
              <a:gd name="T15" fmla="*/ 57973 h 604"/>
              <a:gd name="T16" fmla="*/ 121872 w 634"/>
              <a:gd name="T17" fmla="*/ 5041 h 604"/>
              <a:gd name="T18" fmla="*/ 100598 w 634"/>
              <a:gd name="T19" fmla="*/ 5041 h 604"/>
              <a:gd name="T20" fmla="*/ 5048 w 634"/>
              <a:gd name="T21" fmla="*/ 57973 h 604"/>
              <a:gd name="T22" fmla="*/ 5048 w 634"/>
              <a:gd name="T23" fmla="*/ 79217 h 604"/>
              <a:gd name="T24" fmla="*/ 111415 w 634"/>
              <a:gd name="T25" fmla="*/ 15843 h 604"/>
              <a:gd name="T26" fmla="*/ 111415 w 634"/>
              <a:gd name="T27" fmla="*/ 15843 h 604"/>
              <a:gd name="T28" fmla="*/ 212014 w 634"/>
              <a:gd name="T29" fmla="*/ 68775 h 604"/>
              <a:gd name="T30" fmla="*/ 111415 w 634"/>
              <a:gd name="T31" fmla="*/ 111265 h 604"/>
              <a:gd name="T32" fmla="*/ 15865 w 634"/>
              <a:gd name="T33" fmla="*/ 68775 h 604"/>
              <a:gd name="T34" fmla="*/ 111415 w 634"/>
              <a:gd name="T35" fmla="*/ 15843 h 604"/>
              <a:gd name="T36" fmla="*/ 111415 w 634"/>
              <a:gd name="T37" fmla="*/ 201284 h 604"/>
              <a:gd name="T38" fmla="*/ 111415 w 634"/>
              <a:gd name="T39" fmla="*/ 201284 h 604"/>
              <a:gd name="T40" fmla="*/ 15865 w 634"/>
              <a:gd name="T41" fmla="*/ 158795 h 604"/>
              <a:gd name="T42" fmla="*/ 0 w 634"/>
              <a:gd name="T43" fmla="*/ 153754 h 604"/>
              <a:gd name="T44" fmla="*/ 5048 w 634"/>
              <a:gd name="T45" fmla="*/ 169597 h 604"/>
              <a:gd name="T46" fmla="*/ 100598 w 634"/>
              <a:gd name="T47" fmla="*/ 212087 h 604"/>
              <a:gd name="T48" fmla="*/ 121872 w 634"/>
              <a:gd name="T49" fmla="*/ 212087 h 604"/>
              <a:gd name="T50" fmla="*/ 217422 w 634"/>
              <a:gd name="T51" fmla="*/ 169597 h 604"/>
              <a:gd name="T52" fmla="*/ 228239 w 634"/>
              <a:gd name="T53" fmla="*/ 153754 h 604"/>
              <a:gd name="T54" fmla="*/ 212014 w 634"/>
              <a:gd name="T55" fmla="*/ 158795 h 604"/>
              <a:gd name="T56" fmla="*/ 111415 w 634"/>
              <a:gd name="T57" fmla="*/ 201284 h 604"/>
              <a:gd name="T58" fmla="*/ 5048 w 634"/>
              <a:gd name="T59" fmla="*/ 121707 h 604"/>
              <a:gd name="T60" fmla="*/ 5048 w 634"/>
              <a:gd name="T61" fmla="*/ 121707 h 604"/>
              <a:gd name="T62" fmla="*/ 100598 w 634"/>
              <a:gd name="T63" fmla="*/ 169597 h 604"/>
              <a:gd name="T64" fmla="*/ 121872 w 634"/>
              <a:gd name="T65" fmla="*/ 169597 h 604"/>
              <a:gd name="T66" fmla="*/ 217422 w 634"/>
              <a:gd name="T67" fmla="*/ 121707 h 604"/>
              <a:gd name="T68" fmla="*/ 228239 w 634"/>
              <a:gd name="T69" fmla="*/ 105863 h 604"/>
              <a:gd name="T70" fmla="*/ 212014 w 634"/>
              <a:gd name="T71" fmla="*/ 111265 h 604"/>
              <a:gd name="T72" fmla="*/ 111415 w 634"/>
              <a:gd name="T73" fmla="*/ 158795 h 604"/>
              <a:gd name="T74" fmla="*/ 15865 w 634"/>
              <a:gd name="T75" fmla="*/ 111265 h 604"/>
              <a:gd name="T76" fmla="*/ 0 w 634"/>
              <a:gd name="T77" fmla="*/ 105863 h 604"/>
              <a:gd name="T78" fmla="*/ 5048 w 634"/>
              <a:gd name="T79" fmla="*/ 12170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002060"/>
          </a:solidFill>
          <a:ln>
            <a:solidFill>
              <a:srgbClr val="002060"/>
            </a:solidFill>
          </a:ln>
          <a:effectLst/>
        </p:spPr>
        <p:txBody>
          <a:bodyPr wrap="none" lIns="91431" tIns="45716" rIns="91431" bIns="45716" anchor="ctr"/>
          <a:lstStyle/>
          <a:p>
            <a:pPr algn="ctr"/>
            <a:endParaRPr lang="en-US"/>
          </a:p>
        </p:txBody>
      </p:sp>
      <p:sp>
        <p:nvSpPr>
          <p:cNvPr id="4" name="Footer Placeholder 3">
            <a:extLst>
              <a:ext uri="{FF2B5EF4-FFF2-40B4-BE49-F238E27FC236}">
                <a16:creationId xmlns:a16="http://schemas.microsoft.com/office/drawing/2014/main" id="{23165FBD-0D4B-4F9B-8274-1A4DA819F3DB}"/>
              </a:ext>
            </a:extLst>
          </p:cNvPr>
          <p:cNvSpPr>
            <a:spLocks noGrp="1"/>
          </p:cNvSpPr>
          <p:nvPr>
            <p:ph type="ftr" sz="quarter" idx="11"/>
          </p:nvPr>
        </p:nvSpPr>
        <p:spPr>
          <a:xfrm>
            <a:off x="2915886" y="4816857"/>
            <a:ext cx="3262364" cy="200039"/>
          </a:xfrm>
        </p:spPr>
        <p:txBody>
          <a:bodyPr/>
          <a:lstStyle/>
          <a:p>
            <a:r>
              <a:rPr lang="en-US" dirty="0"/>
              <a:t>RAPORT DE EVALUARE PRIVIND COMERȚUL ELECTRONIC ȘI ECONOMIA FĂRĂ NUMERAR </a:t>
            </a:r>
          </a:p>
        </p:txBody>
      </p:sp>
      <p:sp>
        <p:nvSpPr>
          <p:cNvPr id="19" name="TextBox 18">
            <a:extLst>
              <a:ext uri="{FF2B5EF4-FFF2-40B4-BE49-F238E27FC236}">
                <a16:creationId xmlns:a16="http://schemas.microsoft.com/office/drawing/2014/main" id="{65A85BC6-03E9-470A-A8CB-261CD62B6D70}"/>
              </a:ext>
            </a:extLst>
          </p:cNvPr>
          <p:cNvSpPr txBox="1"/>
          <p:nvPr/>
        </p:nvSpPr>
        <p:spPr>
          <a:xfrm>
            <a:off x="561581" y="2103558"/>
            <a:ext cx="1691940" cy="738664"/>
          </a:xfrm>
          <a:prstGeom prst="rect">
            <a:avLst/>
          </a:prstGeom>
          <a:noFill/>
        </p:spPr>
        <p:txBody>
          <a:bodyPr wrap="square">
            <a:spAutoFit/>
          </a:bodyPr>
          <a:lstStyle/>
          <a:p>
            <a:pPr algn="ctr"/>
            <a:r>
              <a:rPr lang="en-US" sz="1400" dirty="0">
                <a:solidFill>
                  <a:srgbClr val="6C6463"/>
                </a:solidFill>
                <a:latin typeface="Gill Sans MT" panose="020B0502020104020203" pitchFamily="34" charset="0"/>
                <a:ea typeface="Calibri" panose="020F0502020204030204" pitchFamily="34" charset="0"/>
                <a:cs typeface="Times New Roman (Body CS)"/>
              </a:rPr>
              <a:t>Un </a:t>
            </a:r>
            <a:r>
              <a:rPr lang="en-US" sz="1400" dirty="0" err="1">
                <a:solidFill>
                  <a:srgbClr val="6C6463"/>
                </a:solidFill>
                <a:latin typeface="Gill Sans MT" panose="020B0502020104020203" pitchFamily="34" charset="0"/>
                <a:ea typeface="Calibri" panose="020F0502020204030204" pitchFamily="34" charset="0"/>
                <a:cs typeface="Times New Roman (Body CS)"/>
              </a:rPr>
              <a:t>singur</a:t>
            </a:r>
            <a:r>
              <a:rPr lang="en-US" sz="1400" dirty="0">
                <a:solidFill>
                  <a:srgbClr val="6C6463"/>
                </a:solidFill>
                <a:latin typeface="Gill Sans MT" panose="020B0502020104020203" pitchFamily="34" charset="0"/>
                <a:ea typeface="Calibri" panose="020F0502020204030204" pitchFamily="34" charset="0"/>
                <a:cs typeface="Times New Roman (Body CS)"/>
              </a:rPr>
              <a:t> document </a:t>
            </a:r>
            <a:r>
              <a:rPr lang="en-US" sz="1400" dirty="0" err="1">
                <a:solidFill>
                  <a:srgbClr val="6C6463"/>
                </a:solidFill>
                <a:latin typeface="Gill Sans MT" panose="020B0502020104020203" pitchFamily="34" charset="0"/>
                <a:ea typeface="Calibri" panose="020F0502020204030204" pitchFamily="34" charset="0"/>
                <a:cs typeface="Times New Roman (Body CS)"/>
              </a:rPr>
              <a:t>pentru</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tranzacție</a:t>
            </a:r>
            <a:r>
              <a:rPr lang="en-US" sz="1400" dirty="0">
                <a:solidFill>
                  <a:srgbClr val="6C6463"/>
                </a:solidFill>
                <a:latin typeface="Gill Sans MT" panose="020B0502020104020203" pitchFamily="34" charset="0"/>
                <a:ea typeface="Calibri" panose="020F0502020204030204" pitchFamily="34" charset="0"/>
                <a:cs typeface="Times New Roman (Body CS)"/>
              </a:rPr>
              <a:t> (POS </a:t>
            </a:r>
            <a:r>
              <a:rPr lang="en-US" sz="1400" dirty="0" err="1">
                <a:solidFill>
                  <a:srgbClr val="6C6463"/>
                </a:solidFill>
                <a:latin typeface="Gill Sans MT" panose="020B0502020104020203" pitchFamily="34" charset="0"/>
                <a:ea typeface="Calibri" panose="020F0502020204030204" pitchFamily="34" charset="0"/>
                <a:cs typeface="Times New Roman (Body CS)"/>
              </a:rPr>
              <a:t>și</a:t>
            </a:r>
            <a:r>
              <a:rPr lang="en-US" sz="1400" dirty="0">
                <a:solidFill>
                  <a:srgbClr val="6C6463"/>
                </a:solidFill>
                <a:latin typeface="Gill Sans MT" panose="020B0502020104020203" pitchFamily="34" charset="0"/>
                <a:ea typeface="Calibri" panose="020F0502020204030204" pitchFamily="34" charset="0"/>
                <a:cs typeface="Times New Roman (Body CS)"/>
              </a:rPr>
              <a:t> CRM)</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20" name="Freeform 73">
            <a:extLst>
              <a:ext uri="{FF2B5EF4-FFF2-40B4-BE49-F238E27FC236}">
                <a16:creationId xmlns:a16="http://schemas.microsoft.com/office/drawing/2014/main" id="{AABC1589-E1E2-4213-AAC9-84700A60749D}"/>
              </a:ext>
            </a:extLst>
          </p:cNvPr>
          <p:cNvSpPr>
            <a:spLocks noEditPoints="1"/>
          </p:cNvSpPr>
          <p:nvPr/>
        </p:nvSpPr>
        <p:spPr bwMode="auto">
          <a:xfrm>
            <a:off x="1179007" y="1509614"/>
            <a:ext cx="457088" cy="461664"/>
          </a:xfrm>
          <a:custGeom>
            <a:avLst/>
            <a:gdLst>
              <a:gd name="T0" fmla="*/ 36 w 176"/>
              <a:gd name="T1" fmla="*/ 48 h 176"/>
              <a:gd name="T2" fmla="*/ 84 w 176"/>
              <a:gd name="T3" fmla="*/ 48 h 176"/>
              <a:gd name="T4" fmla="*/ 88 w 176"/>
              <a:gd name="T5" fmla="*/ 44 h 176"/>
              <a:gd name="T6" fmla="*/ 84 w 176"/>
              <a:gd name="T7" fmla="*/ 40 h 176"/>
              <a:gd name="T8" fmla="*/ 36 w 176"/>
              <a:gd name="T9" fmla="*/ 40 h 176"/>
              <a:gd name="T10" fmla="*/ 32 w 176"/>
              <a:gd name="T11" fmla="*/ 44 h 176"/>
              <a:gd name="T12" fmla="*/ 36 w 176"/>
              <a:gd name="T13" fmla="*/ 48 h 176"/>
              <a:gd name="T14" fmla="*/ 36 w 176"/>
              <a:gd name="T15" fmla="*/ 72 h 176"/>
              <a:gd name="T16" fmla="*/ 140 w 176"/>
              <a:gd name="T17" fmla="*/ 72 h 176"/>
              <a:gd name="T18" fmla="*/ 144 w 176"/>
              <a:gd name="T19" fmla="*/ 68 h 176"/>
              <a:gd name="T20" fmla="*/ 140 w 176"/>
              <a:gd name="T21" fmla="*/ 64 h 176"/>
              <a:gd name="T22" fmla="*/ 36 w 176"/>
              <a:gd name="T23" fmla="*/ 64 h 176"/>
              <a:gd name="T24" fmla="*/ 32 w 176"/>
              <a:gd name="T25" fmla="*/ 68 h 176"/>
              <a:gd name="T26" fmla="*/ 36 w 176"/>
              <a:gd name="T27" fmla="*/ 72 h 176"/>
              <a:gd name="T28" fmla="*/ 168 w 176"/>
              <a:gd name="T29" fmla="*/ 0 h 176"/>
              <a:gd name="T30" fmla="*/ 8 w 176"/>
              <a:gd name="T31" fmla="*/ 0 h 176"/>
              <a:gd name="T32" fmla="*/ 0 w 176"/>
              <a:gd name="T33" fmla="*/ 8 h 176"/>
              <a:gd name="T34" fmla="*/ 0 w 176"/>
              <a:gd name="T35" fmla="*/ 136 h 176"/>
              <a:gd name="T36" fmla="*/ 40 w 176"/>
              <a:gd name="T37" fmla="*/ 176 h 176"/>
              <a:gd name="T38" fmla="*/ 168 w 176"/>
              <a:gd name="T39" fmla="*/ 176 h 176"/>
              <a:gd name="T40" fmla="*/ 176 w 176"/>
              <a:gd name="T41" fmla="*/ 168 h 176"/>
              <a:gd name="T42" fmla="*/ 176 w 176"/>
              <a:gd name="T43" fmla="*/ 8 h 176"/>
              <a:gd name="T44" fmla="*/ 168 w 176"/>
              <a:gd name="T45" fmla="*/ 0 h 176"/>
              <a:gd name="T46" fmla="*/ 40 w 176"/>
              <a:gd name="T47" fmla="*/ 164 h 176"/>
              <a:gd name="T48" fmla="*/ 12 w 176"/>
              <a:gd name="T49" fmla="*/ 136 h 176"/>
              <a:gd name="T50" fmla="*/ 40 w 176"/>
              <a:gd name="T51" fmla="*/ 136 h 176"/>
              <a:gd name="T52" fmla="*/ 40 w 176"/>
              <a:gd name="T53" fmla="*/ 164 h 176"/>
              <a:gd name="T54" fmla="*/ 168 w 176"/>
              <a:gd name="T55" fmla="*/ 168 h 176"/>
              <a:gd name="T56" fmla="*/ 48 w 176"/>
              <a:gd name="T57" fmla="*/ 168 h 176"/>
              <a:gd name="T58" fmla="*/ 48 w 176"/>
              <a:gd name="T59" fmla="*/ 132 h 176"/>
              <a:gd name="T60" fmla="*/ 44 w 176"/>
              <a:gd name="T61" fmla="*/ 128 h 176"/>
              <a:gd name="T62" fmla="*/ 8 w 176"/>
              <a:gd name="T63" fmla="*/ 128 h 176"/>
              <a:gd name="T64" fmla="*/ 8 w 176"/>
              <a:gd name="T65" fmla="*/ 8 h 176"/>
              <a:gd name="T66" fmla="*/ 168 w 176"/>
              <a:gd name="T67" fmla="*/ 8 h 176"/>
              <a:gd name="T68" fmla="*/ 168 w 176"/>
              <a:gd name="T69" fmla="*/ 168 h 176"/>
              <a:gd name="T70" fmla="*/ 36 w 176"/>
              <a:gd name="T71" fmla="*/ 96 h 176"/>
              <a:gd name="T72" fmla="*/ 116 w 176"/>
              <a:gd name="T73" fmla="*/ 96 h 176"/>
              <a:gd name="T74" fmla="*/ 120 w 176"/>
              <a:gd name="T75" fmla="*/ 92 h 176"/>
              <a:gd name="T76" fmla="*/ 116 w 176"/>
              <a:gd name="T77" fmla="*/ 88 h 176"/>
              <a:gd name="T78" fmla="*/ 36 w 176"/>
              <a:gd name="T79" fmla="*/ 88 h 176"/>
              <a:gd name="T80" fmla="*/ 32 w 176"/>
              <a:gd name="T81" fmla="*/ 92 h 176"/>
              <a:gd name="T82" fmla="*/ 36 w 176"/>
              <a:gd name="T83"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36" y="48"/>
                </a:moveTo>
                <a:cubicBezTo>
                  <a:pt x="84" y="48"/>
                  <a:pt x="84" y="48"/>
                  <a:pt x="84" y="48"/>
                </a:cubicBezTo>
                <a:cubicBezTo>
                  <a:pt x="86" y="48"/>
                  <a:pt x="88" y="46"/>
                  <a:pt x="88" y="44"/>
                </a:cubicBezTo>
                <a:cubicBezTo>
                  <a:pt x="88" y="42"/>
                  <a:pt x="86" y="40"/>
                  <a:pt x="84" y="40"/>
                </a:cubicBezTo>
                <a:cubicBezTo>
                  <a:pt x="36" y="40"/>
                  <a:pt x="36" y="40"/>
                  <a:pt x="36" y="40"/>
                </a:cubicBezTo>
                <a:cubicBezTo>
                  <a:pt x="34" y="40"/>
                  <a:pt x="32" y="42"/>
                  <a:pt x="32" y="44"/>
                </a:cubicBezTo>
                <a:cubicBezTo>
                  <a:pt x="32" y="46"/>
                  <a:pt x="34" y="48"/>
                  <a:pt x="36" y="48"/>
                </a:cubicBezTo>
                <a:moveTo>
                  <a:pt x="36" y="72"/>
                </a:moveTo>
                <a:cubicBezTo>
                  <a:pt x="140" y="72"/>
                  <a:pt x="140" y="72"/>
                  <a:pt x="140" y="72"/>
                </a:cubicBezTo>
                <a:cubicBezTo>
                  <a:pt x="142" y="72"/>
                  <a:pt x="144" y="70"/>
                  <a:pt x="144" y="68"/>
                </a:cubicBezTo>
                <a:cubicBezTo>
                  <a:pt x="144" y="66"/>
                  <a:pt x="142" y="64"/>
                  <a:pt x="140" y="64"/>
                </a:cubicBezTo>
                <a:cubicBezTo>
                  <a:pt x="36" y="64"/>
                  <a:pt x="36" y="64"/>
                  <a:pt x="36" y="64"/>
                </a:cubicBezTo>
                <a:cubicBezTo>
                  <a:pt x="34" y="64"/>
                  <a:pt x="32" y="66"/>
                  <a:pt x="32" y="68"/>
                </a:cubicBezTo>
                <a:cubicBezTo>
                  <a:pt x="32" y="70"/>
                  <a:pt x="34" y="72"/>
                  <a:pt x="36" y="72"/>
                </a:cubicBezTo>
                <a:moveTo>
                  <a:pt x="168" y="0"/>
                </a:moveTo>
                <a:cubicBezTo>
                  <a:pt x="8" y="0"/>
                  <a:pt x="8" y="0"/>
                  <a:pt x="8" y="0"/>
                </a:cubicBezTo>
                <a:cubicBezTo>
                  <a:pt x="4" y="0"/>
                  <a:pt x="0" y="4"/>
                  <a:pt x="0" y="8"/>
                </a:cubicBezTo>
                <a:cubicBezTo>
                  <a:pt x="0" y="136"/>
                  <a:pt x="0" y="136"/>
                  <a:pt x="0" y="136"/>
                </a:cubicBezTo>
                <a:cubicBezTo>
                  <a:pt x="40" y="176"/>
                  <a:pt x="40" y="176"/>
                  <a:pt x="40" y="176"/>
                </a:cubicBezTo>
                <a:cubicBezTo>
                  <a:pt x="168" y="176"/>
                  <a:pt x="168" y="176"/>
                  <a:pt x="168" y="176"/>
                </a:cubicBezTo>
                <a:cubicBezTo>
                  <a:pt x="172" y="176"/>
                  <a:pt x="176" y="172"/>
                  <a:pt x="176" y="168"/>
                </a:cubicBezTo>
                <a:cubicBezTo>
                  <a:pt x="176" y="8"/>
                  <a:pt x="176" y="8"/>
                  <a:pt x="176" y="8"/>
                </a:cubicBezTo>
                <a:cubicBezTo>
                  <a:pt x="176" y="4"/>
                  <a:pt x="172" y="0"/>
                  <a:pt x="168" y="0"/>
                </a:cubicBezTo>
                <a:moveTo>
                  <a:pt x="40" y="164"/>
                </a:moveTo>
                <a:cubicBezTo>
                  <a:pt x="12" y="136"/>
                  <a:pt x="12" y="136"/>
                  <a:pt x="12" y="136"/>
                </a:cubicBezTo>
                <a:cubicBezTo>
                  <a:pt x="40" y="136"/>
                  <a:pt x="40" y="136"/>
                  <a:pt x="40" y="136"/>
                </a:cubicBezTo>
                <a:lnTo>
                  <a:pt x="40" y="164"/>
                </a:lnTo>
                <a:close/>
                <a:moveTo>
                  <a:pt x="168" y="168"/>
                </a:moveTo>
                <a:cubicBezTo>
                  <a:pt x="48" y="168"/>
                  <a:pt x="48" y="168"/>
                  <a:pt x="48" y="168"/>
                </a:cubicBezTo>
                <a:cubicBezTo>
                  <a:pt x="48" y="132"/>
                  <a:pt x="48" y="132"/>
                  <a:pt x="48" y="132"/>
                </a:cubicBezTo>
                <a:cubicBezTo>
                  <a:pt x="48" y="130"/>
                  <a:pt x="46" y="128"/>
                  <a:pt x="44" y="128"/>
                </a:cubicBezTo>
                <a:cubicBezTo>
                  <a:pt x="8" y="128"/>
                  <a:pt x="8" y="128"/>
                  <a:pt x="8" y="128"/>
                </a:cubicBezTo>
                <a:cubicBezTo>
                  <a:pt x="8" y="8"/>
                  <a:pt x="8" y="8"/>
                  <a:pt x="8" y="8"/>
                </a:cubicBezTo>
                <a:cubicBezTo>
                  <a:pt x="168" y="8"/>
                  <a:pt x="168" y="8"/>
                  <a:pt x="168" y="8"/>
                </a:cubicBezTo>
                <a:lnTo>
                  <a:pt x="168" y="168"/>
                </a:lnTo>
                <a:close/>
                <a:moveTo>
                  <a:pt x="36" y="96"/>
                </a:moveTo>
                <a:cubicBezTo>
                  <a:pt x="116" y="96"/>
                  <a:pt x="116" y="96"/>
                  <a:pt x="116" y="96"/>
                </a:cubicBezTo>
                <a:cubicBezTo>
                  <a:pt x="118" y="96"/>
                  <a:pt x="120" y="94"/>
                  <a:pt x="120" y="92"/>
                </a:cubicBezTo>
                <a:cubicBezTo>
                  <a:pt x="120" y="90"/>
                  <a:pt x="118" y="88"/>
                  <a:pt x="116" y="88"/>
                </a:cubicBezTo>
                <a:cubicBezTo>
                  <a:pt x="36" y="88"/>
                  <a:pt x="36" y="88"/>
                  <a:pt x="36" y="88"/>
                </a:cubicBezTo>
                <a:cubicBezTo>
                  <a:pt x="34" y="88"/>
                  <a:pt x="32" y="90"/>
                  <a:pt x="32" y="92"/>
                </a:cubicBezTo>
                <a:cubicBezTo>
                  <a:pt x="32" y="94"/>
                  <a:pt x="34" y="96"/>
                  <a:pt x="36" y="96"/>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418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9F0E17C-8C02-412D-9077-57B92F64A3DA}"/>
              </a:ext>
            </a:extLst>
          </p:cNvPr>
          <p:cNvSpPr>
            <a:spLocks noGrp="1"/>
          </p:cNvSpPr>
          <p:nvPr>
            <p:ph sz="half" idx="2"/>
          </p:nvPr>
        </p:nvSpPr>
        <p:spPr>
          <a:xfrm>
            <a:off x="506972" y="1648922"/>
            <a:ext cx="7676940" cy="2827113"/>
          </a:xfrm>
        </p:spPr>
        <p:txBody>
          <a:bodyPr>
            <a:normAutofit/>
          </a:bodyPr>
          <a:lstStyle/>
          <a:p>
            <a:r>
              <a:rPr lang="ro-RO" dirty="0">
                <a:latin typeface="Gill Sans MT" panose="020B0502020104020203" pitchFamily="34" charset="0"/>
                <a:ea typeface="Calibri" panose="020F0502020204030204" pitchFamily="34" charset="0"/>
                <a:cs typeface="Times New Roman (Body CS)"/>
              </a:rPr>
              <a:t>Este esențial ca autoritățile publice să se concentreze asupra incluziunii financiare.
Există o legătură puternică între economia fără numerar și diminuarea economiei informale.
Una dintre cele mai semnificative surse de numerar în economie provine de la persoane fizice și activitățile lor. În primul rând, sursa de numerar ar trebui să fie abordată. În al doilea rând, ar trebui abordat modul în care plățile sunt efectuate de persoane fizice. 
Tranzacțiile Peer </a:t>
            </a:r>
            <a:r>
              <a:rPr lang="ro-RO" dirty="0" err="1">
                <a:latin typeface="Gill Sans MT" panose="020B0502020104020203" pitchFamily="34" charset="0"/>
                <a:ea typeface="Calibri" panose="020F0502020204030204" pitchFamily="34" charset="0"/>
                <a:cs typeface="Times New Roman (Body CS)"/>
              </a:rPr>
              <a:t>to</a:t>
            </a:r>
            <a:r>
              <a:rPr lang="ro-RO" dirty="0">
                <a:latin typeface="Gill Sans MT" panose="020B0502020104020203" pitchFamily="34" charset="0"/>
                <a:ea typeface="Calibri" panose="020F0502020204030204" pitchFamily="34" charset="0"/>
                <a:cs typeface="Times New Roman (Body CS)"/>
              </a:rPr>
              <a:t> Peer (P2P) sunt, de asemenea, o pagină esențială într-o economie fără numerar. </a:t>
            </a:r>
            <a:endParaRPr lang="ro-RO" dirty="0">
              <a:latin typeface="Gill Sans MT" panose="020B0502020104020203" pitchFamily="34" charset="0"/>
            </a:endParaRPr>
          </a:p>
        </p:txBody>
      </p:sp>
      <p:sp>
        <p:nvSpPr>
          <p:cNvPr id="2" name="Date Placeholder 1">
            <a:extLst>
              <a:ext uri="{FF2B5EF4-FFF2-40B4-BE49-F238E27FC236}">
                <a16:creationId xmlns:a16="http://schemas.microsoft.com/office/drawing/2014/main" id="{FCE40656-E948-4107-B188-5940F6616ED6}"/>
              </a:ext>
            </a:extLst>
          </p:cNvPr>
          <p:cNvSpPr>
            <a:spLocks noGrp="1"/>
          </p:cNvSpPr>
          <p:nvPr>
            <p:ph type="dt" sz="half" idx="10"/>
          </p:nvPr>
        </p:nvSpPr>
        <p:spPr/>
        <p:txBody>
          <a:bodyPr/>
          <a:lstStyle/>
          <a:p>
            <a:fld id="{7E5D39CE-2A2E-4A0E-8AFC-418A289A8C32}" type="datetime1">
              <a:rPr lang="en-US" smtClean="0"/>
              <a:t>2/18/2021</a:t>
            </a:fld>
            <a:endParaRPr lang="en-US"/>
          </a:p>
        </p:txBody>
      </p:sp>
      <p:sp>
        <p:nvSpPr>
          <p:cNvPr id="4" name="Footer Placeholder 3">
            <a:extLst>
              <a:ext uri="{FF2B5EF4-FFF2-40B4-BE49-F238E27FC236}">
                <a16:creationId xmlns:a16="http://schemas.microsoft.com/office/drawing/2014/main" id="{36C28717-C8E2-4104-91E2-80D35E276C8E}"/>
              </a:ext>
            </a:extLst>
          </p:cNvPr>
          <p:cNvSpPr>
            <a:spLocks noGrp="1"/>
          </p:cNvSpPr>
          <p:nvPr>
            <p:ph type="ftr" sz="quarter" idx="11"/>
          </p:nvPr>
        </p:nvSpPr>
        <p:spPr>
          <a:xfrm>
            <a:off x="3124199" y="4924903"/>
            <a:ext cx="3254829" cy="105884"/>
          </a:xfrm>
        </p:spPr>
        <p:txBody>
          <a:bodyPr/>
          <a:lstStyle/>
          <a:p>
            <a:r>
              <a:rPr lang="en-US"/>
              <a:t>RAPORT DE EVALUARE PRIVIND COMERȚUL ELECTRONIC ȘI ECONOMIA FĂRĂ NUMERAR </a:t>
            </a:r>
            <a:endParaRPr lang="en-US" dirty="0"/>
          </a:p>
        </p:txBody>
      </p:sp>
      <p:sp>
        <p:nvSpPr>
          <p:cNvPr id="3" name="Slide Number Placeholder 2">
            <a:extLst>
              <a:ext uri="{FF2B5EF4-FFF2-40B4-BE49-F238E27FC236}">
                <a16:creationId xmlns:a16="http://schemas.microsoft.com/office/drawing/2014/main" id="{CD8D928E-F321-49DF-87CD-9436772E5632}"/>
              </a:ext>
            </a:extLst>
          </p:cNvPr>
          <p:cNvSpPr>
            <a:spLocks noGrp="1"/>
          </p:cNvSpPr>
          <p:nvPr>
            <p:ph type="sldNum" sz="quarter" idx="12"/>
          </p:nvPr>
        </p:nvSpPr>
        <p:spPr/>
        <p:txBody>
          <a:bodyPr/>
          <a:lstStyle/>
          <a:p>
            <a:fld id="{42782948-4DBE-204D-AB9E-B65E067054AE}" type="slidenum">
              <a:rPr lang="en-US" smtClean="0"/>
              <a:pPr/>
              <a:t>14</a:t>
            </a:fld>
            <a:endParaRPr lang="en-US"/>
          </a:p>
        </p:txBody>
      </p:sp>
      <p:sp>
        <p:nvSpPr>
          <p:cNvPr id="5" name="Title 4">
            <a:extLst>
              <a:ext uri="{FF2B5EF4-FFF2-40B4-BE49-F238E27FC236}">
                <a16:creationId xmlns:a16="http://schemas.microsoft.com/office/drawing/2014/main" id="{DB396B8D-1DE6-461B-993E-09694F479855}"/>
              </a:ext>
            </a:extLst>
          </p:cNvPr>
          <p:cNvSpPr>
            <a:spLocks noGrp="1"/>
          </p:cNvSpPr>
          <p:nvPr>
            <p:ph type="title"/>
          </p:nvPr>
        </p:nvSpPr>
        <p:spPr>
          <a:xfrm>
            <a:off x="459242" y="440804"/>
            <a:ext cx="7772400" cy="1200329"/>
          </a:xfrm>
        </p:spPr>
        <p:txBody>
          <a:bodyPr/>
          <a:lstStyle/>
          <a:p>
            <a:r>
              <a:rPr lang="it-IT" dirty="0"/>
              <a:t>CAPITOLUL SPECIAL PRIVIND ECONOMIA FĂRĂ NUMERAR ȘI INCLUZIUNEA FINANCIARĂ
</a:t>
            </a:r>
            <a:endParaRPr lang="en-US" dirty="0"/>
          </a:p>
        </p:txBody>
      </p:sp>
    </p:spTree>
    <p:extLst>
      <p:ext uri="{BB962C8B-B14F-4D97-AF65-F5344CB8AC3E}">
        <p14:creationId xmlns:p14="http://schemas.microsoft.com/office/powerpoint/2010/main" val="57391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40656-E948-4107-B188-5940F6616ED6}"/>
              </a:ext>
            </a:extLst>
          </p:cNvPr>
          <p:cNvSpPr>
            <a:spLocks noGrp="1"/>
          </p:cNvSpPr>
          <p:nvPr>
            <p:ph type="dt" sz="half" idx="10"/>
          </p:nvPr>
        </p:nvSpPr>
        <p:spPr/>
        <p:txBody>
          <a:bodyPr/>
          <a:lstStyle/>
          <a:p>
            <a:fld id="{7E5D39CE-2A2E-4A0E-8AFC-418A289A8C32}" type="datetime1">
              <a:rPr lang="en-US" smtClean="0"/>
              <a:t>2/18/2021</a:t>
            </a:fld>
            <a:endParaRPr lang="en-US"/>
          </a:p>
        </p:txBody>
      </p:sp>
      <p:sp>
        <p:nvSpPr>
          <p:cNvPr id="4" name="Footer Placeholder 3">
            <a:extLst>
              <a:ext uri="{FF2B5EF4-FFF2-40B4-BE49-F238E27FC236}">
                <a16:creationId xmlns:a16="http://schemas.microsoft.com/office/drawing/2014/main" id="{36C28717-C8E2-4104-91E2-80D35E276C8E}"/>
              </a:ext>
            </a:extLst>
          </p:cNvPr>
          <p:cNvSpPr>
            <a:spLocks noGrp="1"/>
          </p:cNvSpPr>
          <p:nvPr>
            <p:ph type="ftr" sz="quarter" idx="11"/>
          </p:nvPr>
        </p:nvSpPr>
        <p:spPr>
          <a:xfrm>
            <a:off x="3124199" y="4924903"/>
            <a:ext cx="3254829" cy="105884"/>
          </a:xfrm>
        </p:spPr>
        <p:txBody>
          <a:bodyPr/>
          <a:lstStyle/>
          <a:p>
            <a:r>
              <a:rPr lang="en-US"/>
              <a:t>RAPORT DE EVALUARE PRIVIND COMERȚUL ELECTRONIC ȘI ECONOMIA FĂRĂ NUMERAR </a:t>
            </a:r>
            <a:endParaRPr lang="en-US" dirty="0"/>
          </a:p>
        </p:txBody>
      </p:sp>
      <p:sp>
        <p:nvSpPr>
          <p:cNvPr id="3" name="Slide Number Placeholder 2">
            <a:extLst>
              <a:ext uri="{FF2B5EF4-FFF2-40B4-BE49-F238E27FC236}">
                <a16:creationId xmlns:a16="http://schemas.microsoft.com/office/drawing/2014/main" id="{CD8D928E-F321-49DF-87CD-9436772E5632}"/>
              </a:ext>
            </a:extLst>
          </p:cNvPr>
          <p:cNvSpPr>
            <a:spLocks noGrp="1"/>
          </p:cNvSpPr>
          <p:nvPr>
            <p:ph type="sldNum" sz="quarter" idx="12"/>
          </p:nvPr>
        </p:nvSpPr>
        <p:spPr/>
        <p:txBody>
          <a:bodyPr/>
          <a:lstStyle/>
          <a:p>
            <a:fld id="{42782948-4DBE-204D-AB9E-B65E067054AE}" type="slidenum">
              <a:rPr lang="en-US" smtClean="0"/>
              <a:pPr/>
              <a:t>15</a:t>
            </a:fld>
            <a:endParaRPr lang="en-US"/>
          </a:p>
        </p:txBody>
      </p:sp>
      <p:sp>
        <p:nvSpPr>
          <p:cNvPr id="5" name="Title 4">
            <a:extLst>
              <a:ext uri="{FF2B5EF4-FFF2-40B4-BE49-F238E27FC236}">
                <a16:creationId xmlns:a16="http://schemas.microsoft.com/office/drawing/2014/main" id="{DB396B8D-1DE6-461B-993E-09694F479855}"/>
              </a:ext>
            </a:extLst>
          </p:cNvPr>
          <p:cNvSpPr>
            <a:spLocks noGrp="1"/>
          </p:cNvSpPr>
          <p:nvPr>
            <p:ph type="title"/>
          </p:nvPr>
        </p:nvSpPr>
        <p:spPr>
          <a:xfrm>
            <a:off x="459242" y="71473"/>
            <a:ext cx="8173684" cy="1569660"/>
          </a:xfrm>
        </p:spPr>
        <p:txBody>
          <a:bodyPr/>
          <a:lstStyle/>
          <a:p>
            <a:r>
              <a:rPr lang="it-IT" dirty="0"/>
              <a:t>CAPITOLUL SPECIAL PRIVIND ECONOMIA FĂRĂ NUMERAR ȘI INCLUZIUNEA FINANCIARĂ</a:t>
            </a:r>
            <a:r>
              <a:rPr lang="ro-RO" dirty="0"/>
              <a:t>: RECOMANDĂRI</a:t>
            </a:r>
            <a:r>
              <a:rPr lang="it-IT" dirty="0"/>
              <a:t>
</a:t>
            </a:r>
            <a:endParaRPr lang="en-US" dirty="0"/>
          </a:p>
        </p:txBody>
      </p:sp>
      <p:sp>
        <p:nvSpPr>
          <p:cNvPr id="7" name="TextBox 6">
            <a:extLst>
              <a:ext uri="{FF2B5EF4-FFF2-40B4-BE49-F238E27FC236}">
                <a16:creationId xmlns:a16="http://schemas.microsoft.com/office/drawing/2014/main" id="{ABE5CB0C-8365-4E07-A45A-22851FC2556C}"/>
              </a:ext>
            </a:extLst>
          </p:cNvPr>
          <p:cNvSpPr txBox="1"/>
          <p:nvPr/>
        </p:nvSpPr>
        <p:spPr>
          <a:xfrm>
            <a:off x="683496" y="1982960"/>
            <a:ext cx="1361551" cy="738664"/>
          </a:xfrm>
          <a:prstGeom prst="rect">
            <a:avLst/>
          </a:prstGeom>
          <a:noFill/>
        </p:spPr>
        <p:txBody>
          <a:bodyPr wrap="square">
            <a:spAutoFit/>
          </a:bodyPr>
          <a:lstStyle/>
          <a:p>
            <a:pPr algn="ctr"/>
            <a:r>
              <a:rPr lang="en-US" sz="1400" dirty="0">
                <a:solidFill>
                  <a:srgbClr val="6C6463"/>
                </a:solidFill>
                <a:effectLst/>
                <a:latin typeface="Gill Sans MT" panose="020B0502020104020203" pitchFamily="34" charset="0"/>
                <a:ea typeface="Calibri" panose="020F0502020204030204" pitchFamily="34" charset="0"/>
                <a:cs typeface="Times New Roman (Body CS)"/>
              </a:rPr>
              <a:t>e-Bon </a:t>
            </a:r>
            <a:r>
              <a:rPr lang="en-US" sz="1400" dirty="0">
                <a:solidFill>
                  <a:srgbClr val="6C6463"/>
                </a:solidFill>
                <a:latin typeface="Gill Sans MT" panose="020B0502020104020203" pitchFamily="34" charset="0"/>
                <a:ea typeface="Calibri" panose="020F0502020204030204" pitchFamily="34" charset="0"/>
                <a:cs typeface="Times New Roman (Body CS)"/>
              </a:rPr>
              <a:t>fiscal </a:t>
            </a:r>
            <a:r>
              <a:rPr lang="en-US" sz="1400" dirty="0" err="1">
                <a:solidFill>
                  <a:srgbClr val="6C6463"/>
                </a:solidFill>
                <a:latin typeface="Gill Sans MT" panose="020B0502020104020203" pitchFamily="34" charset="0"/>
                <a:ea typeface="Calibri" panose="020F0502020204030204" pitchFamily="34" charset="0"/>
                <a:cs typeface="Times New Roman (Body CS)"/>
              </a:rPr>
              <a:t>emis</a:t>
            </a:r>
            <a:r>
              <a:rPr lang="en-US" sz="1400" dirty="0">
                <a:solidFill>
                  <a:srgbClr val="6C6463"/>
                </a:solidFill>
                <a:latin typeface="Gill Sans MT" panose="020B0502020104020203" pitchFamily="34" charset="0"/>
                <a:ea typeface="Calibri" panose="020F0502020204030204" pitchFamily="34" charset="0"/>
                <a:cs typeface="Times New Roman (Body CS)"/>
              </a:rPr>
              <a:t> de "Fiscal Gateway"</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9" name="TextBox 8">
            <a:extLst>
              <a:ext uri="{FF2B5EF4-FFF2-40B4-BE49-F238E27FC236}">
                <a16:creationId xmlns:a16="http://schemas.microsoft.com/office/drawing/2014/main" id="{3292A191-2E52-468E-B9ED-F8C6B86C58A0}"/>
              </a:ext>
            </a:extLst>
          </p:cNvPr>
          <p:cNvSpPr txBox="1"/>
          <p:nvPr/>
        </p:nvSpPr>
        <p:spPr>
          <a:xfrm>
            <a:off x="2693624" y="1976059"/>
            <a:ext cx="2810032" cy="1169551"/>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Ajustarea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activității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ro-RO" sz="1400" dirty="0">
                <a:solidFill>
                  <a:srgbClr val="6C6463"/>
                </a:solidFill>
                <a:latin typeface="Gill Sans MT" panose="020B0502020104020203" pitchFamily="34" charset="0"/>
                <a:ea typeface="Calibri" panose="020F0502020204030204" pitchFamily="34" charset="0"/>
                <a:cs typeface="Times New Roman (Body CS)"/>
              </a:rPr>
              <a:t>titularilor patentelor </a:t>
            </a:r>
            <a:r>
              <a:rPr lang="en-US" sz="1400" dirty="0" err="1">
                <a:solidFill>
                  <a:srgbClr val="6C6463"/>
                </a:solidFill>
                <a:latin typeface="Gill Sans MT" panose="020B0502020104020203" pitchFamily="34" charset="0"/>
                <a:ea typeface="Calibri" panose="020F0502020204030204" pitchFamily="34" charset="0"/>
                <a:cs typeface="Times New Roman (Body CS)"/>
              </a:rPr>
              <a:t>și</a:t>
            </a:r>
            <a:r>
              <a:rPr lang="ro-RO" sz="1400" dirty="0">
                <a:solidFill>
                  <a:srgbClr val="6C6463"/>
                </a:solidFill>
                <a:latin typeface="Gill Sans MT" panose="020B0502020104020203" pitchFamily="34" charset="0"/>
                <a:ea typeface="Calibri" panose="020F0502020204030204" pitchFamily="34" charset="0"/>
                <a:cs typeface="Times New Roman (Body CS)"/>
              </a:rPr>
              <a:t> a celor ce desfășoară</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ro-RO" sz="1400" dirty="0">
                <a:solidFill>
                  <a:srgbClr val="6C6463"/>
                </a:solidFill>
                <a:latin typeface="Gill Sans MT" panose="020B0502020104020203" pitchFamily="34" charset="0"/>
                <a:ea typeface="Calibri" panose="020F0502020204030204" pitchFamily="34" charset="0"/>
                <a:cs typeface="Times New Roman (Body CS)"/>
              </a:rPr>
              <a:t>activități </a:t>
            </a:r>
            <a:r>
              <a:rPr lang="en-US" sz="1400" dirty="0">
                <a:solidFill>
                  <a:srgbClr val="6C6463"/>
                </a:solidFill>
                <a:latin typeface="Gill Sans MT" panose="020B0502020104020203" pitchFamily="34" charset="0"/>
                <a:ea typeface="Calibri" panose="020F0502020204030204" pitchFamily="34" charset="0"/>
                <a:cs typeface="Times New Roman (Body CS)"/>
              </a:rPr>
              <a:t>independent</a:t>
            </a:r>
            <a:r>
              <a:rPr lang="ro-RO" sz="1400" dirty="0">
                <a:solidFill>
                  <a:srgbClr val="6C6463"/>
                </a:solidFill>
                <a:latin typeface="Gill Sans MT" panose="020B0502020104020203" pitchFamily="34" charset="0"/>
                <a:ea typeface="Calibri" panose="020F0502020204030204" pitchFamily="34" charset="0"/>
                <a:cs typeface="Times New Roman (Body CS)"/>
              </a:rPr>
              <a:t>e</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pentru</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comerțul</a:t>
            </a:r>
            <a:r>
              <a:rPr lang="en-US" sz="1400" dirty="0">
                <a:solidFill>
                  <a:srgbClr val="6C6463"/>
                </a:solidFill>
                <a:latin typeface="Gill Sans MT" panose="020B0502020104020203" pitchFamily="34" charset="0"/>
                <a:ea typeface="Calibri" panose="020F0502020204030204" pitchFamily="34" charset="0"/>
                <a:cs typeface="Times New Roman (Body CS)"/>
              </a:rPr>
              <a:t> electronic
</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10" name="TextBox 9">
            <a:extLst>
              <a:ext uri="{FF2B5EF4-FFF2-40B4-BE49-F238E27FC236}">
                <a16:creationId xmlns:a16="http://schemas.microsoft.com/office/drawing/2014/main" id="{D4B3E3DE-E9BA-4E2A-97AE-68425B9B1B06}"/>
              </a:ext>
            </a:extLst>
          </p:cNvPr>
          <p:cNvSpPr txBox="1"/>
          <p:nvPr/>
        </p:nvSpPr>
        <p:spPr>
          <a:xfrm>
            <a:off x="5747964" y="1999180"/>
            <a:ext cx="2440089" cy="738664"/>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Sisteme</a:t>
            </a:r>
            <a:r>
              <a:rPr lang="en-US" sz="1400" dirty="0">
                <a:solidFill>
                  <a:srgbClr val="6C6463"/>
                </a:solidFill>
                <a:latin typeface="Gill Sans MT" panose="020B0502020104020203" pitchFamily="34" charset="0"/>
                <a:ea typeface="Calibri" panose="020F0502020204030204" pitchFamily="34" charset="0"/>
                <a:cs typeface="Times New Roman (Body CS)"/>
              </a:rPr>
              <a:t> de </a:t>
            </a:r>
            <a:r>
              <a:rPr lang="en-US" sz="1400" dirty="0" err="1">
                <a:solidFill>
                  <a:srgbClr val="6C6463"/>
                </a:solidFill>
                <a:latin typeface="Gill Sans MT" panose="020B0502020104020203" pitchFamily="34" charset="0"/>
                <a:ea typeface="Calibri" panose="020F0502020204030204" pitchFamily="34" charset="0"/>
                <a:cs typeface="Times New Roman (Body CS)"/>
              </a:rPr>
              <a:t>plată</a:t>
            </a:r>
            <a:r>
              <a:rPr lang="en-US" sz="1400" dirty="0">
                <a:solidFill>
                  <a:srgbClr val="6C6463"/>
                </a:solidFill>
                <a:latin typeface="Gill Sans MT" panose="020B0502020104020203" pitchFamily="34" charset="0"/>
                <a:ea typeface="Calibri" panose="020F0502020204030204" pitchFamily="34" charset="0"/>
                <a:cs typeface="Times New Roman (Body CS)"/>
              </a:rPr>
              <a:t> online </a:t>
            </a:r>
            <a:r>
              <a:rPr lang="en-US" sz="1400" dirty="0" err="1">
                <a:solidFill>
                  <a:srgbClr val="6C6463"/>
                </a:solidFill>
                <a:latin typeface="Gill Sans MT" panose="020B0502020104020203" pitchFamily="34" charset="0"/>
                <a:ea typeface="Calibri" panose="020F0502020204030204" pitchFamily="34" charset="0"/>
                <a:cs typeface="Times New Roman (Body CS)"/>
              </a:rPr>
              <a:t>obligatorii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pentru</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activitatea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ro-RO" sz="1400" dirty="0">
                <a:solidFill>
                  <a:srgbClr val="6C6463"/>
                </a:solidFill>
                <a:latin typeface="Gill Sans MT" panose="020B0502020104020203" pitchFamily="34" charset="0"/>
                <a:ea typeface="Calibri" panose="020F0502020204030204" pitchFamily="34" charset="0"/>
                <a:cs typeface="Times New Roman (Body CS)"/>
              </a:rPr>
              <a:t>independentă în comerț</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11" name="Freeform 79">
            <a:extLst>
              <a:ext uri="{FF2B5EF4-FFF2-40B4-BE49-F238E27FC236}">
                <a16:creationId xmlns:a16="http://schemas.microsoft.com/office/drawing/2014/main" id="{A0111525-BEB1-48D7-A01D-8E0270EECEEE}"/>
              </a:ext>
            </a:extLst>
          </p:cNvPr>
          <p:cNvSpPr>
            <a:spLocks noEditPoints="1"/>
          </p:cNvSpPr>
          <p:nvPr/>
        </p:nvSpPr>
        <p:spPr bwMode="auto">
          <a:xfrm>
            <a:off x="1155891" y="1433701"/>
            <a:ext cx="416763" cy="481657"/>
          </a:xfrm>
          <a:custGeom>
            <a:avLst/>
            <a:gdLst>
              <a:gd name="T0" fmla="*/ 18 w 72"/>
              <a:gd name="T1" fmla="*/ 66 h 72"/>
              <a:gd name="T2" fmla="*/ 6 w 72"/>
              <a:gd name="T3" fmla="*/ 72 h 72"/>
              <a:gd name="T4" fmla="*/ 0 w 72"/>
              <a:gd name="T5" fmla="*/ 22 h 72"/>
              <a:gd name="T6" fmla="*/ 11 w 72"/>
              <a:gd name="T7" fmla="*/ 16 h 72"/>
              <a:gd name="T8" fmla="*/ 72 w 72"/>
              <a:gd name="T9" fmla="*/ 31 h 72"/>
              <a:gd name="T10" fmla="*/ 61 w 72"/>
              <a:gd name="T11" fmla="*/ 72 h 72"/>
              <a:gd name="T12" fmla="*/ 20 w 72"/>
              <a:gd name="T13" fmla="*/ 66 h 72"/>
              <a:gd name="T14" fmla="*/ 24 w 72"/>
              <a:gd name="T15" fmla="*/ 0 h 72"/>
              <a:gd name="T16" fmla="*/ 58 w 72"/>
              <a:gd name="T17" fmla="*/ 3 h 72"/>
              <a:gd name="T18" fmla="*/ 67 w 72"/>
              <a:gd name="T19" fmla="*/ 16 h 72"/>
              <a:gd name="T20" fmla="*/ 72 w 72"/>
              <a:gd name="T21" fmla="*/ 31 h 72"/>
              <a:gd name="T22" fmla="*/ 55 w 72"/>
              <a:gd name="T23" fmla="*/ 16 h 72"/>
              <a:gd name="T24" fmla="*/ 51 w 72"/>
              <a:gd name="T25" fmla="*/ 5 h 72"/>
              <a:gd name="T26" fmla="*/ 25 w 72"/>
              <a:gd name="T27" fmla="*/ 26 h 72"/>
              <a:gd name="T28" fmla="*/ 61 w 72"/>
              <a:gd name="T29" fmla="*/ 16 h 72"/>
              <a:gd name="T30" fmla="*/ 36 w 72"/>
              <a:gd name="T31" fmla="*/ 35 h 72"/>
              <a:gd name="T32" fmla="*/ 29 w 72"/>
              <a:gd name="T33" fmla="*/ 36 h 72"/>
              <a:gd name="T34" fmla="*/ 31 w 72"/>
              <a:gd name="T35" fmla="*/ 43 h 72"/>
              <a:gd name="T36" fmla="*/ 37 w 72"/>
              <a:gd name="T37" fmla="*/ 41 h 72"/>
              <a:gd name="T38" fmla="*/ 37 w 72"/>
              <a:gd name="T39" fmla="*/ 47 h 72"/>
              <a:gd name="T40" fmla="*/ 31 w 72"/>
              <a:gd name="T41" fmla="*/ 45 h 72"/>
              <a:gd name="T42" fmla="*/ 29 w 72"/>
              <a:gd name="T43" fmla="*/ 52 h 72"/>
              <a:gd name="T44" fmla="*/ 36 w 72"/>
              <a:gd name="T45" fmla="*/ 53 h 72"/>
              <a:gd name="T46" fmla="*/ 37 w 72"/>
              <a:gd name="T47" fmla="*/ 47 h 72"/>
              <a:gd name="T48" fmla="*/ 36 w 72"/>
              <a:gd name="T49" fmla="*/ 56 h 72"/>
              <a:gd name="T50" fmla="*/ 29 w 72"/>
              <a:gd name="T51" fmla="*/ 57 h 72"/>
              <a:gd name="T52" fmla="*/ 31 w 72"/>
              <a:gd name="T53" fmla="*/ 63 h 72"/>
              <a:gd name="T54" fmla="*/ 37 w 72"/>
              <a:gd name="T55" fmla="*/ 62 h 72"/>
              <a:gd name="T56" fmla="*/ 47 w 72"/>
              <a:gd name="T57" fmla="*/ 36 h 72"/>
              <a:gd name="T58" fmla="*/ 41 w 72"/>
              <a:gd name="T59" fmla="*/ 35 h 72"/>
              <a:gd name="T60" fmla="*/ 40 w 72"/>
              <a:gd name="T61" fmla="*/ 41 h 72"/>
              <a:gd name="T62" fmla="*/ 46 w 72"/>
              <a:gd name="T63" fmla="*/ 43 h 72"/>
              <a:gd name="T64" fmla="*/ 47 w 72"/>
              <a:gd name="T65" fmla="*/ 36 h 72"/>
              <a:gd name="T66" fmla="*/ 46 w 72"/>
              <a:gd name="T67" fmla="*/ 45 h 72"/>
              <a:gd name="T68" fmla="*/ 40 w 72"/>
              <a:gd name="T69" fmla="*/ 47 h 72"/>
              <a:gd name="T70" fmla="*/ 41 w 72"/>
              <a:gd name="T71" fmla="*/ 53 h 72"/>
              <a:gd name="T72" fmla="*/ 47 w 72"/>
              <a:gd name="T73" fmla="*/ 52 h 72"/>
              <a:gd name="T74" fmla="*/ 47 w 72"/>
              <a:gd name="T75" fmla="*/ 57 h 72"/>
              <a:gd name="T76" fmla="*/ 41 w 72"/>
              <a:gd name="T77" fmla="*/ 56 h 72"/>
              <a:gd name="T78" fmla="*/ 40 w 72"/>
              <a:gd name="T79" fmla="*/ 62 h 72"/>
              <a:gd name="T80" fmla="*/ 46 w 72"/>
              <a:gd name="T81" fmla="*/ 63 h 72"/>
              <a:gd name="T82" fmla="*/ 47 w 72"/>
              <a:gd name="T83" fmla="*/ 57 h 72"/>
              <a:gd name="T84" fmla="*/ 56 w 72"/>
              <a:gd name="T85" fmla="*/ 35 h 72"/>
              <a:gd name="T86" fmla="*/ 50 w 72"/>
              <a:gd name="T87" fmla="*/ 36 h 72"/>
              <a:gd name="T88" fmla="*/ 51 w 72"/>
              <a:gd name="T89" fmla="*/ 43 h 72"/>
              <a:gd name="T90" fmla="*/ 58 w 72"/>
              <a:gd name="T91" fmla="*/ 41 h 72"/>
              <a:gd name="T92" fmla="*/ 58 w 72"/>
              <a:gd name="T93" fmla="*/ 47 h 72"/>
              <a:gd name="T94" fmla="*/ 51 w 72"/>
              <a:gd name="T95" fmla="*/ 45 h 72"/>
              <a:gd name="T96" fmla="*/ 50 w 72"/>
              <a:gd name="T97" fmla="*/ 52 h 72"/>
              <a:gd name="T98" fmla="*/ 56 w 72"/>
              <a:gd name="T99" fmla="*/ 53 h 72"/>
              <a:gd name="T100" fmla="*/ 58 w 72"/>
              <a:gd name="T101" fmla="*/ 47 h 72"/>
              <a:gd name="T102" fmla="*/ 56 w 72"/>
              <a:gd name="T103" fmla="*/ 56 h 72"/>
              <a:gd name="T104" fmla="*/ 50 w 72"/>
              <a:gd name="T105" fmla="*/ 57 h 72"/>
              <a:gd name="T106" fmla="*/ 51 w 72"/>
              <a:gd name="T107" fmla="*/ 63 h 72"/>
              <a:gd name="T108" fmla="*/ 58 w 72"/>
              <a:gd name="T109" fmla="*/ 62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 h="72">
                <a:moveTo>
                  <a:pt x="18" y="22"/>
                </a:moveTo>
                <a:cubicBezTo>
                  <a:pt x="18" y="66"/>
                  <a:pt x="18" y="66"/>
                  <a:pt x="18" y="66"/>
                </a:cubicBezTo>
                <a:cubicBezTo>
                  <a:pt x="18" y="69"/>
                  <a:pt x="15" y="72"/>
                  <a:pt x="11" y="72"/>
                </a:cubicBezTo>
                <a:cubicBezTo>
                  <a:pt x="6" y="72"/>
                  <a:pt x="6" y="72"/>
                  <a:pt x="6" y="72"/>
                </a:cubicBezTo>
                <a:cubicBezTo>
                  <a:pt x="3" y="72"/>
                  <a:pt x="0" y="69"/>
                  <a:pt x="0" y="66"/>
                </a:cubicBezTo>
                <a:cubicBezTo>
                  <a:pt x="0" y="22"/>
                  <a:pt x="0" y="22"/>
                  <a:pt x="0" y="22"/>
                </a:cubicBezTo>
                <a:cubicBezTo>
                  <a:pt x="0" y="19"/>
                  <a:pt x="3" y="16"/>
                  <a:pt x="6" y="16"/>
                </a:cubicBezTo>
                <a:cubicBezTo>
                  <a:pt x="11" y="16"/>
                  <a:pt x="11" y="16"/>
                  <a:pt x="11" y="16"/>
                </a:cubicBezTo>
                <a:cubicBezTo>
                  <a:pt x="15" y="16"/>
                  <a:pt x="18" y="19"/>
                  <a:pt x="18" y="22"/>
                </a:cubicBezTo>
                <a:close/>
                <a:moveTo>
                  <a:pt x="72" y="31"/>
                </a:moveTo>
                <a:cubicBezTo>
                  <a:pt x="72" y="62"/>
                  <a:pt x="72" y="62"/>
                  <a:pt x="72" y="62"/>
                </a:cubicBezTo>
                <a:cubicBezTo>
                  <a:pt x="72" y="68"/>
                  <a:pt x="67" y="72"/>
                  <a:pt x="61" y="72"/>
                </a:cubicBezTo>
                <a:cubicBezTo>
                  <a:pt x="27" y="72"/>
                  <a:pt x="27" y="72"/>
                  <a:pt x="27" y="72"/>
                </a:cubicBezTo>
                <a:cubicBezTo>
                  <a:pt x="23" y="72"/>
                  <a:pt x="20" y="69"/>
                  <a:pt x="20" y="66"/>
                </a:cubicBezTo>
                <a:cubicBezTo>
                  <a:pt x="20" y="4"/>
                  <a:pt x="20" y="4"/>
                  <a:pt x="20" y="4"/>
                </a:cubicBezTo>
                <a:cubicBezTo>
                  <a:pt x="20" y="2"/>
                  <a:pt x="22" y="0"/>
                  <a:pt x="24" y="0"/>
                </a:cubicBezTo>
                <a:cubicBezTo>
                  <a:pt x="51" y="0"/>
                  <a:pt x="51" y="0"/>
                  <a:pt x="51" y="0"/>
                </a:cubicBezTo>
                <a:cubicBezTo>
                  <a:pt x="53" y="0"/>
                  <a:pt x="56" y="2"/>
                  <a:pt x="58" y="3"/>
                </a:cubicBezTo>
                <a:cubicBezTo>
                  <a:pt x="64" y="9"/>
                  <a:pt x="64" y="9"/>
                  <a:pt x="64" y="9"/>
                </a:cubicBezTo>
                <a:cubicBezTo>
                  <a:pt x="65" y="11"/>
                  <a:pt x="67" y="14"/>
                  <a:pt x="67" y="16"/>
                </a:cubicBezTo>
                <a:cubicBezTo>
                  <a:pt x="67" y="22"/>
                  <a:pt x="67" y="22"/>
                  <a:pt x="67" y="22"/>
                </a:cubicBezTo>
                <a:cubicBezTo>
                  <a:pt x="70" y="24"/>
                  <a:pt x="72" y="27"/>
                  <a:pt x="72" y="31"/>
                </a:cubicBezTo>
                <a:close/>
                <a:moveTo>
                  <a:pt x="61" y="16"/>
                </a:moveTo>
                <a:cubicBezTo>
                  <a:pt x="55" y="16"/>
                  <a:pt x="55" y="16"/>
                  <a:pt x="55" y="16"/>
                </a:cubicBezTo>
                <a:cubicBezTo>
                  <a:pt x="53" y="16"/>
                  <a:pt x="51" y="14"/>
                  <a:pt x="51" y="12"/>
                </a:cubicBezTo>
                <a:cubicBezTo>
                  <a:pt x="51" y="5"/>
                  <a:pt x="51" y="5"/>
                  <a:pt x="51" y="5"/>
                </a:cubicBezTo>
                <a:cubicBezTo>
                  <a:pt x="25" y="5"/>
                  <a:pt x="25" y="5"/>
                  <a:pt x="25" y="5"/>
                </a:cubicBezTo>
                <a:cubicBezTo>
                  <a:pt x="25" y="26"/>
                  <a:pt x="25" y="26"/>
                  <a:pt x="25" y="26"/>
                </a:cubicBezTo>
                <a:cubicBezTo>
                  <a:pt x="61" y="26"/>
                  <a:pt x="61" y="26"/>
                  <a:pt x="61" y="26"/>
                </a:cubicBezTo>
                <a:lnTo>
                  <a:pt x="61" y="16"/>
                </a:lnTo>
                <a:close/>
                <a:moveTo>
                  <a:pt x="37" y="36"/>
                </a:moveTo>
                <a:cubicBezTo>
                  <a:pt x="37" y="36"/>
                  <a:pt x="36" y="35"/>
                  <a:pt x="36" y="35"/>
                </a:cubicBezTo>
                <a:cubicBezTo>
                  <a:pt x="31" y="35"/>
                  <a:pt x="31" y="35"/>
                  <a:pt x="31" y="35"/>
                </a:cubicBezTo>
                <a:cubicBezTo>
                  <a:pt x="30" y="35"/>
                  <a:pt x="29" y="36"/>
                  <a:pt x="29" y="36"/>
                </a:cubicBezTo>
                <a:cubicBezTo>
                  <a:pt x="29" y="41"/>
                  <a:pt x="29" y="41"/>
                  <a:pt x="29" y="41"/>
                </a:cubicBezTo>
                <a:cubicBezTo>
                  <a:pt x="29" y="42"/>
                  <a:pt x="30" y="43"/>
                  <a:pt x="31" y="43"/>
                </a:cubicBezTo>
                <a:cubicBezTo>
                  <a:pt x="36" y="43"/>
                  <a:pt x="36" y="43"/>
                  <a:pt x="36" y="43"/>
                </a:cubicBezTo>
                <a:cubicBezTo>
                  <a:pt x="36" y="43"/>
                  <a:pt x="37" y="42"/>
                  <a:pt x="37" y="41"/>
                </a:cubicBezTo>
                <a:lnTo>
                  <a:pt x="37" y="36"/>
                </a:lnTo>
                <a:close/>
                <a:moveTo>
                  <a:pt x="37" y="47"/>
                </a:moveTo>
                <a:cubicBezTo>
                  <a:pt x="37" y="46"/>
                  <a:pt x="36" y="45"/>
                  <a:pt x="36" y="45"/>
                </a:cubicBezTo>
                <a:cubicBezTo>
                  <a:pt x="31" y="45"/>
                  <a:pt x="31" y="45"/>
                  <a:pt x="31" y="45"/>
                </a:cubicBezTo>
                <a:cubicBezTo>
                  <a:pt x="30" y="45"/>
                  <a:pt x="29" y="46"/>
                  <a:pt x="29" y="47"/>
                </a:cubicBezTo>
                <a:cubicBezTo>
                  <a:pt x="29" y="52"/>
                  <a:pt x="29" y="52"/>
                  <a:pt x="29" y="52"/>
                </a:cubicBezTo>
                <a:cubicBezTo>
                  <a:pt x="29" y="52"/>
                  <a:pt x="30" y="53"/>
                  <a:pt x="31" y="53"/>
                </a:cubicBezTo>
                <a:cubicBezTo>
                  <a:pt x="36" y="53"/>
                  <a:pt x="36" y="53"/>
                  <a:pt x="36" y="53"/>
                </a:cubicBezTo>
                <a:cubicBezTo>
                  <a:pt x="36" y="53"/>
                  <a:pt x="37" y="52"/>
                  <a:pt x="37" y="52"/>
                </a:cubicBezTo>
                <a:lnTo>
                  <a:pt x="37" y="47"/>
                </a:lnTo>
                <a:close/>
                <a:moveTo>
                  <a:pt x="37" y="57"/>
                </a:moveTo>
                <a:cubicBezTo>
                  <a:pt x="37" y="56"/>
                  <a:pt x="36" y="56"/>
                  <a:pt x="36" y="56"/>
                </a:cubicBezTo>
                <a:cubicBezTo>
                  <a:pt x="31" y="56"/>
                  <a:pt x="31" y="56"/>
                  <a:pt x="31" y="56"/>
                </a:cubicBezTo>
                <a:cubicBezTo>
                  <a:pt x="30" y="56"/>
                  <a:pt x="29" y="56"/>
                  <a:pt x="29" y="57"/>
                </a:cubicBezTo>
                <a:cubicBezTo>
                  <a:pt x="29" y="62"/>
                  <a:pt x="29" y="62"/>
                  <a:pt x="29" y="62"/>
                </a:cubicBezTo>
                <a:cubicBezTo>
                  <a:pt x="29" y="63"/>
                  <a:pt x="30" y="63"/>
                  <a:pt x="31" y="63"/>
                </a:cubicBezTo>
                <a:cubicBezTo>
                  <a:pt x="36" y="63"/>
                  <a:pt x="36" y="63"/>
                  <a:pt x="36" y="63"/>
                </a:cubicBezTo>
                <a:cubicBezTo>
                  <a:pt x="36" y="63"/>
                  <a:pt x="37" y="63"/>
                  <a:pt x="37" y="62"/>
                </a:cubicBezTo>
                <a:lnTo>
                  <a:pt x="37" y="57"/>
                </a:lnTo>
                <a:close/>
                <a:moveTo>
                  <a:pt x="47" y="36"/>
                </a:moveTo>
                <a:cubicBezTo>
                  <a:pt x="47" y="36"/>
                  <a:pt x="47" y="35"/>
                  <a:pt x="46" y="35"/>
                </a:cubicBezTo>
                <a:cubicBezTo>
                  <a:pt x="41" y="35"/>
                  <a:pt x="41" y="35"/>
                  <a:pt x="41" y="35"/>
                </a:cubicBezTo>
                <a:cubicBezTo>
                  <a:pt x="40" y="35"/>
                  <a:pt x="40" y="36"/>
                  <a:pt x="40" y="36"/>
                </a:cubicBezTo>
                <a:cubicBezTo>
                  <a:pt x="40" y="41"/>
                  <a:pt x="40" y="41"/>
                  <a:pt x="40" y="41"/>
                </a:cubicBezTo>
                <a:cubicBezTo>
                  <a:pt x="40" y="42"/>
                  <a:pt x="40" y="43"/>
                  <a:pt x="41" y="43"/>
                </a:cubicBezTo>
                <a:cubicBezTo>
                  <a:pt x="46" y="43"/>
                  <a:pt x="46" y="43"/>
                  <a:pt x="46" y="43"/>
                </a:cubicBezTo>
                <a:cubicBezTo>
                  <a:pt x="47" y="43"/>
                  <a:pt x="47" y="42"/>
                  <a:pt x="47" y="41"/>
                </a:cubicBezTo>
                <a:lnTo>
                  <a:pt x="47" y="36"/>
                </a:lnTo>
                <a:close/>
                <a:moveTo>
                  <a:pt x="47" y="47"/>
                </a:moveTo>
                <a:cubicBezTo>
                  <a:pt x="47" y="46"/>
                  <a:pt x="47" y="45"/>
                  <a:pt x="46" y="45"/>
                </a:cubicBezTo>
                <a:cubicBezTo>
                  <a:pt x="41" y="45"/>
                  <a:pt x="41" y="45"/>
                  <a:pt x="41" y="45"/>
                </a:cubicBezTo>
                <a:cubicBezTo>
                  <a:pt x="40" y="45"/>
                  <a:pt x="40" y="46"/>
                  <a:pt x="40" y="47"/>
                </a:cubicBezTo>
                <a:cubicBezTo>
                  <a:pt x="40" y="52"/>
                  <a:pt x="40" y="52"/>
                  <a:pt x="40" y="52"/>
                </a:cubicBezTo>
                <a:cubicBezTo>
                  <a:pt x="40" y="52"/>
                  <a:pt x="40" y="53"/>
                  <a:pt x="41" y="53"/>
                </a:cubicBezTo>
                <a:cubicBezTo>
                  <a:pt x="46" y="53"/>
                  <a:pt x="46" y="53"/>
                  <a:pt x="46" y="53"/>
                </a:cubicBezTo>
                <a:cubicBezTo>
                  <a:pt x="47" y="53"/>
                  <a:pt x="47" y="52"/>
                  <a:pt x="47" y="52"/>
                </a:cubicBezTo>
                <a:lnTo>
                  <a:pt x="47" y="47"/>
                </a:lnTo>
                <a:close/>
                <a:moveTo>
                  <a:pt x="47" y="57"/>
                </a:moveTo>
                <a:cubicBezTo>
                  <a:pt x="47" y="56"/>
                  <a:pt x="47" y="56"/>
                  <a:pt x="46" y="56"/>
                </a:cubicBezTo>
                <a:cubicBezTo>
                  <a:pt x="41" y="56"/>
                  <a:pt x="41" y="56"/>
                  <a:pt x="41" y="56"/>
                </a:cubicBezTo>
                <a:cubicBezTo>
                  <a:pt x="40" y="56"/>
                  <a:pt x="40" y="56"/>
                  <a:pt x="40" y="57"/>
                </a:cubicBezTo>
                <a:cubicBezTo>
                  <a:pt x="40" y="62"/>
                  <a:pt x="40" y="62"/>
                  <a:pt x="40" y="62"/>
                </a:cubicBezTo>
                <a:cubicBezTo>
                  <a:pt x="40" y="63"/>
                  <a:pt x="40" y="63"/>
                  <a:pt x="41" y="63"/>
                </a:cubicBezTo>
                <a:cubicBezTo>
                  <a:pt x="46" y="63"/>
                  <a:pt x="46" y="63"/>
                  <a:pt x="46" y="63"/>
                </a:cubicBezTo>
                <a:cubicBezTo>
                  <a:pt x="47" y="63"/>
                  <a:pt x="47" y="63"/>
                  <a:pt x="47" y="62"/>
                </a:cubicBezTo>
                <a:lnTo>
                  <a:pt x="47" y="57"/>
                </a:lnTo>
                <a:close/>
                <a:moveTo>
                  <a:pt x="58" y="36"/>
                </a:moveTo>
                <a:cubicBezTo>
                  <a:pt x="58" y="36"/>
                  <a:pt x="57" y="35"/>
                  <a:pt x="56" y="35"/>
                </a:cubicBezTo>
                <a:cubicBezTo>
                  <a:pt x="51" y="35"/>
                  <a:pt x="51" y="35"/>
                  <a:pt x="51" y="35"/>
                </a:cubicBezTo>
                <a:cubicBezTo>
                  <a:pt x="50" y="35"/>
                  <a:pt x="50" y="36"/>
                  <a:pt x="50" y="36"/>
                </a:cubicBezTo>
                <a:cubicBezTo>
                  <a:pt x="50" y="41"/>
                  <a:pt x="50" y="41"/>
                  <a:pt x="50" y="41"/>
                </a:cubicBezTo>
                <a:cubicBezTo>
                  <a:pt x="50" y="42"/>
                  <a:pt x="50" y="43"/>
                  <a:pt x="51" y="43"/>
                </a:cubicBezTo>
                <a:cubicBezTo>
                  <a:pt x="56" y="43"/>
                  <a:pt x="56" y="43"/>
                  <a:pt x="56" y="43"/>
                </a:cubicBezTo>
                <a:cubicBezTo>
                  <a:pt x="57" y="43"/>
                  <a:pt x="58" y="42"/>
                  <a:pt x="58" y="41"/>
                </a:cubicBezTo>
                <a:lnTo>
                  <a:pt x="58" y="36"/>
                </a:lnTo>
                <a:close/>
                <a:moveTo>
                  <a:pt x="58" y="47"/>
                </a:moveTo>
                <a:cubicBezTo>
                  <a:pt x="58" y="46"/>
                  <a:pt x="57" y="45"/>
                  <a:pt x="56" y="45"/>
                </a:cubicBezTo>
                <a:cubicBezTo>
                  <a:pt x="51" y="45"/>
                  <a:pt x="51" y="45"/>
                  <a:pt x="51" y="45"/>
                </a:cubicBezTo>
                <a:cubicBezTo>
                  <a:pt x="50" y="45"/>
                  <a:pt x="50" y="46"/>
                  <a:pt x="50" y="47"/>
                </a:cubicBezTo>
                <a:cubicBezTo>
                  <a:pt x="50" y="52"/>
                  <a:pt x="50" y="52"/>
                  <a:pt x="50" y="52"/>
                </a:cubicBezTo>
                <a:cubicBezTo>
                  <a:pt x="50" y="52"/>
                  <a:pt x="50" y="53"/>
                  <a:pt x="51" y="53"/>
                </a:cubicBezTo>
                <a:cubicBezTo>
                  <a:pt x="56" y="53"/>
                  <a:pt x="56" y="53"/>
                  <a:pt x="56" y="53"/>
                </a:cubicBezTo>
                <a:cubicBezTo>
                  <a:pt x="57" y="53"/>
                  <a:pt x="58" y="52"/>
                  <a:pt x="58" y="52"/>
                </a:cubicBezTo>
                <a:lnTo>
                  <a:pt x="58" y="47"/>
                </a:lnTo>
                <a:close/>
                <a:moveTo>
                  <a:pt x="58" y="57"/>
                </a:moveTo>
                <a:cubicBezTo>
                  <a:pt x="58" y="56"/>
                  <a:pt x="57" y="56"/>
                  <a:pt x="56" y="56"/>
                </a:cubicBezTo>
                <a:cubicBezTo>
                  <a:pt x="51" y="56"/>
                  <a:pt x="51" y="56"/>
                  <a:pt x="51" y="56"/>
                </a:cubicBezTo>
                <a:cubicBezTo>
                  <a:pt x="50" y="56"/>
                  <a:pt x="50" y="56"/>
                  <a:pt x="50" y="57"/>
                </a:cubicBezTo>
                <a:cubicBezTo>
                  <a:pt x="50" y="62"/>
                  <a:pt x="50" y="62"/>
                  <a:pt x="50" y="62"/>
                </a:cubicBezTo>
                <a:cubicBezTo>
                  <a:pt x="50" y="63"/>
                  <a:pt x="50" y="63"/>
                  <a:pt x="51" y="63"/>
                </a:cubicBezTo>
                <a:cubicBezTo>
                  <a:pt x="56" y="63"/>
                  <a:pt x="56" y="63"/>
                  <a:pt x="56" y="63"/>
                </a:cubicBezTo>
                <a:cubicBezTo>
                  <a:pt x="57" y="63"/>
                  <a:pt x="58" y="63"/>
                  <a:pt x="58" y="62"/>
                </a:cubicBezTo>
                <a:lnTo>
                  <a:pt x="58" y="57"/>
                </a:lnTo>
                <a:close/>
              </a:path>
            </a:pathLst>
          </a:custGeom>
          <a:solidFill>
            <a:srgbClr val="002060"/>
          </a:solidFill>
          <a:ln>
            <a:solidFill>
              <a:srgbClr val="002060"/>
            </a:solidFill>
          </a:ln>
        </p:spPr>
        <p:txBody>
          <a:bodyPr/>
          <a:lstStyle/>
          <a:p>
            <a:endParaRPr lang="en-US"/>
          </a:p>
        </p:txBody>
      </p:sp>
      <p:sp>
        <p:nvSpPr>
          <p:cNvPr id="12" name="Freeform 63">
            <a:extLst>
              <a:ext uri="{FF2B5EF4-FFF2-40B4-BE49-F238E27FC236}">
                <a16:creationId xmlns:a16="http://schemas.microsoft.com/office/drawing/2014/main" id="{C8FD34C1-903A-4835-A70E-62F7FADC5738}"/>
              </a:ext>
            </a:extLst>
          </p:cNvPr>
          <p:cNvSpPr>
            <a:spLocks noEditPoints="1"/>
          </p:cNvSpPr>
          <p:nvPr/>
        </p:nvSpPr>
        <p:spPr bwMode="auto">
          <a:xfrm>
            <a:off x="3922417" y="1400305"/>
            <a:ext cx="424089" cy="481656"/>
          </a:xfrm>
          <a:custGeom>
            <a:avLst/>
            <a:gdLst>
              <a:gd name="T0" fmla="*/ 188 w 200"/>
              <a:gd name="T1" fmla="*/ 232 h 256"/>
              <a:gd name="T2" fmla="*/ 36 w 200"/>
              <a:gd name="T3" fmla="*/ 232 h 256"/>
              <a:gd name="T4" fmla="*/ 24 w 200"/>
              <a:gd name="T5" fmla="*/ 220 h 256"/>
              <a:gd name="T6" fmla="*/ 24 w 200"/>
              <a:gd name="T7" fmla="*/ 12 h 256"/>
              <a:gd name="T8" fmla="*/ 36 w 200"/>
              <a:gd name="T9" fmla="*/ 0 h 256"/>
              <a:gd name="T10" fmla="*/ 100 w 200"/>
              <a:gd name="T11" fmla="*/ 0 h 256"/>
              <a:gd name="T12" fmla="*/ 100 w 200"/>
              <a:gd name="T13" fmla="*/ 44 h 256"/>
              <a:gd name="T14" fmla="*/ 100 w 200"/>
              <a:gd name="T15" fmla="*/ 68 h 256"/>
              <a:gd name="T16" fmla="*/ 124 w 200"/>
              <a:gd name="T17" fmla="*/ 92 h 256"/>
              <a:gd name="T18" fmla="*/ 148 w 200"/>
              <a:gd name="T19" fmla="*/ 92 h 256"/>
              <a:gd name="T20" fmla="*/ 200 w 200"/>
              <a:gd name="T21" fmla="*/ 92 h 256"/>
              <a:gd name="T22" fmla="*/ 200 w 200"/>
              <a:gd name="T23" fmla="*/ 188 h 256"/>
              <a:gd name="T24" fmla="*/ 200 w 200"/>
              <a:gd name="T25" fmla="*/ 220 h 256"/>
              <a:gd name="T26" fmla="*/ 188 w 200"/>
              <a:gd name="T27" fmla="*/ 232 h 256"/>
              <a:gd name="T28" fmla="*/ 124 w 200"/>
              <a:gd name="T29" fmla="*/ 80 h 256"/>
              <a:gd name="T30" fmla="*/ 112 w 200"/>
              <a:gd name="T31" fmla="*/ 68 h 256"/>
              <a:gd name="T32" fmla="*/ 112 w 200"/>
              <a:gd name="T33" fmla="*/ 44 h 256"/>
              <a:gd name="T34" fmla="*/ 112 w 200"/>
              <a:gd name="T35" fmla="*/ 0 h 256"/>
              <a:gd name="T36" fmla="*/ 200 w 200"/>
              <a:gd name="T37" fmla="*/ 80 h 256"/>
              <a:gd name="T38" fmla="*/ 148 w 200"/>
              <a:gd name="T39" fmla="*/ 80 h 256"/>
              <a:gd name="T40" fmla="*/ 124 w 200"/>
              <a:gd name="T41" fmla="*/ 80 h 256"/>
              <a:gd name="T42" fmla="*/ 45 w 200"/>
              <a:gd name="T43" fmla="*/ 244 h 256"/>
              <a:gd name="T44" fmla="*/ 56 w 200"/>
              <a:gd name="T45" fmla="*/ 244 h 256"/>
              <a:gd name="T46" fmla="*/ 132 w 200"/>
              <a:gd name="T47" fmla="*/ 244 h 256"/>
              <a:gd name="T48" fmla="*/ 152 w 200"/>
              <a:gd name="T49" fmla="*/ 244 h 256"/>
              <a:gd name="T50" fmla="*/ 176 w 200"/>
              <a:gd name="T51" fmla="*/ 244 h 256"/>
              <a:gd name="T52" fmla="*/ 164 w 200"/>
              <a:gd name="T53" fmla="*/ 256 h 256"/>
              <a:gd name="T54" fmla="*/ 24 w 200"/>
              <a:gd name="T55" fmla="*/ 256 h 256"/>
              <a:gd name="T56" fmla="*/ 0 w 200"/>
              <a:gd name="T57" fmla="*/ 232 h 256"/>
              <a:gd name="T58" fmla="*/ 0 w 200"/>
              <a:gd name="T59" fmla="*/ 36 h 256"/>
              <a:gd name="T60" fmla="*/ 12 w 200"/>
              <a:gd name="T61" fmla="*/ 24 h 256"/>
              <a:gd name="T62" fmla="*/ 12 w 200"/>
              <a:gd name="T63" fmla="*/ 60 h 256"/>
              <a:gd name="T64" fmla="*/ 12 w 200"/>
              <a:gd name="T65" fmla="*/ 200 h 256"/>
              <a:gd name="T66" fmla="*/ 12 w 200"/>
              <a:gd name="T67" fmla="*/ 220 h 256"/>
              <a:gd name="T68" fmla="*/ 36 w 200"/>
              <a:gd name="T69" fmla="*/ 244 h 256"/>
              <a:gd name="T70" fmla="*/ 45 w 200"/>
              <a:gd name="T71" fmla="*/ 244 h 2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 h="256">
                <a:moveTo>
                  <a:pt x="188" y="232"/>
                </a:moveTo>
                <a:cubicBezTo>
                  <a:pt x="36" y="232"/>
                  <a:pt x="36" y="232"/>
                  <a:pt x="36" y="232"/>
                </a:cubicBezTo>
                <a:cubicBezTo>
                  <a:pt x="29" y="232"/>
                  <a:pt x="24" y="227"/>
                  <a:pt x="24" y="220"/>
                </a:cubicBezTo>
                <a:cubicBezTo>
                  <a:pt x="24" y="12"/>
                  <a:pt x="24" y="12"/>
                  <a:pt x="24" y="12"/>
                </a:cubicBezTo>
                <a:cubicBezTo>
                  <a:pt x="24" y="5"/>
                  <a:pt x="29" y="0"/>
                  <a:pt x="36" y="0"/>
                </a:cubicBezTo>
                <a:cubicBezTo>
                  <a:pt x="100" y="0"/>
                  <a:pt x="100" y="0"/>
                  <a:pt x="100" y="0"/>
                </a:cubicBezTo>
                <a:cubicBezTo>
                  <a:pt x="100" y="44"/>
                  <a:pt x="100" y="44"/>
                  <a:pt x="100" y="44"/>
                </a:cubicBezTo>
                <a:cubicBezTo>
                  <a:pt x="100" y="68"/>
                  <a:pt x="100" y="68"/>
                  <a:pt x="100" y="68"/>
                </a:cubicBezTo>
                <a:cubicBezTo>
                  <a:pt x="100" y="81"/>
                  <a:pt x="111" y="92"/>
                  <a:pt x="124" y="92"/>
                </a:cubicBezTo>
                <a:cubicBezTo>
                  <a:pt x="148" y="92"/>
                  <a:pt x="148" y="92"/>
                  <a:pt x="148" y="92"/>
                </a:cubicBezTo>
                <a:cubicBezTo>
                  <a:pt x="200" y="92"/>
                  <a:pt x="200" y="92"/>
                  <a:pt x="200" y="92"/>
                </a:cubicBezTo>
                <a:cubicBezTo>
                  <a:pt x="200" y="188"/>
                  <a:pt x="200" y="188"/>
                  <a:pt x="200" y="188"/>
                </a:cubicBezTo>
                <a:cubicBezTo>
                  <a:pt x="200" y="220"/>
                  <a:pt x="200" y="220"/>
                  <a:pt x="200" y="220"/>
                </a:cubicBezTo>
                <a:cubicBezTo>
                  <a:pt x="200" y="227"/>
                  <a:pt x="195" y="232"/>
                  <a:pt x="188" y="232"/>
                </a:cubicBezTo>
                <a:moveTo>
                  <a:pt x="124" y="80"/>
                </a:moveTo>
                <a:cubicBezTo>
                  <a:pt x="117" y="80"/>
                  <a:pt x="112" y="75"/>
                  <a:pt x="112" y="68"/>
                </a:cubicBezTo>
                <a:cubicBezTo>
                  <a:pt x="112" y="44"/>
                  <a:pt x="112" y="44"/>
                  <a:pt x="112" y="44"/>
                </a:cubicBezTo>
                <a:cubicBezTo>
                  <a:pt x="112" y="0"/>
                  <a:pt x="112" y="0"/>
                  <a:pt x="112" y="0"/>
                </a:cubicBezTo>
                <a:cubicBezTo>
                  <a:pt x="200" y="80"/>
                  <a:pt x="200" y="80"/>
                  <a:pt x="200" y="80"/>
                </a:cubicBezTo>
                <a:cubicBezTo>
                  <a:pt x="148" y="80"/>
                  <a:pt x="148" y="80"/>
                  <a:pt x="148" y="80"/>
                </a:cubicBezTo>
                <a:lnTo>
                  <a:pt x="124" y="80"/>
                </a:lnTo>
                <a:close/>
                <a:moveTo>
                  <a:pt x="45" y="244"/>
                </a:moveTo>
                <a:cubicBezTo>
                  <a:pt x="56" y="244"/>
                  <a:pt x="56" y="244"/>
                  <a:pt x="56" y="244"/>
                </a:cubicBezTo>
                <a:cubicBezTo>
                  <a:pt x="132" y="244"/>
                  <a:pt x="132" y="244"/>
                  <a:pt x="132" y="244"/>
                </a:cubicBezTo>
                <a:cubicBezTo>
                  <a:pt x="152" y="244"/>
                  <a:pt x="152" y="244"/>
                  <a:pt x="152" y="244"/>
                </a:cubicBezTo>
                <a:cubicBezTo>
                  <a:pt x="176" y="244"/>
                  <a:pt x="176" y="244"/>
                  <a:pt x="176" y="244"/>
                </a:cubicBezTo>
                <a:cubicBezTo>
                  <a:pt x="176" y="251"/>
                  <a:pt x="171" y="256"/>
                  <a:pt x="164" y="256"/>
                </a:cubicBezTo>
                <a:cubicBezTo>
                  <a:pt x="24" y="256"/>
                  <a:pt x="24" y="256"/>
                  <a:pt x="24" y="256"/>
                </a:cubicBezTo>
                <a:cubicBezTo>
                  <a:pt x="11" y="256"/>
                  <a:pt x="0" y="245"/>
                  <a:pt x="0" y="232"/>
                </a:cubicBezTo>
                <a:cubicBezTo>
                  <a:pt x="0" y="36"/>
                  <a:pt x="0" y="36"/>
                  <a:pt x="0" y="36"/>
                </a:cubicBezTo>
                <a:cubicBezTo>
                  <a:pt x="0" y="29"/>
                  <a:pt x="5" y="24"/>
                  <a:pt x="12" y="24"/>
                </a:cubicBezTo>
                <a:cubicBezTo>
                  <a:pt x="12" y="60"/>
                  <a:pt x="12" y="60"/>
                  <a:pt x="12" y="60"/>
                </a:cubicBezTo>
                <a:cubicBezTo>
                  <a:pt x="12" y="200"/>
                  <a:pt x="12" y="200"/>
                  <a:pt x="12" y="200"/>
                </a:cubicBezTo>
                <a:cubicBezTo>
                  <a:pt x="12" y="220"/>
                  <a:pt x="12" y="220"/>
                  <a:pt x="12" y="220"/>
                </a:cubicBezTo>
                <a:cubicBezTo>
                  <a:pt x="12" y="233"/>
                  <a:pt x="23" y="244"/>
                  <a:pt x="36" y="244"/>
                </a:cubicBezTo>
                <a:lnTo>
                  <a:pt x="45" y="244"/>
                </a:lnTo>
                <a:close/>
              </a:path>
            </a:pathLst>
          </a:custGeom>
          <a:solidFill>
            <a:srgbClr val="002060"/>
          </a:solidFill>
          <a:ln>
            <a:solidFill>
              <a:srgbClr val="002060"/>
            </a:solidFill>
          </a:ln>
        </p:spPr>
        <p:txBody>
          <a:bodyPr/>
          <a:lstStyle/>
          <a:p>
            <a:endParaRPr lang="en-US" dirty="0"/>
          </a:p>
        </p:txBody>
      </p:sp>
      <p:sp>
        <p:nvSpPr>
          <p:cNvPr id="13" name="Freeform 73">
            <a:extLst>
              <a:ext uri="{FF2B5EF4-FFF2-40B4-BE49-F238E27FC236}">
                <a16:creationId xmlns:a16="http://schemas.microsoft.com/office/drawing/2014/main" id="{6A59C6DD-4365-4A7D-8560-BEADD24555C8}"/>
              </a:ext>
            </a:extLst>
          </p:cNvPr>
          <p:cNvSpPr>
            <a:spLocks noEditPoints="1"/>
          </p:cNvSpPr>
          <p:nvPr/>
        </p:nvSpPr>
        <p:spPr bwMode="auto">
          <a:xfrm>
            <a:off x="6618185" y="1396370"/>
            <a:ext cx="564938" cy="556317"/>
          </a:xfrm>
          <a:custGeom>
            <a:avLst/>
            <a:gdLst>
              <a:gd name="T0" fmla="*/ 204 w 256"/>
              <a:gd name="T1" fmla="*/ 104 h 228"/>
              <a:gd name="T2" fmla="*/ 152 w 256"/>
              <a:gd name="T3" fmla="*/ 52 h 228"/>
              <a:gd name="T4" fmla="*/ 204 w 256"/>
              <a:gd name="T5" fmla="*/ 0 h 228"/>
              <a:gd name="T6" fmla="*/ 256 w 256"/>
              <a:gd name="T7" fmla="*/ 52 h 228"/>
              <a:gd name="T8" fmla="*/ 204 w 256"/>
              <a:gd name="T9" fmla="*/ 104 h 228"/>
              <a:gd name="T10" fmla="*/ 228 w 256"/>
              <a:gd name="T11" fmla="*/ 28 h 228"/>
              <a:gd name="T12" fmla="*/ 220 w 256"/>
              <a:gd name="T13" fmla="*/ 32 h 228"/>
              <a:gd name="T14" fmla="*/ 196 w 256"/>
              <a:gd name="T15" fmla="*/ 55 h 228"/>
              <a:gd name="T16" fmla="*/ 188 w 256"/>
              <a:gd name="T17" fmla="*/ 48 h 228"/>
              <a:gd name="T18" fmla="*/ 180 w 256"/>
              <a:gd name="T19" fmla="*/ 44 h 228"/>
              <a:gd name="T20" fmla="*/ 168 w 256"/>
              <a:gd name="T21" fmla="*/ 56 h 228"/>
              <a:gd name="T22" fmla="*/ 172 w 256"/>
              <a:gd name="T23" fmla="*/ 64 h 228"/>
              <a:gd name="T24" fmla="*/ 188 w 256"/>
              <a:gd name="T25" fmla="*/ 80 h 228"/>
              <a:gd name="T26" fmla="*/ 196 w 256"/>
              <a:gd name="T27" fmla="*/ 84 h 228"/>
              <a:gd name="T28" fmla="*/ 204 w 256"/>
              <a:gd name="T29" fmla="*/ 80 h 228"/>
              <a:gd name="T30" fmla="*/ 236 w 256"/>
              <a:gd name="T31" fmla="*/ 48 h 228"/>
              <a:gd name="T32" fmla="*/ 240 w 256"/>
              <a:gd name="T33" fmla="*/ 40 h 228"/>
              <a:gd name="T34" fmla="*/ 228 w 256"/>
              <a:gd name="T35" fmla="*/ 28 h 228"/>
              <a:gd name="T36" fmla="*/ 97 w 256"/>
              <a:gd name="T37" fmla="*/ 139 h 228"/>
              <a:gd name="T38" fmla="*/ 200 w 256"/>
              <a:gd name="T39" fmla="*/ 133 h 228"/>
              <a:gd name="T40" fmla="*/ 208 w 256"/>
              <a:gd name="T41" fmla="*/ 116 h 228"/>
              <a:gd name="T42" fmla="*/ 238 w 256"/>
              <a:gd name="T43" fmla="*/ 106 h 228"/>
              <a:gd name="T44" fmla="*/ 219 w 256"/>
              <a:gd name="T45" fmla="*/ 149 h 228"/>
              <a:gd name="T46" fmla="*/ 219 w 256"/>
              <a:gd name="T47" fmla="*/ 149 h 228"/>
              <a:gd name="T48" fmla="*/ 209 w 256"/>
              <a:gd name="T49" fmla="*/ 156 h 228"/>
              <a:gd name="T50" fmla="*/ 105 w 256"/>
              <a:gd name="T51" fmla="*/ 163 h 228"/>
              <a:gd name="T52" fmla="*/ 111 w 256"/>
              <a:gd name="T53" fmla="*/ 180 h 228"/>
              <a:gd name="T54" fmla="*/ 224 w 256"/>
              <a:gd name="T55" fmla="*/ 180 h 228"/>
              <a:gd name="T56" fmla="*/ 248 w 256"/>
              <a:gd name="T57" fmla="*/ 204 h 228"/>
              <a:gd name="T58" fmla="*/ 224 w 256"/>
              <a:gd name="T59" fmla="*/ 228 h 228"/>
              <a:gd name="T60" fmla="*/ 200 w 256"/>
              <a:gd name="T61" fmla="*/ 204 h 228"/>
              <a:gd name="T62" fmla="*/ 88 w 256"/>
              <a:gd name="T63" fmla="*/ 204 h 228"/>
              <a:gd name="T64" fmla="*/ 64 w 256"/>
              <a:gd name="T65" fmla="*/ 228 h 228"/>
              <a:gd name="T66" fmla="*/ 40 w 256"/>
              <a:gd name="T67" fmla="*/ 204 h 228"/>
              <a:gd name="T68" fmla="*/ 64 w 256"/>
              <a:gd name="T69" fmla="*/ 180 h 228"/>
              <a:gd name="T70" fmla="*/ 86 w 256"/>
              <a:gd name="T71" fmla="*/ 180 h 228"/>
              <a:gd name="T72" fmla="*/ 39 w 256"/>
              <a:gd name="T73" fmla="*/ 48 h 228"/>
              <a:gd name="T74" fmla="*/ 12 w 256"/>
              <a:gd name="T75" fmla="*/ 48 h 228"/>
              <a:gd name="T76" fmla="*/ 0 w 256"/>
              <a:gd name="T77" fmla="*/ 36 h 228"/>
              <a:gd name="T78" fmla="*/ 12 w 256"/>
              <a:gd name="T79" fmla="*/ 24 h 228"/>
              <a:gd name="T80" fmla="*/ 48 w 256"/>
              <a:gd name="T81" fmla="*/ 24 h 228"/>
              <a:gd name="T82" fmla="*/ 59 w 256"/>
              <a:gd name="T83" fmla="*/ 32 h 228"/>
              <a:gd name="T84" fmla="*/ 59 w 256"/>
              <a:gd name="T85" fmla="*/ 32 h 228"/>
              <a:gd name="T86" fmla="*/ 66 w 256"/>
              <a:gd name="T87" fmla="*/ 52 h 228"/>
              <a:gd name="T88" fmla="*/ 140 w 256"/>
              <a:gd name="T89" fmla="*/ 52 h 228"/>
              <a:gd name="T90" fmla="*/ 145 w 256"/>
              <a:gd name="T91" fmla="*/ 76 h 228"/>
              <a:gd name="T92" fmla="*/ 75 w 256"/>
              <a:gd name="T93" fmla="*/ 76 h 228"/>
              <a:gd name="T94" fmla="*/ 97 w 256"/>
              <a:gd name="T95" fmla="*/ 139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28"/>
                </a:moveTo>
                <a:cubicBezTo>
                  <a:pt x="225" y="28"/>
                  <a:pt x="222" y="29"/>
                  <a:pt x="220" y="32"/>
                </a:cubicBezTo>
                <a:cubicBezTo>
                  <a:pt x="196" y="55"/>
                  <a:pt x="196" y="55"/>
                  <a:pt x="196" y="55"/>
                </a:cubicBezTo>
                <a:cubicBezTo>
                  <a:pt x="188" y="48"/>
                  <a:pt x="188" y="48"/>
                  <a:pt x="188" y="48"/>
                </a:cubicBezTo>
                <a:cubicBezTo>
                  <a:pt x="186" y="45"/>
                  <a:pt x="183" y="44"/>
                  <a:pt x="180" y="44"/>
                </a:cubicBezTo>
                <a:cubicBezTo>
                  <a:pt x="173" y="44"/>
                  <a:pt x="168" y="49"/>
                  <a:pt x="168" y="56"/>
                </a:cubicBezTo>
                <a:cubicBezTo>
                  <a:pt x="168" y="59"/>
                  <a:pt x="169" y="62"/>
                  <a:pt x="172" y="64"/>
                </a:cubicBezTo>
                <a:cubicBezTo>
                  <a:pt x="188" y="80"/>
                  <a:pt x="188" y="80"/>
                  <a:pt x="188" y="80"/>
                </a:cubicBezTo>
                <a:cubicBezTo>
                  <a:pt x="190" y="83"/>
                  <a:pt x="193" y="84"/>
                  <a:pt x="196" y="84"/>
                </a:cubicBezTo>
                <a:cubicBezTo>
                  <a:pt x="199" y="84"/>
                  <a:pt x="202" y="83"/>
                  <a:pt x="204" y="80"/>
                </a:cubicBezTo>
                <a:cubicBezTo>
                  <a:pt x="236" y="48"/>
                  <a:pt x="236" y="48"/>
                  <a:pt x="236" y="48"/>
                </a:cubicBezTo>
                <a:cubicBezTo>
                  <a:pt x="239" y="46"/>
                  <a:pt x="240" y="43"/>
                  <a:pt x="240" y="40"/>
                </a:cubicBezTo>
                <a:cubicBezTo>
                  <a:pt x="240" y="33"/>
                  <a:pt x="235" y="28"/>
                  <a:pt x="228" y="28"/>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rgbClr val="002060"/>
          </a:solidFill>
          <a:ln>
            <a:solidFill>
              <a:srgbClr val="002060"/>
            </a:solidFill>
          </a:ln>
        </p:spPr>
        <p:txBody>
          <a:bodyPr/>
          <a:lstStyle/>
          <a:p>
            <a:endParaRPr lang="en-US"/>
          </a:p>
        </p:txBody>
      </p:sp>
      <p:sp>
        <p:nvSpPr>
          <p:cNvPr id="14" name="TextBox 13">
            <a:extLst>
              <a:ext uri="{FF2B5EF4-FFF2-40B4-BE49-F238E27FC236}">
                <a16:creationId xmlns:a16="http://schemas.microsoft.com/office/drawing/2014/main" id="{F82C78B8-25C8-4DB8-8627-78D9200F4548}"/>
              </a:ext>
            </a:extLst>
          </p:cNvPr>
          <p:cNvSpPr txBox="1"/>
          <p:nvPr/>
        </p:nvSpPr>
        <p:spPr>
          <a:xfrm>
            <a:off x="3262645" y="3534841"/>
            <a:ext cx="1638536" cy="1169551"/>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Salarii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plătite</a:t>
            </a:r>
            <a:r>
              <a:rPr lang="en-US" sz="1400" dirty="0">
                <a:solidFill>
                  <a:srgbClr val="6C6463"/>
                </a:solidFill>
                <a:latin typeface="Gill Sans MT" panose="020B0502020104020203" pitchFamily="34" charset="0"/>
                <a:ea typeface="Calibri" panose="020F0502020204030204" pitchFamily="34" charset="0"/>
                <a:cs typeface="Times New Roman (Body CS)"/>
              </a:rPr>
              <a:t> electronic </a:t>
            </a:r>
            <a:r>
              <a:rPr lang="ro-RO" sz="1400" dirty="0">
                <a:solidFill>
                  <a:srgbClr val="6C6463"/>
                </a:solidFill>
                <a:latin typeface="Gill Sans MT" panose="020B0502020104020203" pitchFamily="34" charset="0"/>
                <a:ea typeface="Calibri" panose="020F0502020204030204" pitchFamily="34" charset="0"/>
                <a:cs typeface="Times New Roman (Body CS)"/>
              </a:rPr>
              <a:t>în contul stabilit de angajat (bancar sau PSP)</a:t>
            </a:r>
            <a:r>
              <a:rPr lang="en-US" sz="1400" dirty="0">
                <a:solidFill>
                  <a:srgbClr val="6C6463"/>
                </a:solidFill>
                <a:latin typeface="Gill Sans MT" panose="020B0502020104020203" pitchFamily="34" charset="0"/>
                <a:ea typeface="Calibri" panose="020F0502020204030204" pitchFamily="34" charset="0"/>
                <a:cs typeface="Times New Roman (Body CS)"/>
              </a:rPr>
              <a:t>
</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15" name="TextBox 14">
            <a:extLst>
              <a:ext uri="{FF2B5EF4-FFF2-40B4-BE49-F238E27FC236}">
                <a16:creationId xmlns:a16="http://schemas.microsoft.com/office/drawing/2014/main" id="{88302B10-C757-4EF2-8252-9CAA71069899}"/>
              </a:ext>
            </a:extLst>
          </p:cNvPr>
          <p:cNvSpPr txBox="1"/>
          <p:nvPr/>
        </p:nvSpPr>
        <p:spPr>
          <a:xfrm>
            <a:off x="5262565" y="3582203"/>
            <a:ext cx="1726178" cy="1169551"/>
          </a:xfrm>
          <a:prstGeom prst="rect">
            <a:avLst/>
          </a:prstGeom>
          <a:noFill/>
        </p:spPr>
        <p:txBody>
          <a:bodyPr wrap="square">
            <a:spAutoFit/>
          </a:bodyPr>
          <a:lstStyle/>
          <a:p>
            <a:pPr algn="ctr"/>
            <a:r>
              <a:rPr lang="it-IT" sz="1400" dirty="0">
                <a:solidFill>
                  <a:srgbClr val="6C6463"/>
                </a:solidFill>
                <a:latin typeface="Gill Sans MT" panose="020B0502020104020203" pitchFamily="34" charset="0"/>
                <a:ea typeface="Calibri" panose="020F0502020204030204" pitchFamily="34" charset="0"/>
                <a:cs typeface="Times New Roman (Body CS)"/>
              </a:rPr>
              <a:t>Alte surse </a:t>
            </a:r>
            <a:r>
              <a:rPr lang="ro-RO" sz="1400" dirty="0">
                <a:solidFill>
                  <a:srgbClr val="6C6463"/>
                </a:solidFill>
                <a:latin typeface="Gill Sans MT" panose="020B0502020104020203" pitchFamily="34" charset="0"/>
                <a:ea typeface="Calibri" panose="020F0502020204030204" pitchFamily="34" charset="0"/>
                <a:cs typeface="Times New Roman (Body CS)"/>
              </a:rPr>
              <a:t>se achită doar</a:t>
            </a:r>
            <a:r>
              <a:rPr lang="it-IT" sz="1400" dirty="0">
                <a:solidFill>
                  <a:srgbClr val="6C6463"/>
                </a:solidFill>
                <a:latin typeface="Gill Sans MT" panose="020B0502020104020203" pitchFamily="34" charset="0"/>
                <a:ea typeface="Calibri" panose="020F0502020204030204" pitchFamily="34" charset="0"/>
                <a:cs typeface="Times New Roman (Body CS)"/>
              </a:rPr>
              <a:t> electronic </a:t>
            </a:r>
            <a:r>
              <a:rPr lang="ro-RO" sz="1400" dirty="0">
                <a:solidFill>
                  <a:srgbClr val="6C6463"/>
                </a:solidFill>
                <a:latin typeface="Gill Sans MT" panose="020B0502020104020203" pitchFamily="34" charset="0"/>
                <a:ea typeface="Calibri" panose="020F0502020204030204" pitchFamily="34" charset="0"/>
                <a:cs typeface="Times New Roman (Body CS)"/>
              </a:rPr>
              <a:t>(de la un anumit </a:t>
            </a:r>
            <a:r>
              <a:rPr lang="it-IT" sz="1400" dirty="0">
                <a:solidFill>
                  <a:srgbClr val="6C6463"/>
                </a:solidFill>
                <a:latin typeface="Gill Sans MT" panose="020B0502020104020203" pitchFamily="34" charset="0"/>
                <a:ea typeface="Calibri" panose="020F0502020204030204" pitchFamily="34" charset="0"/>
                <a:cs typeface="Times New Roman (Body CS)"/>
              </a:rPr>
              <a:t>prag</a:t>
            </a:r>
            <a:r>
              <a:rPr lang="ro-RO" sz="1400" dirty="0">
                <a:solidFill>
                  <a:srgbClr val="6C6463"/>
                </a:solidFill>
                <a:latin typeface="Gill Sans MT" panose="020B0502020104020203" pitchFamily="34" charset="0"/>
                <a:ea typeface="Calibri" panose="020F0502020204030204" pitchFamily="34" charset="0"/>
                <a:cs typeface="Times New Roman (Body CS)"/>
              </a:rPr>
              <a:t> de semnificație)</a:t>
            </a:r>
            <a:r>
              <a:rPr lang="it-IT" sz="1400" dirty="0">
                <a:solidFill>
                  <a:srgbClr val="6C6463"/>
                </a:solidFill>
                <a:latin typeface="Gill Sans MT" panose="020B0502020104020203" pitchFamily="34" charset="0"/>
                <a:ea typeface="Calibri" panose="020F0502020204030204" pitchFamily="34" charset="0"/>
                <a:cs typeface="Times New Roman (Body CS)"/>
              </a:rPr>
              <a:t>
</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16" name="TextBox 15">
            <a:extLst>
              <a:ext uri="{FF2B5EF4-FFF2-40B4-BE49-F238E27FC236}">
                <a16:creationId xmlns:a16="http://schemas.microsoft.com/office/drawing/2014/main" id="{B3FFCFEF-5314-4871-815D-B88C59575CDD}"/>
              </a:ext>
            </a:extLst>
          </p:cNvPr>
          <p:cNvSpPr txBox="1"/>
          <p:nvPr/>
        </p:nvSpPr>
        <p:spPr>
          <a:xfrm>
            <a:off x="7183123" y="3580679"/>
            <a:ext cx="1813247" cy="738664"/>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Fără</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reduceri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pentru</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plata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în</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numerar</a:t>
            </a:r>
            <a:r>
              <a:rPr lang="en-US" sz="1400" dirty="0">
                <a:solidFill>
                  <a:srgbClr val="6C6463"/>
                </a:solidFill>
                <a:latin typeface="Gill Sans MT" panose="020B0502020104020203" pitchFamily="34" charset="0"/>
                <a:ea typeface="Calibri" panose="020F0502020204030204" pitchFamily="34" charset="0"/>
                <a:cs typeface="Times New Roman (Body CS)"/>
              </a:rPr>
              <a:t>
</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17" name="TextBox 16">
            <a:extLst>
              <a:ext uri="{FF2B5EF4-FFF2-40B4-BE49-F238E27FC236}">
                <a16:creationId xmlns:a16="http://schemas.microsoft.com/office/drawing/2014/main" id="{5DC96475-880D-46AF-9388-8AA0B4CDCF8B}"/>
              </a:ext>
            </a:extLst>
          </p:cNvPr>
          <p:cNvSpPr txBox="1"/>
          <p:nvPr/>
        </p:nvSpPr>
        <p:spPr>
          <a:xfrm>
            <a:off x="395075" y="3517405"/>
            <a:ext cx="1938391" cy="954107"/>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Strategia</a:t>
            </a:r>
            <a:r>
              <a:rPr lang="en-US" sz="1400" dirty="0">
                <a:solidFill>
                  <a:srgbClr val="6C6463"/>
                </a:solidFill>
                <a:latin typeface="Gill Sans MT" panose="020B0502020104020203" pitchFamily="34" charset="0"/>
                <a:ea typeface="Calibri" panose="020F0502020204030204" pitchFamily="34" charset="0"/>
                <a:cs typeface="Times New Roman (Body CS)"/>
              </a:rPr>
              <a:t> de </a:t>
            </a:r>
            <a:r>
              <a:rPr lang="en-US" sz="1400" dirty="0" err="1">
                <a:solidFill>
                  <a:srgbClr val="6C6463"/>
                </a:solidFill>
                <a:latin typeface="Gill Sans MT" panose="020B0502020104020203" pitchFamily="34" charset="0"/>
                <a:ea typeface="Calibri" panose="020F0502020204030204" pitchFamily="34" charset="0"/>
                <a:cs typeface="Times New Roman (Body CS)"/>
              </a:rPr>
              <a:t>educație</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și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incluziune</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financiară</a:t>
            </a:r>
            <a:r>
              <a:rPr lang="en-US" sz="1400" dirty="0">
                <a:solidFill>
                  <a:srgbClr val="6C6463"/>
                </a:solidFill>
                <a:latin typeface="Gill Sans MT" panose="020B0502020104020203" pitchFamily="34" charset="0"/>
                <a:ea typeface="Calibri" panose="020F0502020204030204" pitchFamily="34" charset="0"/>
                <a:cs typeface="Times New Roman (Body CS)"/>
              </a:rPr>
              <a:t> a </a:t>
            </a:r>
            <a:r>
              <a:rPr lang="en-US" sz="1400" dirty="0" err="1">
                <a:solidFill>
                  <a:srgbClr val="6C6463"/>
                </a:solidFill>
                <a:latin typeface="Gill Sans MT" panose="020B0502020104020203" pitchFamily="34" charset="0"/>
                <a:ea typeface="Calibri" panose="020F0502020204030204" pitchFamily="34" charset="0"/>
                <a:cs typeface="Times New Roman (Body CS)"/>
              </a:rPr>
              <a:t>Republicii</a:t>
            </a:r>
            <a:r>
              <a:rPr lang="en-US" sz="1400" dirty="0">
                <a:solidFill>
                  <a:srgbClr val="6C6463"/>
                </a:solidFill>
                <a:latin typeface="Gill Sans MT" panose="020B0502020104020203" pitchFamily="34" charset="0"/>
                <a:ea typeface="Calibri" panose="020F0502020204030204" pitchFamily="34" charset="0"/>
                <a:cs typeface="Times New Roman (Body CS)"/>
              </a:rPr>
              <a:t> Moldova </a:t>
            </a:r>
            <a:r>
              <a:rPr lang="en-US" sz="1400" dirty="0">
                <a:solidFill>
                  <a:srgbClr val="6C6463"/>
                </a:solidFill>
                <a:effectLst/>
                <a:latin typeface="Gill Sans MT" panose="020B0502020104020203" pitchFamily="34" charset="0"/>
                <a:ea typeface="Calibri" panose="020F0502020204030204" pitchFamily="34" charset="0"/>
                <a:cs typeface="Times New Roman (Body CS)"/>
              </a:rPr>
              <a:t>(MEFIS)</a:t>
            </a:r>
          </a:p>
        </p:txBody>
      </p:sp>
      <p:sp>
        <p:nvSpPr>
          <p:cNvPr id="18" name="Freeform 177">
            <a:extLst>
              <a:ext uri="{FF2B5EF4-FFF2-40B4-BE49-F238E27FC236}">
                <a16:creationId xmlns:a16="http://schemas.microsoft.com/office/drawing/2014/main" id="{3B6D96A9-C828-461F-9950-0A8E5463FBB8}"/>
              </a:ext>
            </a:extLst>
          </p:cNvPr>
          <p:cNvSpPr>
            <a:spLocks noEditPoints="1"/>
          </p:cNvSpPr>
          <p:nvPr/>
        </p:nvSpPr>
        <p:spPr bwMode="auto">
          <a:xfrm>
            <a:off x="1039099" y="2978104"/>
            <a:ext cx="557760" cy="465933"/>
          </a:xfrm>
          <a:custGeom>
            <a:avLst/>
            <a:gdLst>
              <a:gd name="T0" fmla="*/ 58 w 116"/>
              <a:gd name="T1" fmla="*/ 22 h 94"/>
              <a:gd name="T2" fmla="*/ 0 w 116"/>
              <a:gd name="T3" fmla="*/ 0 h 94"/>
              <a:gd name="T4" fmla="*/ 0 w 116"/>
              <a:gd name="T5" fmla="*/ 80 h 94"/>
              <a:gd name="T6" fmla="*/ 3 w 116"/>
              <a:gd name="T7" fmla="*/ 80 h 94"/>
              <a:gd name="T8" fmla="*/ 7 w 116"/>
              <a:gd name="T9" fmla="*/ 80 h 94"/>
              <a:gd name="T10" fmla="*/ 7 w 116"/>
              <a:gd name="T11" fmla="*/ 87 h 94"/>
              <a:gd name="T12" fmla="*/ 51 w 116"/>
              <a:gd name="T13" fmla="*/ 94 h 94"/>
              <a:gd name="T14" fmla="*/ 65 w 116"/>
              <a:gd name="T15" fmla="*/ 94 h 94"/>
              <a:gd name="T16" fmla="*/ 109 w 116"/>
              <a:gd name="T17" fmla="*/ 87 h 94"/>
              <a:gd name="T18" fmla="*/ 109 w 116"/>
              <a:gd name="T19" fmla="*/ 80 h 94"/>
              <a:gd name="T20" fmla="*/ 112 w 116"/>
              <a:gd name="T21" fmla="*/ 80 h 94"/>
              <a:gd name="T22" fmla="*/ 116 w 116"/>
              <a:gd name="T23" fmla="*/ 80 h 94"/>
              <a:gd name="T24" fmla="*/ 116 w 116"/>
              <a:gd name="T25" fmla="*/ 0 h 94"/>
              <a:gd name="T26" fmla="*/ 58 w 116"/>
              <a:gd name="T27" fmla="*/ 22 h 94"/>
              <a:gd name="T28" fmla="*/ 51 w 116"/>
              <a:gd name="T29" fmla="*/ 76 h 94"/>
              <a:gd name="T30" fmla="*/ 7 w 116"/>
              <a:gd name="T31" fmla="*/ 69 h 94"/>
              <a:gd name="T32" fmla="*/ 7 w 116"/>
              <a:gd name="T33" fmla="*/ 7 h 94"/>
              <a:gd name="T34" fmla="*/ 17 w 116"/>
              <a:gd name="T35" fmla="*/ 7 h 94"/>
              <a:gd name="T36" fmla="*/ 19 w 116"/>
              <a:gd name="T37" fmla="*/ 8 h 94"/>
              <a:gd name="T38" fmla="*/ 19 w 116"/>
              <a:gd name="T39" fmla="*/ 8 h 94"/>
              <a:gd name="T40" fmla="*/ 50 w 116"/>
              <a:gd name="T41" fmla="*/ 20 h 94"/>
              <a:gd name="T42" fmla="*/ 51 w 116"/>
              <a:gd name="T43" fmla="*/ 22 h 94"/>
              <a:gd name="T44" fmla="*/ 51 w 116"/>
              <a:gd name="T45" fmla="*/ 76 h 94"/>
              <a:gd name="T46" fmla="*/ 109 w 116"/>
              <a:gd name="T47" fmla="*/ 69 h 94"/>
              <a:gd name="T48" fmla="*/ 65 w 116"/>
              <a:gd name="T49" fmla="*/ 76 h 94"/>
              <a:gd name="T50" fmla="*/ 65 w 116"/>
              <a:gd name="T51" fmla="*/ 22 h 94"/>
              <a:gd name="T52" fmla="*/ 109 w 116"/>
              <a:gd name="T53" fmla="*/ 7 h 94"/>
              <a:gd name="T54" fmla="*/ 109 w 116"/>
              <a:gd name="T55" fmla="*/ 69 h 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6" h="94">
                <a:moveTo>
                  <a:pt x="58" y="22"/>
                </a:moveTo>
                <a:cubicBezTo>
                  <a:pt x="58" y="3"/>
                  <a:pt x="17" y="0"/>
                  <a:pt x="0" y="0"/>
                </a:cubicBezTo>
                <a:cubicBezTo>
                  <a:pt x="0" y="80"/>
                  <a:pt x="0" y="80"/>
                  <a:pt x="0" y="80"/>
                </a:cubicBezTo>
                <a:cubicBezTo>
                  <a:pt x="3" y="80"/>
                  <a:pt x="3" y="80"/>
                  <a:pt x="3" y="80"/>
                </a:cubicBezTo>
                <a:cubicBezTo>
                  <a:pt x="5" y="80"/>
                  <a:pt x="6" y="80"/>
                  <a:pt x="7" y="80"/>
                </a:cubicBezTo>
                <a:cubicBezTo>
                  <a:pt x="7" y="87"/>
                  <a:pt x="7" y="87"/>
                  <a:pt x="7" y="87"/>
                </a:cubicBezTo>
                <a:cubicBezTo>
                  <a:pt x="21" y="87"/>
                  <a:pt x="51" y="83"/>
                  <a:pt x="51" y="94"/>
                </a:cubicBezTo>
                <a:cubicBezTo>
                  <a:pt x="65" y="94"/>
                  <a:pt x="65" y="94"/>
                  <a:pt x="65" y="94"/>
                </a:cubicBezTo>
                <a:cubicBezTo>
                  <a:pt x="65" y="83"/>
                  <a:pt x="94" y="87"/>
                  <a:pt x="109" y="87"/>
                </a:cubicBezTo>
                <a:cubicBezTo>
                  <a:pt x="109" y="80"/>
                  <a:pt x="109" y="80"/>
                  <a:pt x="109" y="80"/>
                </a:cubicBezTo>
                <a:cubicBezTo>
                  <a:pt x="110" y="80"/>
                  <a:pt x="111" y="80"/>
                  <a:pt x="112" y="80"/>
                </a:cubicBezTo>
                <a:cubicBezTo>
                  <a:pt x="116" y="80"/>
                  <a:pt x="116" y="80"/>
                  <a:pt x="116" y="80"/>
                </a:cubicBezTo>
                <a:cubicBezTo>
                  <a:pt x="116" y="0"/>
                  <a:pt x="116" y="0"/>
                  <a:pt x="116" y="0"/>
                </a:cubicBezTo>
                <a:cubicBezTo>
                  <a:pt x="98" y="0"/>
                  <a:pt x="58" y="3"/>
                  <a:pt x="58" y="22"/>
                </a:cubicBezTo>
                <a:close/>
                <a:moveTo>
                  <a:pt x="51" y="76"/>
                </a:moveTo>
                <a:cubicBezTo>
                  <a:pt x="40" y="69"/>
                  <a:pt x="20" y="69"/>
                  <a:pt x="7" y="69"/>
                </a:cubicBezTo>
                <a:cubicBezTo>
                  <a:pt x="7" y="7"/>
                  <a:pt x="7" y="7"/>
                  <a:pt x="7" y="7"/>
                </a:cubicBezTo>
                <a:cubicBezTo>
                  <a:pt x="11" y="7"/>
                  <a:pt x="14" y="7"/>
                  <a:pt x="17" y="7"/>
                </a:cubicBezTo>
                <a:cubicBezTo>
                  <a:pt x="19" y="8"/>
                  <a:pt x="19" y="8"/>
                  <a:pt x="19" y="8"/>
                </a:cubicBezTo>
                <a:cubicBezTo>
                  <a:pt x="19" y="8"/>
                  <a:pt x="19" y="8"/>
                  <a:pt x="19" y="8"/>
                </a:cubicBezTo>
                <a:cubicBezTo>
                  <a:pt x="34" y="9"/>
                  <a:pt x="49" y="12"/>
                  <a:pt x="50" y="20"/>
                </a:cubicBezTo>
                <a:cubicBezTo>
                  <a:pt x="51" y="22"/>
                  <a:pt x="51" y="22"/>
                  <a:pt x="51" y="22"/>
                </a:cubicBezTo>
                <a:lnTo>
                  <a:pt x="51" y="76"/>
                </a:lnTo>
                <a:close/>
                <a:moveTo>
                  <a:pt x="109" y="69"/>
                </a:moveTo>
                <a:cubicBezTo>
                  <a:pt x="95" y="69"/>
                  <a:pt x="76" y="69"/>
                  <a:pt x="65" y="76"/>
                </a:cubicBezTo>
                <a:cubicBezTo>
                  <a:pt x="65" y="22"/>
                  <a:pt x="65" y="22"/>
                  <a:pt x="65" y="22"/>
                </a:cubicBezTo>
                <a:cubicBezTo>
                  <a:pt x="65" y="17"/>
                  <a:pt x="73" y="7"/>
                  <a:pt x="109" y="7"/>
                </a:cubicBezTo>
                <a:lnTo>
                  <a:pt x="109" y="69"/>
                </a:lnTo>
                <a:close/>
              </a:path>
            </a:pathLst>
          </a:custGeom>
          <a:solidFill>
            <a:srgbClr val="002060"/>
          </a:solidFill>
          <a:ln>
            <a:solidFill>
              <a:srgbClr val="002060"/>
            </a:solidFill>
          </a:ln>
        </p:spPr>
        <p:txBody>
          <a:bodyPr/>
          <a:lstStyle/>
          <a:p>
            <a:endParaRPr lang="en-US"/>
          </a:p>
        </p:txBody>
      </p:sp>
      <p:grpSp>
        <p:nvGrpSpPr>
          <p:cNvPr id="19" name="Group 18">
            <a:extLst>
              <a:ext uri="{FF2B5EF4-FFF2-40B4-BE49-F238E27FC236}">
                <a16:creationId xmlns:a16="http://schemas.microsoft.com/office/drawing/2014/main" id="{D8D1297E-5E0B-4EF8-9ACA-C0FF988F1026}"/>
              </a:ext>
            </a:extLst>
          </p:cNvPr>
          <p:cNvGrpSpPr/>
          <p:nvPr/>
        </p:nvGrpSpPr>
        <p:grpSpPr>
          <a:xfrm>
            <a:off x="3761835" y="3063660"/>
            <a:ext cx="557760" cy="453745"/>
            <a:chOff x="6224588" y="3135313"/>
            <a:chExt cx="279400" cy="292100"/>
          </a:xfrm>
          <a:solidFill>
            <a:srgbClr val="002060"/>
          </a:solidFill>
        </p:grpSpPr>
        <p:sp>
          <p:nvSpPr>
            <p:cNvPr id="20" name="Freeform 141">
              <a:extLst>
                <a:ext uri="{FF2B5EF4-FFF2-40B4-BE49-F238E27FC236}">
                  <a16:creationId xmlns:a16="http://schemas.microsoft.com/office/drawing/2014/main" id="{B15688DB-358E-4F1B-8F1E-679820243035}"/>
                </a:ext>
              </a:extLst>
            </p:cNvPr>
            <p:cNvSpPr>
              <a:spLocks/>
            </p:cNvSpPr>
            <p:nvPr/>
          </p:nvSpPr>
          <p:spPr bwMode="auto">
            <a:xfrm>
              <a:off x="6265863" y="3135313"/>
              <a:ext cx="238125" cy="204788"/>
            </a:xfrm>
            <a:custGeom>
              <a:avLst/>
              <a:gdLst/>
              <a:ahLst/>
              <a:cxnLst>
                <a:cxn ang="0">
                  <a:pos x="86" y="0"/>
                </a:cxn>
                <a:cxn ang="0">
                  <a:pos x="0" y="0"/>
                </a:cxn>
                <a:cxn ang="0">
                  <a:pos x="29" y="15"/>
                </a:cxn>
                <a:cxn ang="0">
                  <a:pos x="78" y="15"/>
                </a:cxn>
                <a:cxn ang="0">
                  <a:pos x="78" y="22"/>
                </a:cxn>
                <a:cxn ang="0">
                  <a:pos x="44" y="22"/>
                </a:cxn>
                <a:cxn ang="0">
                  <a:pos x="53" y="27"/>
                </a:cxn>
                <a:cxn ang="0">
                  <a:pos x="62" y="36"/>
                </a:cxn>
                <a:cxn ang="0">
                  <a:pos x="78" y="36"/>
                </a:cxn>
                <a:cxn ang="0">
                  <a:pos x="78" y="44"/>
                </a:cxn>
                <a:cxn ang="0">
                  <a:pos x="64" y="44"/>
                </a:cxn>
                <a:cxn ang="0">
                  <a:pos x="64" y="80"/>
                </a:cxn>
                <a:cxn ang="0">
                  <a:pos x="86" y="80"/>
                </a:cxn>
                <a:cxn ang="0">
                  <a:pos x="93" y="73"/>
                </a:cxn>
                <a:cxn ang="0">
                  <a:pos x="93" y="7"/>
                </a:cxn>
                <a:cxn ang="0">
                  <a:pos x="86" y="0"/>
                </a:cxn>
              </a:cxnLst>
              <a:rect l="0" t="0" r="r" b="b"/>
              <a:pathLst>
                <a:path w="93" h="80">
                  <a:moveTo>
                    <a:pt x="86" y="0"/>
                  </a:moveTo>
                  <a:cubicBezTo>
                    <a:pt x="0" y="0"/>
                    <a:pt x="0" y="0"/>
                    <a:pt x="0" y="0"/>
                  </a:cubicBezTo>
                  <a:cubicBezTo>
                    <a:pt x="29" y="15"/>
                    <a:pt x="29" y="15"/>
                    <a:pt x="29" y="15"/>
                  </a:cubicBezTo>
                  <a:cubicBezTo>
                    <a:pt x="78" y="15"/>
                    <a:pt x="78" y="15"/>
                    <a:pt x="78" y="15"/>
                  </a:cubicBezTo>
                  <a:cubicBezTo>
                    <a:pt x="78" y="22"/>
                    <a:pt x="78" y="22"/>
                    <a:pt x="78" y="22"/>
                  </a:cubicBezTo>
                  <a:cubicBezTo>
                    <a:pt x="44" y="22"/>
                    <a:pt x="44" y="22"/>
                    <a:pt x="44" y="22"/>
                  </a:cubicBezTo>
                  <a:cubicBezTo>
                    <a:pt x="53" y="27"/>
                    <a:pt x="53" y="27"/>
                    <a:pt x="53" y="27"/>
                  </a:cubicBezTo>
                  <a:cubicBezTo>
                    <a:pt x="57" y="29"/>
                    <a:pt x="60" y="32"/>
                    <a:pt x="62" y="36"/>
                  </a:cubicBezTo>
                  <a:cubicBezTo>
                    <a:pt x="78" y="36"/>
                    <a:pt x="78" y="36"/>
                    <a:pt x="78" y="36"/>
                  </a:cubicBezTo>
                  <a:cubicBezTo>
                    <a:pt x="78" y="44"/>
                    <a:pt x="78" y="44"/>
                    <a:pt x="78" y="44"/>
                  </a:cubicBezTo>
                  <a:cubicBezTo>
                    <a:pt x="64" y="44"/>
                    <a:pt x="64" y="44"/>
                    <a:pt x="64" y="44"/>
                  </a:cubicBezTo>
                  <a:cubicBezTo>
                    <a:pt x="64" y="80"/>
                    <a:pt x="64" y="80"/>
                    <a:pt x="64" y="80"/>
                  </a:cubicBezTo>
                  <a:cubicBezTo>
                    <a:pt x="86" y="80"/>
                    <a:pt x="86" y="80"/>
                    <a:pt x="86" y="80"/>
                  </a:cubicBezTo>
                  <a:cubicBezTo>
                    <a:pt x="90" y="80"/>
                    <a:pt x="93" y="77"/>
                    <a:pt x="93" y="73"/>
                  </a:cubicBezTo>
                  <a:cubicBezTo>
                    <a:pt x="93" y="7"/>
                    <a:pt x="93" y="7"/>
                    <a:pt x="93" y="7"/>
                  </a:cubicBezTo>
                  <a:cubicBezTo>
                    <a:pt x="93" y="3"/>
                    <a:pt x="90" y="0"/>
                    <a:pt x="86" y="0"/>
                  </a:cubicBezTo>
                  <a:close/>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21" name="Freeform 142">
              <a:extLst>
                <a:ext uri="{FF2B5EF4-FFF2-40B4-BE49-F238E27FC236}">
                  <a16:creationId xmlns:a16="http://schemas.microsoft.com/office/drawing/2014/main" id="{0DD7985C-C6C2-4D55-B7D7-EECA9F42CAEF}"/>
                </a:ext>
              </a:extLst>
            </p:cNvPr>
            <p:cNvSpPr>
              <a:spLocks noEditPoints="1"/>
            </p:cNvSpPr>
            <p:nvPr/>
          </p:nvSpPr>
          <p:spPr bwMode="auto">
            <a:xfrm>
              <a:off x="6224588" y="3143250"/>
              <a:ext cx="187325" cy="284163"/>
            </a:xfrm>
            <a:custGeom>
              <a:avLst/>
              <a:gdLst/>
              <a:ahLst/>
              <a:cxnLst>
                <a:cxn ang="0">
                  <a:pos x="66" y="30"/>
                </a:cxn>
                <a:cxn ang="0">
                  <a:pos x="7" y="0"/>
                </a:cxn>
                <a:cxn ang="0">
                  <a:pos x="4" y="0"/>
                </a:cxn>
                <a:cxn ang="0">
                  <a:pos x="0" y="4"/>
                </a:cxn>
                <a:cxn ang="0">
                  <a:pos x="0" y="70"/>
                </a:cxn>
                <a:cxn ang="0">
                  <a:pos x="7" y="80"/>
                </a:cxn>
                <a:cxn ang="0">
                  <a:pos x="66" y="110"/>
                </a:cxn>
                <a:cxn ang="0">
                  <a:pos x="69" y="111"/>
                </a:cxn>
                <a:cxn ang="0">
                  <a:pos x="73" y="106"/>
                </a:cxn>
                <a:cxn ang="0">
                  <a:pos x="73" y="41"/>
                </a:cxn>
                <a:cxn ang="0">
                  <a:pos x="66" y="30"/>
                </a:cxn>
                <a:cxn ang="0">
                  <a:pos x="51" y="77"/>
                </a:cxn>
                <a:cxn ang="0">
                  <a:pos x="44" y="66"/>
                </a:cxn>
                <a:cxn ang="0">
                  <a:pos x="51" y="55"/>
                </a:cxn>
                <a:cxn ang="0">
                  <a:pos x="58" y="66"/>
                </a:cxn>
                <a:cxn ang="0">
                  <a:pos x="51" y="77"/>
                </a:cxn>
              </a:cxnLst>
              <a:rect l="0" t="0" r="r" b="b"/>
              <a:pathLst>
                <a:path w="73" h="111">
                  <a:moveTo>
                    <a:pt x="66" y="30"/>
                  </a:moveTo>
                  <a:cubicBezTo>
                    <a:pt x="7" y="0"/>
                    <a:pt x="7" y="0"/>
                    <a:pt x="7" y="0"/>
                  </a:cubicBezTo>
                  <a:cubicBezTo>
                    <a:pt x="6" y="0"/>
                    <a:pt x="5" y="0"/>
                    <a:pt x="4" y="0"/>
                  </a:cubicBezTo>
                  <a:cubicBezTo>
                    <a:pt x="2" y="0"/>
                    <a:pt x="0" y="1"/>
                    <a:pt x="0" y="4"/>
                  </a:cubicBezTo>
                  <a:cubicBezTo>
                    <a:pt x="0" y="70"/>
                    <a:pt x="0" y="70"/>
                    <a:pt x="0" y="70"/>
                  </a:cubicBezTo>
                  <a:cubicBezTo>
                    <a:pt x="0" y="74"/>
                    <a:pt x="3" y="79"/>
                    <a:pt x="7" y="80"/>
                  </a:cubicBezTo>
                  <a:cubicBezTo>
                    <a:pt x="66" y="110"/>
                    <a:pt x="66" y="110"/>
                    <a:pt x="66" y="110"/>
                  </a:cubicBezTo>
                  <a:cubicBezTo>
                    <a:pt x="67" y="111"/>
                    <a:pt x="68" y="111"/>
                    <a:pt x="69" y="111"/>
                  </a:cubicBezTo>
                  <a:cubicBezTo>
                    <a:pt x="71" y="111"/>
                    <a:pt x="73" y="109"/>
                    <a:pt x="73" y="106"/>
                  </a:cubicBezTo>
                  <a:cubicBezTo>
                    <a:pt x="73" y="41"/>
                    <a:pt x="73" y="41"/>
                    <a:pt x="73" y="41"/>
                  </a:cubicBezTo>
                  <a:cubicBezTo>
                    <a:pt x="73" y="37"/>
                    <a:pt x="70" y="32"/>
                    <a:pt x="66" y="30"/>
                  </a:cubicBezTo>
                  <a:close/>
                  <a:moveTo>
                    <a:pt x="51" y="77"/>
                  </a:moveTo>
                  <a:cubicBezTo>
                    <a:pt x="47" y="77"/>
                    <a:pt x="44" y="72"/>
                    <a:pt x="44" y="66"/>
                  </a:cubicBezTo>
                  <a:cubicBezTo>
                    <a:pt x="44" y="60"/>
                    <a:pt x="47" y="55"/>
                    <a:pt x="51" y="55"/>
                  </a:cubicBezTo>
                  <a:cubicBezTo>
                    <a:pt x="55" y="55"/>
                    <a:pt x="58" y="60"/>
                    <a:pt x="58" y="66"/>
                  </a:cubicBezTo>
                  <a:cubicBezTo>
                    <a:pt x="58" y="72"/>
                    <a:pt x="55" y="77"/>
                    <a:pt x="51" y="77"/>
                  </a:cubicBezTo>
                  <a:close/>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grpSp>
      <p:sp>
        <p:nvSpPr>
          <p:cNvPr id="22" name="Freeform 16">
            <a:extLst>
              <a:ext uri="{FF2B5EF4-FFF2-40B4-BE49-F238E27FC236}">
                <a16:creationId xmlns:a16="http://schemas.microsoft.com/office/drawing/2014/main" id="{8B4FC2E4-839A-4725-AA87-B596F35A77E4}"/>
              </a:ext>
            </a:extLst>
          </p:cNvPr>
          <p:cNvSpPr>
            <a:spLocks noEditPoints="1"/>
          </p:cNvSpPr>
          <p:nvPr/>
        </p:nvSpPr>
        <p:spPr bwMode="auto">
          <a:xfrm>
            <a:off x="5846254" y="2982210"/>
            <a:ext cx="558800" cy="481013"/>
          </a:xfrm>
          <a:custGeom>
            <a:avLst/>
            <a:gdLst>
              <a:gd name="T0" fmla="*/ 24 w 196"/>
              <a:gd name="T1" fmla="*/ 29 h 168"/>
              <a:gd name="T2" fmla="*/ 39 w 196"/>
              <a:gd name="T3" fmla="*/ 29 h 168"/>
              <a:gd name="T4" fmla="*/ 39 w 196"/>
              <a:gd name="T5" fmla="*/ 168 h 168"/>
              <a:gd name="T6" fmla="*/ 24 w 196"/>
              <a:gd name="T7" fmla="*/ 168 h 168"/>
              <a:gd name="T8" fmla="*/ 0 w 196"/>
              <a:gd name="T9" fmla="*/ 144 h 168"/>
              <a:gd name="T10" fmla="*/ 0 w 196"/>
              <a:gd name="T11" fmla="*/ 52 h 168"/>
              <a:gd name="T12" fmla="*/ 24 w 196"/>
              <a:gd name="T13" fmla="*/ 29 h 168"/>
              <a:gd name="T14" fmla="*/ 52 w 196"/>
              <a:gd name="T15" fmla="*/ 29 h 168"/>
              <a:gd name="T16" fmla="*/ 65 w 196"/>
              <a:gd name="T17" fmla="*/ 29 h 168"/>
              <a:gd name="T18" fmla="*/ 65 w 196"/>
              <a:gd name="T19" fmla="*/ 20 h 168"/>
              <a:gd name="T20" fmla="*/ 71 w 196"/>
              <a:gd name="T21" fmla="*/ 6 h 168"/>
              <a:gd name="T22" fmla="*/ 85 w 196"/>
              <a:gd name="T23" fmla="*/ 0 h 168"/>
              <a:gd name="T24" fmla="*/ 111 w 196"/>
              <a:gd name="T25" fmla="*/ 0 h 168"/>
              <a:gd name="T26" fmla="*/ 125 w 196"/>
              <a:gd name="T27" fmla="*/ 6 h 168"/>
              <a:gd name="T28" fmla="*/ 131 w 196"/>
              <a:gd name="T29" fmla="*/ 20 h 168"/>
              <a:gd name="T30" fmla="*/ 131 w 196"/>
              <a:gd name="T31" fmla="*/ 29 h 168"/>
              <a:gd name="T32" fmla="*/ 144 w 196"/>
              <a:gd name="T33" fmla="*/ 29 h 168"/>
              <a:gd name="T34" fmla="*/ 144 w 196"/>
              <a:gd name="T35" fmla="*/ 168 h 168"/>
              <a:gd name="T36" fmla="*/ 52 w 196"/>
              <a:gd name="T37" fmla="*/ 168 h 168"/>
              <a:gd name="T38" fmla="*/ 52 w 196"/>
              <a:gd name="T39" fmla="*/ 29 h 168"/>
              <a:gd name="T40" fmla="*/ 157 w 196"/>
              <a:gd name="T41" fmla="*/ 29 h 168"/>
              <a:gd name="T42" fmla="*/ 173 w 196"/>
              <a:gd name="T43" fmla="*/ 29 h 168"/>
              <a:gd name="T44" fmla="*/ 196 w 196"/>
              <a:gd name="T45" fmla="*/ 52 h 168"/>
              <a:gd name="T46" fmla="*/ 196 w 196"/>
              <a:gd name="T47" fmla="*/ 144 h 168"/>
              <a:gd name="T48" fmla="*/ 173 w 196"/>
              <a:gd name="T49" fmla="*/ 168 h 168"/>
              <a:gd name="T50" fmla="*/ 157 w 196"/>
              <a:gd name="T51" fmla="*/ 168 h 168"/>
              <a:gd name="T52" fmla="*/ 157 w 196"/>
              <a:gd name="T53" fmla="*/ 29 h 168"/>
              <a:gd name="T54" fmla="*/ 79 w 196"/>
              <a:gd name="T55" fmla="*/ 29 h 168"/>
              <a:gd name="T56" fmla="*/ 118 w 196"/>
              <a:gd name="T57" fmla="*/ 29 h 168"/>
              <a:gd name="T58" fmla="*/ 118 w 196"/>
              <a:gd name="T59" fmla="*/ 20 h 168"/>
              <a:gd name="T60" fmla="*/ 116 w 196"/>
              <a:gd name="T61" fmla="*/ 16 h 168"/>
              <a:gd name="T62" fmla="*/ 111 w 196"/>
              <a:gd name="T63" fmla="*/ 14 h 168"/>
              <a:gd name="T64" fmla="*/ 85 w 196"/>
              <a:gd name="T65" fmla="*/ 14 h 168"/>
              <a:gd name="T66" fmla="*/ 80 w 196"/>
              <a:gd name="T67" fmla="*/ 16 h 168"/>
              <a:gd name="T68" fmla="*/ 79 w 196"/>
              <a:gd name="T69" fmla="*/ 20 h 168"/>
              <a:gd name="T70" fmla="*/ 79 w 196"/>
              <a:gd name="T71" fmla="*/ 29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6" h="168">
                <a:moveTo>
                  <a:pt x="24" y="29"/>
                </a:moveTo>
                <a:cubicBezTo>
                  <a:pt x="39" y="29"/>
                  <a:pt x="39" y="29"/>
                  <a:pt x="39" y="29"/>
                </a:cubicBezTo>
                <a:cubicBezTo>
                  <a:pt x="39" y="168"/>
                  <a:pt x="39" y="168"/>
                  <a:pt x="39" y="168"/>
                </a:cubicBezTo>
                <a:cubicBezTo>
                  <a:pt x="24" y="168"/>
                  <a:pt x="24" y="168"/>
                  <a:pt x="24" y="168"/>
                </a:cubicBezTo>
                <a:cubicBezTo>
                  <a:pt x="10" y="168"/>
                  <a:pt x="0" y="157"/>
                  <a:pt x="0" y="144"/>
                </a:cubicBezTo>
                <a:cubicBezTo>
                  <a:pt x="0" y="52"/>
                  <a:pt x="0" y="52"/>
                  <a:pt x="0" y="52"/>
                </a:cubicBezTo>
                <a:cubicBezTo>
                  <a:pt x="0" y="39"/>
                  <a:pt x="10" y="29"/>
                  <a:pt x="24" y="29"/>
                </a:cubicBezTo>
                <a:close/>
                <a:moveTo>
                  <a:pt x="52" y="29"/>
                </a:moveTo>
                <a:cubicBezTo>
                  <a:pt x="65" y="29"/>
                  <a:pt x="65" y="29"/>
                  <a:pt x="65" y="29"/>
                </a:cubicBezTo>
                <a:cubicBezTo>
                  <a:pt x="65" y="20"/>
                  <a:pt x="65" y="20"/>
                  <a:pt x="65" y="20"/>
                </a:cubicBezTo>
                <a:cubicBezTo>
                  <a:pt x="65" y="15"/>
                  <a:pt x="67" y="10"/>
                  <a:pt x="71" y="6"/>
                </a:cubicBezTo>
                <a:cubicBezTo>
                  <a:pt x="75" y="2"/>
                  <a:pt x="80" y="0"/>
                  <a:pt x="85" y="0"/>
                </a:cubicBezTo>
                <a:cubicBezTo>
                  <a:pt x="111" y="0"/>
                  <a:pt x="111" y="0"/>
                  <a:pt x="111" y="0"/>
                </a:cubicBezTo>
                <a:cubicBezTo>
                  <a:pt x="117" y="0"/>
                  <a:pt x="121" y="2"/>
                  <a:pt x="125" y="6"/>
                </a:cubicBezTo>
                <a:cubicBezTo>
                  <a:pt x="129" y="10"/>
                  <a:pt x="131" y="15"/>
                  <a:pt x="131" y="20"/>
                </a:cubicBezTo>
                <a:cubicBezTo>
                  <a:pt x="131" y="29"/>
                  <a:pt x="131" y="29"/>
                  <a:pt x="131" y="29"/>
                </a:cubicBezTo>
                <a:cubicBezTo>
                  <a:pt x="144" y="29"/>
                  <a:pt x="144" y="29"/>
                  <a:pt x="144" y="29"/>
                </a:cubicBezTo>
                <a:cubicBezTo>
                  <a:pt x="144" y="168"/>
                  <a:pt x="144" y="168"/>
                  <a:pt x="144" y="168"/>
                </a:cubicBezTo>
                <a:cubicBezTo>
                  <a:pt x="52" y="168"/>
                  <a:pt x="52" y="168"/>
                  <a:pt x="52" y="168"/>
                </a:cubicBezTo>
                <a:cubicBezTo>
                  <a:pt x="52" y="29"/>
                  <a:pt x="52" y="29"/>
                  <a:pt x="52" y="29"/>
                </a:cubicBezTo>
                <a:close/>
                <a:moveTo>
                  <a:pt x="157" y="29"/>
                </a:moveTo>
                <a:cubicBezTo>
                  <a:pt x="173" y="29"/>
                  <a:pt x="173" y="29"/>
                  <a:pt x="173" y="29"/>
                </a:cubicBezTo>
                <a:cubicBezTo>
                  <a:pt x="186" y="29"/>
                  <a:pt x="196" y="39"/>
                  <a:pt x="196" y="52"/>
                </a:cubicBezTo>
                <a:cubicBezTo>
                  <a:pt x="196" y="144"/>
                  <a:pt x="196" y="144"/>
                  <a:pt x="196" y="144"/>
                </a:cubicBezTo>
                <a:cubicBezTo>
                  <a:pt x="196" y="157"/>
                  <a:pt x="186" y="168"/>
                  <a:pt x="173" y="168"/>
                </a:cubicBezTo>
                <a:cubicBezTo>
                  <a:pt x="157" y="168"/>
                  <a:pt x="157" y="168"/>
                  <a:pt x="157" y="168"/>
                </a:cubicBezTo>
                <a:cubicBezTo>
                  <a:pt x="157" y="29"/>
                  <a:pt x="157" y="29"/>
                  <a:pt x="157" y="29"/>
                </a:cubicBezTo>
                <a:close/>
                <a:moveTo>
                  <a:pt x="79" y="29"/>
                </a:moveTo>
                <a:cubicBezTo>
                  <a:pt x="118" y="29"/>
                  <a:pt x="118" y="29"/>
                  <a:pt x="118" y="29"/>
                </a:cubicBezTo>
                <a:cubicBezTo>
                  <a:pt x="118" y="20"/>
                  <a:pt x="118" y="20"/>
                  <a:pt x="118" y="20"/>
                </a:cubicBezTo>
                <a:cubicBezTo>
                  <a:pt x="118" y="18"/>
                  <a:pt x="117" y="17"/>
                  <a:pt x="116" y="16"/>
                </a:cubicBezTo>
                <a:cubicBezTo>
                  <a:pt x="114" y="14"/>
                  <a:pt x="113" y="14"/>
                  <a:pt x="111" y="14"/>
                </a:cubicBezTo>
                <a:cubicBezTo>
                  <a:pt x="85" y="14"/>
                  <a:pt x="85" y="14"/>
                  <a:pt x="85" y="14"/>
                </a:cubicBezTo>
                <a:cubicBezTo>
                  <a:pt x="83" y="14"/>
                  <a:pt x="82" y="14"/>
                  <a:pt x="80" y="16"/>
                </a:cubicBezTo>
                <a:cubicBezTo>
                  <a:pt x="79" y="17"/>
                  <a:pt x="79" y="18"/>
                  <a:pt x="79" y="20"/>
                </a:cubicBezTo>
                <a:lnTo>
                  <a:pt x="79" y="29"/>
                </a:lnTo>
                <a:close/>
              </a:path>
            </a:pathLst>
          </a:custGeom>
          <a:solidFill>
            <a:srgbClr val="002060"/>
          </a:solidFill>
          <a:ln>
            <a:solidFill>
              <a:srgbClr val="002060"/>
            </a:solidFill>
          </a:ln>
        </p:spPr>
        <p:txBody>
          <a:bodyPr/>
          <a:lstStyle/>
          <a:p>
            <a:endParaRPr lang="en-US"/>
          </a:p>
        </p:txBody>
      </p:sp>
      <p:sp>
        <p:nvSpPr>
          <p:cNvPr id="23" name="Freeform 49">
            <a:extLst>
              <a:ext uri="{FF2B5EF4-FFF2-40B4-BE49-F238E27FC236}">
                <a16:creationId xmlns:a16="http://schemas.microsoft.com/office/drawing/2014/main" id="{86C63916-852D-4D3E-A1A0-EDCD11C1932B}"/>
              </a:ext>
            </a:extLst>
          </p:cNvPr>
          <p:cNvSpPr>
            <a:spLocks noEditPoints="1"/>
          </p:cNvSpPr>
          <p:nvPr/>
        </p:nvSpPr>
        <p:spPr bwMode="auto">
          <a:xfrm>
            <a:off x="7924800" y="3038476"/>
            <a:ext cx="498112" cy="478929"/>
          </a:xfrm>
          <a:custGeom>
            <a:avLst/>
            <a:gdLst>
              <a:gd name="T0" fmla="*/ 244 w 256"/>
              <a:gd name="T1" fmla="*/ 256 h 256"/>
              <a:gd name="T2" fmla="*/ 12 w 256"/>
              <a:gd name="T3" fmla="*/ 256 h 256"/>
              <a:gd name="T4" fmla="*/ 0 w 256"/>
              <a:gd name="T5" fmla="*/ 244 h 256"/>
              <a:gd name="T6" fmla="*/ 0 w 256"/>
              <a:gd name="T7" fmla="*/ 12 h 256"/>
              <a:gd name="T8" fmla="*/ 12 w 256"/>
              <a:gd name="T9" fmla="*/ 0 h 256"/>
              <a:gd name="T10" fmla="*/ 244 w 256"/>
              <a:gd name="T11" fmla="*/ 0 h 256"/>
              <a:gd name="T12" fmla="*/ 256 w 256"/>
              <a:gd name="T13" fmla="*/ 12 h 256"/>
              <a:gd name="T14" fmla="*/ 256 w 256"/>
              <a:gd name="T15" fmla="*/ 244 h 256"/>
              <a:gd name="T16" fmla="*/ 244 w 256"/>
              <a:gd name="T17" fmla="*/ 256 h 256"/>
              <a:gd name="T18" fmla="*/ 232 w 256"/>
              <a:gd name="T19" fmla="*/ 24 h 256"/>
              <a:gd name="T20" fmla="*/ 24 w 256"/>
              <a:gd name="T21" fmla="*/ 24 h 256"/>
              <a:gd name="T22" fmla="*/ 24 w 256"/>
              <a:gd name="T23" fmla="*/ 232 h 256"/>
              <a:gd name="T24" fmla="*/ 232 w 256"/>
              <a:gd name="T25" fmla="*/ 232 h 256"/>
              <a:gd name="T26" fmla="*/ 232 w 256"/>
              <a:gd name="T27" fmla="*/ 24 h 256"/>
              <a:gd name="T28" fmla="*/ 76 w 256"/>
              <a:gd name="T29" fmla="*/ 116 h 256"/>
              <a:gd name="T30" fmla="*/ 104 w 256"/>
              <a:gd name="T31" fmla="*/ 116 h 256"/>
              <a:gd name="T32" fmla="*/ 116 w 256"/>
              <a:gd name="T33" fmla="*/ 116 h 256"/>
              <a:gd name="T34" fmla="*/ 140 w 256"/>
              <a:gd name="T35" fmla="*/ 116 h 256"/>
              <a:gd name="T36" fmla="*/ 156 w 256"/>
              <a:gd name="T37" fmla="*/ 116 h 256"/>
              <a:gd name="T38" fmla="*/ 180 w 256"/>
              <a:gd name="T39" fmla="*/ 116 h 256"/>
              <a:gd name="T40" fmla="*/ 192 w 256"/>
              <a:gd name="T41" fmla="*/ 128 h 256"/>
              <a:gd name="T42" fmla="*/ 180 w 256"/>
              <a:gd name="T43" fmla="*/ 140 h 256"/>
              <a:gd name="T44" fmla="*/ 156 w 256"/>
              <a:gd name="T45" fmla="*/ 140 h 256"/>
              <a:gd name="T46" fmla="*/ 140 w 256"/>
              <a:gd name="T47" fmla="*/ 140 h 256"/>
              <a:gd name="T48" fmla="*/ 116 w 256"/>
              <a:gd name="T49" fmla="*/ 140 h 256"/>
              <a:gd name="T50" fmla="*/ 100 w 256"/>
              <a:gd name="T51" fmla="*/ 140 h 256"/>
              <a:gd name="T52" fmla="*/ 76 w 256"/>
              <a:gd name="T53" fmla="*/ 140 h 256"/>
              <a:gd name="T54" fmla="*/ 64 w 256"/>
              <a:gd name="T55" fmla="*/ 128 h 256"/>
              <a:gd name="T56" fmla="*/ 76 w 256"/>
              <a:gd name="T57" fmla="*/ 116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32" y="24"/>
                </a:moveTo>
                <a:cubicBezTo>
                  <a:pt x="24" y="24"/>
                  <a:pt x="24" y="24"/>
                  <a:pt x="24" y="24"/>
                </a:cubicBezTo>
                <a:cubicBezTo>
                  <a:pt x="24" y="232"/>
                  <a:pt x="24" y="232"/>
                  <a:pt x="24" y="232"/>
                </a:cubicBezTo>
                <a:cubicBezTo>
                  <a:pt x="232" y="232"/>
                  <a:pt x="232" y="232"/>
                  <a:pt x="232" y="232"/>
                </a:cubicBezTo>
                <a:lnTo>
                  <a:pt x="232" y="24"/>
                </a:lnTo>
                <a:close/>
                <a:moveTo>
                  <a:pt x="76" y="116"/>
                </a:moveTo>
                <a:cubicBezTo>
                  <a:pt x="104" y="116"/>
                  <a:pt x="104" y="116"/>
                  <a:pt x="104" y="116"/>
                </a:cubicBezTo>
                <a:cubicBezTo>
                  <a:pt x="116" y="116"/>
                  <a:pt x="116" y="116"/>
                  <a:pt x="116" y="11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cubicBezTo>
                  <a:pt x="156" y="140"/>
                  <a:pt x="156" y="140"/>
                  <a:pt x="156" y="140"/>
                </a:cubicBezTo>
                <a:cubicBezTo>
                  <a:pt x="140" y="140"/>
                  <a:pt x="140" y="140"/>
                  <a:pt x="140" y="140"/>
                </a:cubicBezTo>
                <a:cubicBezTo>
                  <a:pt x="116" y="140"/>
                  <a:pt x="116" y="140"/>
                  <a:pt x="116" y="140"/>
                </a:cubicBezTo>
                <a:cubicBezTo>
                  <a:pt x="100" y="140"/>
                  <a:pt x="100" y="140"/>
                  <a:pt x="100" y="140"/>
                </a:cubicBezTo>
                <a:cubicBezTo>
                  <a:pt x="76" y="140"/>
                  <a:pt x="76" y="140"/>
                  <a:pt x="76" y="140"/>
                </a:cubicBezTo>
                <a:cubicBezTo>
                  <a:pt x="69" y="140"/>
                  <a:pt x="64" y="135"/>
                  <a:pt x="64" y="128"/>
                </a:cubicBezTo>
                <a:cubicBezTo>
                  <a:pt x="64" y="121"/>
                  <a:pt x="69" y="116"/>
                  <a:pt x="76" y="116"/>
                </a:cubicBezTo>
              </a:path>
            </a:pathLst>
          </a:custGeom>
          <a:solidFill>
            <a:schemeClr val="tx2"/>
          </a:solidFill>
          <a:ln>
            <a:noFill/>
          </a:ln>
        </p:spPr>
        <p:txBody>
          <a:bodyPr/>
          <a:lstStyle/>
          <a:p>
            <a:endParaRPr lang="en-US"/>
          </a:p>
        </p:txBody>
      </p:sp>
    </p:spTree>
    <p:extLst>
      <p:ext uri="{BB962C8B-B14F-4D97-AF65-F5344CB8AC3E}">
        <p14:creationId xmlns:p14="http://schemas.microsoft.com/office/powerpoint/2010/main" val="154131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F72D6E-BA74-491C-9AF7-A3960DEFB55E}"/>
              </a:ext>
            </a:extLst>
          </p:cNvPr>
          <p:cNvSpPr>
            <a:spLocks noGrp="1"/>
          </p:cNvSpPr>
          <p:nvPr>
            <p:ph type="dt" sz="half" idx="10"/>
          </p:nvPr>
        </p:nvSpPr>
        <p:spPr/>
        <p:txBody>
          <a:bodyPr/>
          <a:lstStyle/>
          <a:p>
            <a:fld id="{14617E75-551E-490B-8336-74853351C23B}" type="datetime1">
              <a:rPr lang="en-US" smtClean="0"/>
              <a:t>2/18/2021</a:t>
            </a:fld>
            <a:endParaRPr lang="en-US"/>
          </a:p>
        </p:txBody>
      </p:sp>
      <p:sp>
        <p:nvSpPr>
          <p:cNvPr id="5" name="Footer Placeholder 4">
            <a:extLst>
              <a:ext uri="{FF2B5EF4-FFF2-40B4-BE49-F238E27FC236}">
                <a16:creationId xmlns:a16="http://schemas.microsoft.com/office/drawing/2014/main" id="{7D7D2AFC-C401-475E-9025-E776C8B0A248}"/>
              </a:ext>
            </a:extLst>
          </p:cNvPr>
          <p:cNvSpPr>
            <a:spLocks noGrp="1"/>
          </p:cNvSpPr>
          <p:nvPr>
            <p:ph type="ftr" sz="quarter" idx="11"/>
          </p:nvPr>
        </p:nvSpPr>
        <p:spPr>
          <a:xfrm>
            <a:off x="3124199" y="4844639"/>
            <a:ext cx="3387133" cy="186148"/>
          </a:xfrm>
        </p:spPr>
        <p:txBody>
          <a:bodyPr/>
          <a:lstStyle/>
          <a:p>
            <a:r>
              <a:rPr lang="en-US" dirty="0"/>
              <a:t>RAPORT DE EVALUARE PRIVIND COMERȚUL ELECTRONIC ȘI ECONOMIA FĂRĂ NUMERAR </a:t>
            </a:r>
          </a:p>
        </p:txBody>
      </p:sp>
      <p:sp>
        <p:nvSpPr>
          <p:cNvPr id="6" name="Slide Number Placeholder 5">
            <a:extLst>
              <a:ext uri="{FF2B5EF4-FFF2-40B4-BE49-F238E27FC236}">
                <a16:creationId xmlns:a16="http://schemas.microsoft.com/office/drawing/2014/main" id="{0A62117B-1979-4ABD-94E2-D8F5AB8D327C}"/>
              </a:ext>
            </a:extLst>
          </p:cNvPr>
          <p:cNvSpPr>
            <a:spLocks noGrp="1"/>
          </p:cNvSpPr>
          <p:nvPr>
            <p:ph type="sldNum" sz="quarter" idx="12"/>
          </p:nvPr>
        </p:nvSpPr>
        <p:spPr/>
        <p:txBody>
          <a:bodyPr/>
          <a:lstStyle/>
          <a:p>
            <a:fld id="{42782948-4DBE-204D-AB9E-B65E067054AE}" type="slidenum">
              <a:rPr lang="en-US" smtClean="0"/>
              <a:pPr/>
              <a:t>16</a:t>
            </a:fld>
            <a:endParaRPr lang="en-US"/>
          </a:p>
        </p:txBody>
      </p:sp>
      <p:sp>
        <p:nvSpPr>
          <p:cNvPr id="7" name="Title 6">
            <a:extLst>
              <a:ext uri="{FF2B5EF4-FFF2-40B4-BE49-F238E27FC236}">
                <a16:creationId xmlns:a16="http://schemas.microsoft.com/office/drawing/2014/main" id="{DF74DE90-44F6-4E54-AA44-42C1B4936B49}"/>
              </a:ext>
            </a:extLst>
          </p:cNvPr>
          <p:cNvSpPr>
            <a:spLocks noGrp="1"/>
          </p:cNvSpPr>
          <p:nvPr>
            <p:ph type="title"/>
          </p:nvPr>
        </p:nvSpPr>
        <p:spPr/>
        <p:txBody>
          <a:bodyPr/>
          <a:lstStyle/>
          <a:p>
            <a:r>
              <a:rPr lang="ro-RO" dirty="0"/>
              <a:t>REZUMATUL RECOMANDĂRILOR</a:t>
            </a:r>
            <a:endParaRPr lang="en-US" dirty="0"/>
          </a:p>
        </p:txBody>
      </p:sp>
      <p:sp>
        <p:nvSpPr>
          <p:cNvPr id="8" name="TextBox 7">
            <a:extLst>
              <a:ext uri="{FF2B5EF4-FFF2-40B4-BE49-F238E27FC236}">
                <a16:creationId xmlns:a16="http://schemas.microsoft.com/office/drawing/2014/main" id="{CD0486DF-4F8A-4F0F-B7F9-15926A4A1089}"/>
              </a:ext>
            </a:extLst>
          </p:cNvPr>
          <p:cNvSpPr txBox="1"/>
          <p:nvPr/>
        </p:nvSpPr>
        <p:spPr>
          <a:xfrm>
            <a:off x="1704865" y="1670832"/>
            <a:ext cx="1264418" cy="646331"/>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Cursuri</a:t>
            </a:r>
            <a:r>
              <a:rPr lang="en-US" sz="1200" dirty="0">
                <a:solidFill>
                  <a:srgbClr val="6C6463"/>
                </a:solidFill>
                <a:ea typeface="Calibri" panose="020F0502020204030204" pitchFamily="34" charset="0"/>
                <a:cs typeface="Times New Roman (Body CS)"/>
              </a:rPr>
              <a:t> dedicate </a:t>
            </a:r>
            <a:r>
              <a:rPr lang="en-US" sz="1200" dirty="0" err="1">
                <a:solidFill>
                  <a:srgbClr val="6C6463"/>
                </a:solidFill>
                <a:ea typeface="Calibri" panose="020F0502020204030204" pitchFamily="34" charset="0"/>
                <a:cs typeface="Times New Roman (Body CS)"/>
              </a:rPr>
              <a:t>în</a:t>
            </a:r>
            <a:r>
              <a:rPr lang="en-US" sz="1200" dirty="0">
                <a:solidFill>
                  <a:srgbClr val="6C6463"/>
                </a:solidFill>
                <a:ea typeface="Calibri" panose="020F0502020204030204" pitchFamily="34" charset="0"/>
                <a:cs typeface="Times New Roman (Body CS)"/>
              </a:rPr>
              <a:t> e-commerce
</a:t>
            </a:r>
            <a:endParaRPr lang="en-US" sz="1200" dirty="0">
              <a:solidFill>
                <a:srgbClr val="6C6463"/>
              </a:solidFill>
              <a:effectLst/>
              <a:ea typeface="Times New Roman" panose="02020603050405020304" pitchFamily="18" charset="0"/>
              <a:cs typeface="GillSansMTStd-Book"/>
            </a:endParaRPr>
          </a:p>
        </p:txBody>
      </p:sp>
      <p:sp>
        <p:nvSpPr>
          <p:cNvPr id="9" name="Freeform 188">
            <a:extLst>
              <a:ext uri="{FF2B5EF4-FFF2-40B4-BE49-F238E27FC236}">
                <a16:creationId xmlns:a16="http://schemas.microsoft.com/office/drawing/2014/main" id="{FC2CA729-B4B8-4A9C-94F1-97A16F3A1D03}"/>
              </a:ext>
            </a:extLst>
          </p:cNvPr>
          <p:cNvSpPr>
            <a:spLocks noChangeArrowheads="1"/>
          </p:cNvSpPr>
          <p:nvPr/>
        </p:nvSpPr>
        <p:spPr bwMode="auto">
          <a:xfrm>
            <a:off x="2006041" y="1141199"/>
            <a:ext cx="518249" cy="523220"/>
          </a:xfrm>
          <a:custGeom>
            <a:avLst/>
            <a:gdLst>
              <a:gd name="T0" fmla="*/ 90020 w 604"/>
              <a:gd name="T1" fmla="*/ 90121 h 619"/>
              <a:gd name="T2" fmla="*/ 90020 w 604"/>
              <a:gd name="T3" fmla="*/ 90121 h 619"/>
              <a:gd name="T4" fmla="*/ 100462 w 604"/>
              <a:gd name="T5" fmla="*/ 79349 h 619"/>
              <a:gd name="T6" fmla="*/ 90020 w 604"/>
              <a:gd name="T7" fmla="*/ 68937 h 619"/>
              <a:gd name="T8" fmla="*/ 79217 w 604"/>
              <a:gd name="T9" fmla="*/ 79349 h 619"/>
              <a:gd name="T10" fmla="*/ 90020 w 604"/>
              <a:gd name="T11" fmla="*/ 90121 h 619"/>
              <a:gd name="T12" fmla="*/ 47530 w 604"/>
              <a:gd name="T13" fmla="*/ 90121 h 619"/>
              <a:gd name="T14" fmla="*/ 47530 w 604"/>
              <a:gd name="T15" fmla="*/ 90121 h 619"/>
              <a:gd name="T16" fmla="*/ 58333 w 604"/>
              <a:gd name="T17" fmla="*/ 79349 h 619"/>
              <a:gd name="T18" fmla="*/ 47530 w 604"/>
              <a:gd name="T19" fmla="*/ 68937 h 619"/>
              <a:gd name="T20" fmla="*/ 37088 w 604"/>
              <a:gd name="T21" fmla="*/ 79349 h 619"/>
              <a:gd name="T22" fmla="*/ 47530 w 604"/>
              <a:gd name="T23" fmla="*/ 90121 h 619"/>
              <a:gd name="T24" fmla="*/ 132149 w 604"/>
              <a:gd name="T25" fmla="*/ 90121 h 619"/>
              <a:gd name="T26" fmla="*/ 132149 w 604"/>
              <a:gd name="T27" fmla="*/ 90121 h 619"/>
              <a:gd name="T28" fmla="*/ 142952 w 604"/>
              <a:gd name="T29" fmla="*/ 79349 h 619"/>
              <a:gd name="T30" fmla="*/ 132149 w 604"/>
              <a:gd name="T31" fmla="*/ 68937 h 619"/>
              <a:gd name="T32" fmla="*/ 121707 w 604"/>
              <a:gd name="T33" fmla="*/ 79349 h 619"/>
              <a:gd name="T34" fmla="*/ 132149 w 604"/>
              <a:gd name="T35" fmla="*/ 90121 h 619"/>
              <a:gd name="T36" fmla="*/ 190842 w 604"/>
              <a:gd name="T37" fmla="*/ 63551 h 619"/>
              <a:gd name="T38" fmla="*/ 190842 w 604"/>
              <a:gd name="T39" fmla="*/ 63551 h 619"/>
              <a:gd name="T40" fmla="*/ 190842 w 604"/>
              <a:gd name="T41" fmla="*/ 68937 h 619"/>
              <a:gd name="T42" fmla="*/ 190842 w 604"/>
              <a:gd name="T43" fmla="*/ 79349 h 619"/>
              <a:gd name="T44" fmla="*/ 206686 w 604"/>
              <a:gd name="T45" fmla="*/ 121717 h 619"/>
              <a:gd name="T46" fmla="*/ 169597 w 604"/>
              <a:gd name="T47" fmla="*/ 179882 h 619"/>
              <a:gd name="T48" fmla="*/ 169597 w 604"/>
              <a:gd name="T49" fmla="*/ 201066 h 619"/>
              <a:gd name="T50" fmla="*/ 142952 w 604"/>
              <a:gd name="T51" fmla="*/ 185268 h 619"/>
              <a:gd name="T52" fmla="*/ 127108 w 604"/>
              <a:gd name="T53" fmla="*/ 190295 h 619"/>
              <a:gd name="T54" fmla="*/ 84619 w 604"/>
              <a:gd name="T55" fmla="*/ 174497 h 619"/>
              <a:gd name="T56" fmla="*/ 74176 w 604"/>
              <a:gd name="T57" fmla="*/ 174497 h 619"/>
              <a:gd name="T58" fmla="*/ 63374 w 604"/>
              <a:gd name="T59" fmla="*/ 174497 h 619"/>
              <a:gd name="T60" fmla="*/ 127108 w 604"/>
              <a:gd name="T61" fmla="*/ 201066 h 619"/>
              <a:gd name="T62" fmla="*/ 142952 w 604"/>
              <a:gd name="T63" fmla="*/ 201066 h 619"/>
              <a:gd name="T64" fmla="*/ 185441 w 604"/>
              <a:gd name="T65" fmla="*/ 221891 h 619"/>
              <a:gd name="T66" fmla="*/ 185441 w 604"/>
              <a:gd name="T67" fmla="*/ 185268 h 619"/>
              <a:gd name="T68" fmla="*/ 217128 w 604"/>
              <a:gd name="T69" fmla="*/ 121717 h 619"/>
              <a:gd name="T70" fmla="*/ 190842 w 604"/>
              <a:gd name="T71" fmla="*/ 63551 h 619"/>
              <a:gd name="T72" fmla="*/ 68775 w 604"/>
              <a:gd name="T73" fmla="*/ 158699 h 619"/>
              <a:gd name="T74" fmla="*/ 68775 w 604"/>
              <a:gd name="T75" fmla="*/ 158699 h 619"/>
              <a:gd name="T76" fmla="*/ 90020 w 604"/>
              <a:gd name="T77" fmla="*/ 158699 h 619"/>
              <a:gd name="T78" fmla="*/ 174639 w 604"/>
              <a:gd name="T79" fmla="*/ 79349 h 619"/>
              <a:gd name="T80" fmla="*/ 90020 w 604"/>
              <a:gd name="T81" fmla="*/ 0 h 619"/>
              <a:gd name="T82" fmla="*/ 0 w 604"/>
              <a:gd name="T83" fmla="*/ 79349 h 619"/>
              <a:gd name="T84" fmla="*/ 26286 w 604"/>
              <a:gd name="T85" fmla="*/ 142901 h 619"/>
              <a:gd name="T86" fmla="*/ 26286 w 604"/>
              <a:gd name="T87" fmla="*/ 179882 h 619"/>
              <a:gd name="T88" fmla="*/ 68775 w 604"/>
              <a:gd name="T89" fmla="*/ 158699 h 619"/>
              <a:gd name="T90" fmla="*/ 15843 w 604"/>
              <a:gd name="T91" fmla="*/ 79349 h 619"/>
              <a:gd name="T92" fmla="*/ 15843 w 604"/>
              <a:gd name="T93" fmla="*/ 79349 h 619"/>
              <a:gd name="T94" fmla="*/ 90020 w 604"/>
              <a:gd name="T95" fmla="*/ 10771 h 619"/>
              <a:gd name="T96" fmla="*/ 164196 w 604"/>
              <a:gd name="T97" fmla="*/ 79349 h 619"/>
              <a:gd name="T98" fmla="*/ 90020 w 604"/>
              <a:gd name="T99" fmla="*/ 148286 h 619"/>
              <a:gd name="T100" fmla="*/ 68775 w 604"/>
              <a:gd name="T101" fmla="*/ 142901 h 619"/>
              <a:gd name="T102" fmla="*/ 42129 w 604"/>
              <a:gd name="T103" fmla="*/ 158699 h 619"/>
              <a:gd name="T104" fmla="*/ 42129 w 604"/>
              <a:gd name="T105" fmla="*/ 137515 h 619"/>
              <a:gd name="T106" fmla="*/ 15843 w 604"/>
              <a:gd name="T107" fmla="*/ 79349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rgbClr val="002060"/>
          </a:solidFill>
          <a:ln>
            <a:solidFill>
              <a:srgbClr val="002060"/>
            </a:solidFill>
          </a:ln>
          <a:effectLst/>
        </p:spPr>
        <p:txBody>
          <a:bodyPr wrap="none" lIns="91431" tIns="45716" rIns="91431" bIns="45716" anchor="ctr"/>
          <a:lstStyle/>
          <a:p>
            <a:endParaRPr lang="en-US" sz="1200"/>
          </a:p>
        </p:txBody>
      </p:sp>
      <p:sp>
        <p:nvSpPr>
          <p:cNvPr id="10" name="Freeform 87">
            <a:extLst>
              <a:ext uri="{FF2B5EF4-FFF2-40B4-BE49-F238E27FC236}">
                <a16:creationId xmlns:a16="http://schemas.microsoft.com/office/drawing/2014/main" id="{09D71A03-F58F-4AB5-BDCD-8A9DDD07381E}"/>
              </a:ext>
            </a:extLst>
          </p:cNvPr>
          <p:cNvSpPr>
            <a:spLocks noEditPoints="1"/>
          </p:cNvSpPr>
          <p:nvPr/>
        </p:nvSpPr>
        <p:spPr bwMode="auto">
          <a:xfrm>
            <a:off x="727183" y="1171645"/>
            <a:ext cx="455068" cy="462329"/>
          </a:xfrm>
          <a:custGeom>
            <a:avLst/>
            <a:gdLst>
              <a:gd name="T0" fmla="*/ 44 w 176"/>
              <a:gd name="T1" fmla="*/ 132 h 176"/>
              <a:gd name="T2" fmla="*/ 78 w 176"/>
              <a:gd name="T3" fmla="*/ 126 h 176"/>
              <a:gd name="T4" fmla="*/ 170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4 w 176"/>
              <a:gd name="T23" fmla="*/ 28 h 176"/>
              <a:gd name="T24" fmla="*/ 159 w 176"/>
              <a:gd name="T25" fmla="*/ 34 h 176"/>
              <a:gd name="T26" fmla="*/ 142 w 176"/>
              <a:gd name="T27" fmla="*/ 17 h 176"/>
              <a:gd name="T28" fmla="*/ 148 w 176"/>
              <a:gd name="T29" fmla="*/ 12 h 176"/>
              <a:gd name="T30" fmla="*/ 137 w 176"/>
              <a:gd name="T31" fmla="*/ 22 h 176"/>
              <a:gd name="T32" fmla="*/ 154 w 176"/>
              <a:gd name="T33" fmla="*/ 39 h 176"/>
              <a:gd name="T34" fmla="*/ 80 w 176"/>
              <a:gd name="T35" fmla="*/ 113 h 176"/>
              <a:gd name="T36" fmla="*/ 80 w 176"/>
              <a:gd name="T37" fmla="*/ 96 h 176"/>
              <a:gd name="T38" fmla="*/ 63 w 176"/>
              <a:gd name="T39" fmla="*/ 96 h 176"/>
              <a:gd name="T40" fmla="*/ 137 w 176"/>
              <a:gd name="T41" fmla="*/ 22 h 176"/>
              <a:gd name="T42" fmla="*/ 57 w 176"/>
              <a:gd name="T43" fmla="*/ 104 h 176"/>
              <a:gd name="T44" fmla="*/ 72 w 176"/>
              <a:gd name="T45" fmla="*/ 104 h 176"/>
              <a:gd name="T46" fmla="*/ 72 w 176"/>
              <a:gd name="T47" fmla="*/ 119 h 176"/>
              <a:gd name="T48" fmla="*/ 54 w 176"/>
              <a:gd name="T49" fmla="*/ 122 h 176"/>
              <a:gd name="T50" fmla="*/ 57 w 176"/>
              <a:gd name="T51" fmla="*/ 104 h 176"/>
              <a:gd name="T52" fmla="*/ 172 w 176"/>
              <a:gd name="T53" fmla="*/ 60 h 176"/>
              <a:gd name="T54" fmla="*/ 168 w 176"/>
              <a:gd name="T55" fmla="*/ 64 h 176"/>
              <a:gd name="T56" fmla="*/ 168 w 176"/>
              <a:gd name="T57" fmla="*/ 152 h 176"/>
              <a:gd name="T58" fmla="*/ 152 w 176"/>
              <a:gd name="T59" fmla="*/ 168 h 176"/>
              <a:gd name="T60" fmla="*/ 24 w 176"/>
              <a:gd name="T61" fmla="*/ 168 h 176"/>
              <a:gd name="T62" fmla="*/ 8 w 176"/>
              <a:gd name="T63" fmla="*/ 152 h 176"/>
              <a:gd name="T64" fmla="*/ 8 w 176"/>
              <a:gd name="T65" fmla="*/ 24 h 176"/>
              <a:gd name="T66" fmla="*/ 24 w 176"/>
              <a:gd name="T67" fmla="*/ 8 h 176"/>
              <a:gd name="T68" fmla="*/ 112 w 176"/>
              <a:gd name="T69" fmla="*/ 8 h 176"/>
              <a:gd name="T70" fmla="*/ 116 w 176"/>
              <a:gd name="T71" fmla="*/ 4 h 176"/>
              <a:gd name="T72" fmla="*/ 112 w 176"/>
              <a:gd name="T73" fmla="*/ 0 h 176"/>
              <a:gd name="T74" fmla="*/ 24 w 176"/>
              <a:gd name="T75" fmla="*/ 0 h 176"/>
              <a:gd name="T76" fmla="*/ 0 w 176"/>
              <a:gd name="T77" fmla="*/ 24 h 176"/>
              <a:gd name="T78" fmla="*/ 0 w 176"/>
              <a:gd name="T79" fmla="*/ 152 h 176"/>
              <a:gd name="T80" fmla="*/ 24 w 176"/>
              <a:gd name="T81" fmla="*/ 176 h 176"/>
              <a:gd name="T82" fmla="*/ 152 w 176"/>
              <a:gd name="T83" fmla="*/ 176 h 176"/>
              <a:gd name="T84" fmla="*/ 176 w 176"/>
              <a:gd name="T85" fmla="*/ 152 h 176"/>
              <a:gd name="T86" fmla="*/ 176 w 176"/>
              <a:gd name="T87" fmla="*/ 64 h 176"/>
              <a:gd name="T88" fmla="*/ 172 w 176"/>
              <a:gd name="T8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sz="1200"/>
          </a:p>
        </p:txBody>
      </p:sp>
      <p:sp>
        <p:nvSpPr>
          <p:cNvPr id="11" name="TextBox 10">
            <a:extLst>
              <a:ext uri="{FF2B5EF4-FFF2-40B4-BE49-F238E27FC236}">
                <a16:creationId xmlns:a16="http://schemas.microsoft.com/office/drawing/2014/main" id="{E536DCBF-72F6-4D63-967C-1BC5476E37FC}"/>
              </a:ext>
            </a:extLst>
          </p:cNvPr>
          <p:cNvSpPr txBox="1"/>
          <p:nvPr/>
        </p:nvSpPr>
        <p:spPr>
          <a:xfrm>
            <a:off x="468092" y="1651884"/>
            <a:ext cx="972669" cy="830997"/>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Definiția</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comerțului</a:t>
            </a:r>
            <a:r>
              <a:rPr lang="en-US" sz="1200" dirty="0">
                <a:solidFill>
                  <a:srgbClr val="6C6463"/>
                </a:solidFill>
                <a:ea typeface="Calibri" panose="020F0502020204030204" pitchFamily="34" charset="0"/>
                <a:cs typeface="Times New Roman (Body CS)"/>
              </a:rPr>
              <a:t> electronic
</a:t>
            </a:r>
            <a:endParaRPr lang="en-US" sz="1200" dirty="0">
              <a:solidFill>
                <a:srgbClr val="6C6463"/>
              </a:solidFill>
              <a:effectLst/>
              <a:ea typeface="Times New Roman" panose="02020603050405020304" pitchFamily="18" charset="0"/>
              <a:cs typeface="GillSansMTStd-Book"/>
            </a:endParaRPr>
          </a:p>
        </p:txBody>
      </p:sp>
      <p:sp>
        <p:nvSpPr>
          <p:cNvPr id="12" name="TextBox 11">
            <a:extLst>
              <a:ext uri="{FF2B5EF4-FFF2-40B4-BE49-F238E27FC236}">
                <a16:creationId xmlns:a16="http://schemas.microsoft.com/office/drawing/2014/main" id="{B71DB59D-123F-4CC4-8999-5C142427A7A3}"/>
              </a:ext>
            </a:extLst>
          </p:cNvPr>
          <p:cNvSpPr txBox="1"/>
          <p:nvPr/>
        </p:nvSpPr>
        <p:spPr>
          <a:xfrm>
            <a:off x="2906187" y="1683050"/>
            <a:ext cx="2166812" cy="830997"/>
          </a:xfrm>
          <a:prstGeom prst="rect">
            <a:avLst/>
          </a:prstGeom>
          <a:noFill/>
        </p:spPr>
        <p:txBody>
          <a:bodyPr wrap="square">
            <a:spAutoFit/>
          </a:bodyPr>
          <a:lstStyle/>
          <a:p>
            <a:pPr algn="ctr"/>
            <a:r>
              <a:rPr lang="ro-RO" sz="1200" dirty="0">
                <a:solidFill>
                  <a:srgbClr val="6C6463"/>
                </a:solidFill>
                <a:ea typeface="Calibri" panose="020F0502020204030204" pitchFamily="34" charset="0"/>
                <a:cs typeface="Times New Roman (Body CS)"/>
              </a:rPr>
              <a:t>Ghid </a:t>
            </a:r>
            <a:r>
              <a:rPr lang="en-US" sz="1200" dirty="0" err="1">
                <a:solidFill>
                  <a:srgbClr val="6C6463"/>
                </a:solidFill>
                <a:ea typeface="Calibri" panose="020F0502020204030204" pitchFamily="34" charset="0"/>
                <a:cs typeface="Times New Roman (Body CS)"/>
              </a:rPr>
              <a:t>pentru</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comercianți</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și</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clienți</a:t>
            </a:r>
            <a:r>
              <a:rPr lang="en-US" sz="1200" dirty="0">
                <a:solidFill>
                  <a:srgbClr val="6C6463"/>
                </a:solidFill>
                <a:ea typeface="Calibri" panose="020F0502020204030204" pitchFamily="34" charset="0"/>
                <a:cs typeface="Times New Roman (Body CS)"/>
              </a:rPr>
              <a:t> </a:t>
            </a:r>
            <a:r>
              <a:rPr lang="ro-RO" sz="1200" dirty="0">
                <a:solidFill>
                  <a:srgbClr val="6C6463"/>
                </a:solidFill>
                <a:ea typeface="Calibri" panose="020F0502020204030204" pitchFamily="34" charset="0"/>
                <a:cs typeface="Times New Roman (Body CS)"/>
              </a:rPr>
              <a:t>privind</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comerțul</a:t>
            </a:r>
            <a:r>
              <a:rPr lang="en-US" sz="1200" dirty="0">
                <a:solidFill>
                  <a:srgbClr val="6C6463"/>
                </a:solidFill>
                <a:ea typeface="Calibri" panose="020F0502020204030204" pitchFamily="34" charset="0"/>
                <a:cs typeface="Times New Roman (Body CS)"/>
              </a:rPr>
              <a:t> electronic
</a:t>
            </a:r>
            <a:endParaRPr lang="en-US" sz="1200" dirty="0">
              <a:solidFill>
                <a:srgbClr val="6C6463"/>
              </a:solidFill>
              <a:effectLst/>
              <a:ea typeface="Calibri" panose="020F0502020204030204" pitchFamily="34" charset="0"/>
              <a:cs typeface="Times New Roman (Body CS)"/>
            </a:endParaRPr>
          </a:p>
        </p:txBody>
      </p:sp>
      <p:sp>
        <p:nvSpPr>
          <p:cNvPr id="13" name="Freeform 67">
            <a:extLst>
              <a:ext uri="{FF2B5EF4-FFF2-40B4-BE49-F238E27FC236}">
                <a16:creationId xmlns:a16="http://schemas.microsoft.com/office/drawing/2014/main" id="{9FB2B22D-5225-444C-B847-828E1593839E}"/>
              </a:ext>
            </a:extLst>
          </p:cNvPr>
          <p:cNvSpPr>
            <a:spLocks noEditPoints="1"/>
          </p:cNvSpPr>
          <p:nvPr/>
        </p:nvSpPr>
        <p:spPr bwMode="auto">
          <a:xfrm>
            <a:off x="3773975" y="1177093"/>
            <a:ext cx="379213" cy="461666"/>
          </a:xfrm>
          <a:custGeom>
            <a:avLst/>
            <a:gdLst>
              <a:gd name="T0" fmla="*/ 128 w 144"/>
              <a:gd name="T1" fmla="*/ 0 h 176"/>
              <a:gd name="T2" fmla="*/ 16 w 144"/>
              <a:gd name="T3" fmla="*/ 0 h 176"/>
              <a:gd name="T4" fmla="*/ 0 w 144"/>
              <a:gd name="T5" fmla="*/ 16 h 176"/>
              <a:gd name="T6" fmla="*/ 0 w 144"/>
              <a:gd name="T7" fmla="*/ 160 h 176"/>
              <a:gd name="T8" fmla="*/ 16 w 144"/>
              <a:gd name="T9" fmla="*/ 176 h 176"/>
              <a:gd name="T10" fmla="*/ 128 w 144"/>
              <a:gd name="T11" fmla="*/ 176 h 176"/>
              <a:gd name="T12" fmla="*/ 144 w 144"/>
              <a:gd name="T13" fmla="*/ 160 h 176"/>
              <a:gd name="T14" fmla="*/ 144 w 144"/>
              <a:gd name="T15" fmla="*/ 16 h 176"/>
              <a:gd name="T16" fmla="*/ 128 w 144"/>
              <a:gd name="T17" fmla="*/ 0 h 176"/>
              <a:gd name="T18" fmla="*/ 96 w 144"/>
              <a:gd name="T19" fmla="*/ 8 h 176"/>
              <a:gd name="T20" fmla="*/ 112 w 144"/>
              <a:gd name="T21" fmla="*/ 8 h 176"/>
              <a:gd name="T22" fmla="*/ 112 w 144"/>
              <a:gd name="T23" fmla="*/ 36 h 176"/>
              <a:gd name="T24" fmla="*/ 104 w 144"/>
              <a:gd name="T25" fmla="*/ 28 h 176"/>
              <a:gd name="T26" fmla="*/ 96 w 144"/>
              <a:gd name="T27" fmla="*/ 36 h 176"/>
              <a:gd name="T28" fmla="*/ 96 w 144"/>
              <a:gd name="T29" fmla="*/ 8 h 176"/>
              <a:gd name="T30" fmla="*/ 32 w 144"/>
              <a:gd name="T31" fmla="*/ 168 h 176"/>
              <a:gd name="T32" fmla="*/ 16 w 144"/>
              <a:gd name="T33" fmla="*/ 168 h 176"/>
              <a:gd name="T34" fmla="*/ 8 w 144"/>
              <a:gd name="T35" fmla="*/ 160 h 176"/>
              <a:gd name="T36" fmla="*/ 8 w 144"/>
              <a:gd name="T37" fmla="*/ 16 h 176"/>
              <a:gd name="T38" fmla="*/ 16 w 144"/>
              <a:gd name="T39" fmla="*/ 8 h 176"/>
              <a:gd name="T40" fmla="*/ 32 w 144"/>
              <a:gd name="T41" fmla="*/ 8 h 176"/>
              <a:gd name="T42" fmla="*/ 32 w 144"/>
              <a:gd name="T43" fmla="*/ 168 h 176"/>
              <a:gd name="T44" fmla="*/ 136 w 144"/>
              <a:gd name="T45" fmla="*/ 160 h 176"/>
              <a:gd name="T46" fmla="*/ 128 w 144"/>
              <a:gd name="T47" fmla="*/ 168 h 176"/>
              <a:gd name="T48" fmla="*/ 40 w 144"/>
              <a:gd name="T49" fmla="*/ 168 h 176"/>
              <a:gd name="T50" fmla="*/ 40 w 144"/>
              <a:gd name="T51" fmla="*/ 8 h 176"/>
              <a:gd name="T52" fmla="*/ 88 w 144"/>
              <a:gd name="T53" fmla="*/ 8 h 176"/>
              <a:gd name="T54" fmla="*/ 88 w 144"/>
              <a:gd name="T55" fmla="*/ 56 h 176"/>
              <a:gd name="T56" fmla="*/ 104 w 144"/>
              <a:gd name="T57" fmla="*/ 40 h 176"/>
              <a:gd name="T58" fmla="*/ 120 w 144"/>
              <a:gd name="T59" fmla="*/ 56 h 176"/>
              <a:gd name="T60" fmla="*/ 120 w 144"/>
              <a:gd name="T61" fmla="*/ 8 h 176"/>
              <a:gd name="T62" fmla="*/ 128 w 144"/>
              <a:gd name="T63" fmla="*/ 8 h 176"/>
              <a:gd name="T64" fmla="*/ 136 w 144"/>
              <a:gd name="T65" fmla="*/ 16 h 176"/>
              <a:gd name="T66" fmla="*/ 136 w 144"/>
              <a:gd name="T67"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16"/>
                  <a:pt x="144" y="16"/>
                  <a:pt x="144" y="16"/>
                </a:cubicBezTo>
                <a:cubicBezTo>
                  <a:pt x="144" y="7"/>
                  <a:pt x="137" y="0"/>
                  <a:pt x="128" y="0"/>
                </a:cubicBezTo>
                <a:moveTo>
                  <a:pt x="96" y="8"/>
                </a:moveTo>
                <a:cubicBezTo>
                  <a:pt x="112" y="8"/>
                  <a:pt x="112" y="8"/>
                  <a:pt x="112" y="8"/>
                </a:cubicBezTo>
                <a:cubicBezTo>
                  <a:pt x="112" y="36"/>
                  <a:pt x="112" y="36"/>
                  <a:pt x="112" y="36"/>
                </a:cubicBezTo>
                <a:cubicBezTo>
                  <a:pt x="104" y="28"/>
                  <a:pt x="104" y="28"/>
                  <a:pt x="104" y="28"/>
                </a:cubicBezTo>
                <a:cubicBezTo>
                  <a:pt x="96" y="36"/>
                  <a:pt x="96" y="36"/>
                  <a:pt x="96" y="36"/>
                </a:cubicBezTo>
                <a:lnTo>
                  <a:pt x="96" y="8"/>
                </a:lnTo>
                <a:close/>
                <a:moveTo>
                  <a:pt x="32" y="168"/>
                </a:moveTo>
                <a:cubicBezTo>
                  <a:pt x="16" y="168"/>
                  <a:pt x="16" y="168"/>
                  <a:pt x="16" y="168"/>
                </a:cubicBezTo>
                <a:cubicBezTo>
                  <a:pt x="12" y="168"/>
                  <a:pt x="8" y="164"/>
                  <a:pt x="8" y="160"/>
                </a:cubicBezTo>
                <a:cubicBezTo>
                  <a:pt x="8" y="16"/>
                  <a:pt x="8" y="16"/>
                  <a:pt x="8" y="16"/>
                </a:cubicBezTo>
                <a:cubicBezTo>
                  <a:pt x="8" y="12"/>
                  <a:pt x="12" y="8"/>
                  <a:pt x="16" y="8"/>
                </a:cubicBezTo>
                <a:cubicBezTo>
                  <a:pt x="32" y="8"/>
                  <a:pt x="32" y="8"/>
                  <a:pt x="32" y="8"/>
                </a:cubicBezTo>
                <a:lnTo>
                  <a:pt x="32" y="168"/>
                </a:lnTo>
                <a:close/>
                <a:moveTo>
                  <a:pt x="136" y="160"/>
                </a:moveTo>
                <a:cubicBezTo>
                  <a:pt x="136" y="164"/>
                  <a:pt x="132" y="168"/>
                  <a:pt x="128" y="168"/>
                </a:cubicBezTo>
                <a:cubicBezTo>
                  <a:pt x="40" y="168"/>
                  <a:pt x="40" y="168"/>
                  <a:pt x="40" y="168"/>
                </a:cubicBezTo>
                <a:cubicBezTo>
                  <a:pt x="40" y="8"/>
                  <a:pt x="40" y="8"/>
                  <a:pt x="40" y="8"/>
                </a:cubicBezTo>
                <a:cubicBezTo>
                  <a:pt x="88" y="8"/>
                  <a:pt x="88" y="8"/>
                  <a:pt x="88" y="8"/>
                </a:cubicBezTo>
                <a:cubicBezTo>
                  <a:pt x="88" y="56"/>
                  <a:pt x="88" y="56"/>
                  <a:pt x="88" y="56"/>
                </a:cubicBezTo>
                <a:cubicBezTo>
                  <a:pt x="104" y="40"/>
                  <a:pt x="104" y="40"/>
                  <a:pt x="104" y="40"/>
                </a:cubicBezTo>
                <a:cubicBezTo>
                  <a:pt x="120" y="56"/>
                  <a:pt x="120" y="56"/>
                  <a:pt x="120" y="56"/>
                </a:cubicBezTo>
                <a:cubicBezTo>
                  <a:pt x="120" y="8"/>
                  <a:pt x="120" y="8"/>
                  <a:pt x="120" y="8"/>
                </a:cubicBezTo>
                <a:cubicBezTo>
                  <a:pt x="128" y="8"/>
                  <a:pt x="128" y="8"/>
                  <a:pt x="128" y="8"/>
                </a:cubicBezTo>
                <a:cubicBezTo>
                  <a:pt x="132" y="8"/>
                  <a:pt x="136" y="12"/>
                  <a:pt x="136" y="16"/>
                </a:cubicBezTo>
                <a:lnTo>
                  <a:pt x="136" y="160"/>
                </a:ln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sz="1200"/>
          </a:p>
        </p:txBody>
      </p:sp>
      <p:sp>
        <p:nvSpPr>
          <p:cNvPr id="14" name="TextBox 13">
            <a:extLst>
              <a:ext uri="{FF2B5EF4-FFF2-40B4-BE49-F238E27FC236}">
                <a16:creationId xmlns:a16="http://schemas.microsoft.com/office/drawing/2014/main" id="{3F27DB31-38BA-45C5-A85D-BC3689EDB002}"/>
              </a:ext>
            </a:extLst>
          </p:cNvPr>
          <p:cNvSpPr txBox="1"/>
          <p:nvPr/>
        </p:nvSpPr>
        <p:spPr>
          <a:xfrm>
            <a:off x="6791037" y="1628664"/>
            <a:ext cx="1264418" cy="646331"/>
          </a:xfrm>
          <a:prstGeom prst="rect">
            <a:avLst/>
          </a:prstGeom>
          <a:noFill/>
        </p:spPr>
        <p:txBody>
          <a:bodyPr wrap="square">
            <a:spAutoFit/>
          </a:bodyPr>
          <a:lstStyle/>
          <a:p>
            <a:pPr algn="ctr"/>
            <a:r>
              <a:rPr lang="en-US" sz="1200" dirty="0">
                <a:solidFill>
                  <a:srgbClr val="6C6463"/>
                </a:solidFill>
                <a:ea typeface="Calibri" panose="020F0502020204030204" pitchFamily="34" charset="0"/>
                <a:cs typeface="Times New Roman (Body CS)"/>
              </a:rPr>
              <a:t>Reguli de </a:t>
            </a:r>
            <a:r>
              <a:rPr lang="en-US" sz="1200" dirty="0" err="1">
                <a:solidFill>
                  <a:srgbClr val="6C6463"/>
                </a:solidFill>
                <a:ea typeface="Calibri" panose="020F0502020204030204" pitchFamily="34" charset="0"/>
                <a:cs typeface="Times New Roman (Body CS)"/>
              </a:rPr>
              <a:t>orientare</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sau</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acceptare</a:t>
            </a:r>
            <a:r>
              <a:rPr lang="en-US" sz="1200" dirty="0">
                <a:solidFill>
                  <a:srgbClr val="6C6463"/>
                </a:solidFill>
                <a:ea typeface="Calibri" panose="020F0502020204030204" pitchFamily="34" charset="0"/>
                <a:cs typeface="Times New Roman (Body CS)"/>
              </a:rPr>
              <a:t> e-KYC</a:t>
            </a:r>
            <a:endParaRPr lang="en-US" sz="1200" dirty="0">
              <a:solidFill>
                <a:srgbClr val="6C6463"/>
              </a:solidFill>
              <a:effectLst/>
              <a:ea typeface="Calibri" panose="020F0502020204030204" pitchFamily="34" charset="0"/>
              <a:cs typeface="Times New Roman (Body CS)"/>
            </a:endParaRPr>
          </a:p>
        </p:txBody>
      </p:sp>
      <p:sp>
        <p:nvSpPr>
          <p:cNvPr id="15" name="TextBox 14">
            <a:extLst>
              <a:ext uri="{FF2B5EF4-FFF2-40B4-BE49-F238E27FC236}">
                <a16:creationId xmlns:a16="http://schemas.microsoft.com/office/drawing/2014/main" id="{CF9FCC46-A506-487E-87B6-343837BF4A99}"/>
              </a:ext>
            </a:extLst>
          </p:cNvPr>
          <p:cNvSpPr txBox="1"/>
          <p:nvPr/>
        </p:nvSpPr>
        <p:spPr>
          <a:xfrm>
            <a:off x="152400" y="3029830"/>
            <a:ext cx="1760672" cy="1015663"/>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Adaptarea</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reglementărilor</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legale</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pentru</a:t>
            </a:r>
            <a:r>
              <a:rPr lang="en-US" sz="1200" dirty="0">
                <a:solidFill>
                  <a:srgbClr val="6C6463"/>
                </a:solidFill>
                <a:ea typeface="Calibri" panose="020F0502020204030204" pitchFamily="34" charset="0"/>
                <a:cs typeface="Times New Roman (Body CS)"/>
              </a:rPr>
              <a:t> a </a:t>
            </a:r>
            <a:r>
              <a:rPr lang="en-US" sz="1200" dirty="0" err="1">
                <a:solidFill>
                  <a:srgbClr val="6C6463"/>
                </a:solidFill>
                <a:ea typeface="Calibri" panose="020F0502020204030204" pitchFamily="34" charset="0"/>
                <a:cs typeface="Times New Roman (Body CS)"/>
              </a:rPr>
              <a:t>îmbunătăți</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experiența</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clienților</a:t>
            </a:r>
            <a:r>
              <a:rPr lang="en-US" sz="1200" dirty="0">
                <a:solidFill>
                  <a:srgbClr val="6C6463"/>
                </a:solidFill>
                <a:ea typeface="Calibri" panose="020F0502020204030204" pitchFamily="34" charset="0"/>
                <a:cs typeface="Times New Roman (Body CS)"/>
              </a:rPr>
              <a:t>
</a:t>
            </a:r>
          </a:p>
        </p:txBody>
      </p:sp>
      <p:sp>
        <p:nvSpPr>
          <p:cNvPr id="16" name="Freeform 68">
            <a:extLst>
              <a:ext uri="{FF2B5EF4-FFF2-40B4-BE49-F238E27FC236}">
                <a16:creationId xmlns:a16="http://schemas.microsoft.com/office/drawing/2014/main" id="{C0D7D7E4-1146-40B0-9C63-E34724BE7603}"/>
              </a:ext>
            </a:extLst>
          </p:cNvPr>
          <p:cNvSpPr>
            <a:spLocks noEditPoints="1"/>
          </p:cNvSpPr>
          <p:nvPr/>
        </p:nvSpPr>
        <p:spPr bwMode="auto">
          <a:xfrm>
            <a:off x="7106980" y="1141199"/>
            <a:ext cx="427535" cy="430116"/>
          </a:xfrm>
          <a:custGeom>
            <a:avLst/>
            <a:gdLst>
              <a:gd name="T0" fmla="*/ 24 w 144"/>
              <a:gd name="T1" fmla="*/ 0 h 176"/>
              <a:gd name="T2" fmla="*/ 8 w 144"/>
              <a:gd name="T3" fmla="*/ 24 h 176"/>
              <a:gd name="T4" fmla="*/ 0 w 144"/>
              <a:gd name="T5" fmla="*/ 28 h 176"/>
              <a:gd name="T6" fmla="*/ 8 w 144"/>
              <a:gd name="T7" fmla="*/ 32 h 176"/>
              <a:gd name="T8" fmla="*/ 4 w 144"/>
              <a:gd name="T9" fmla="*/ 48 h 176"/>
              <a:gd name="T10" fmla="*/ 4 w 144"/>
              <a:gd name="T11" fmla="*/ 56 h 176"/>
              <a:gd name="T12" fmla="*/ 8 w 144"/>
              <a:gd name="T13" fmla="*/ 72 h 176"/>
              <a:gd name="T14" fmla="*/ 0 w 144"/>
              <a:gd name="T15" fmla="*/ 76 h 176"/>
              <a:gd name="T16" fmla="*/ 8 w 144"/>
              <a:gd name="T17" fmla="*/ 80 h 176"/>
              <a:gd name="T18" fmla="*/ 4 w 144"/>
              <a:gd name="T19" fmla="*/ 96 h 176"/>
              <a:gd name="T20" fmla="*/ 4 w 144"/>
              <a:gd name="T21" fmla="*/ 104 h 176"/>
              <a:gd name="T22" fmla="*/ 8 w 144"/>
              <a:gd name="T23" fmla="*/ 120 h 176"/>
              <a:gd name="T24" fmla="*/ 0 w 144"/>
              <a:gd name="T25" fmla="*/ 124 h 176"/>
              <a:gd name="T26" fmla="*/ 8 w 144"/>
              <a:gd name="T27" fmla="*/ 128 h 176"/>
              <a:gd name="T28" fmla="*/ 4 w 144"/>
              <a:gd name="T29" fmla="*/ 144 h 176"/>
              <a:gd name="T30" fmla="*/ 4 w 144"/>
              <a:gd name="T31" fmla="*/ 152 h 176"/>
              <a:gd name="T32" fmla="*/ 8 w 144"/>
              <a:gd name="T33" fmla="*/ 160 h 176"/>
              <a:gd name="T34" fmla="*/ 128 w 144"/>
              <a:gd name="T35" fmla="*/ 176 h 176"/>
              <a:gd name="T36" fmla="*/ 144 w 144"/>
              <a:gd name="T37" fmla="*/ 16 h 176"/>
              <a:gd name="T38" fmla="*/ 40 w 144"/>
              <a:gd name="T39" fmla="*/ 168 h 176"/>
              <a:gd name="T40" fmla="*/ 16 w 144"/>
              <a:gd name="T41" fmla="*/ 160 h 176"/>
              <a:gd name="T42" fmla="*/ 20 w 144"/>
              <a:gd name="T43" fmla="*/ 152 h 176"/>
              <a:gd name="T44" fmla="*/ 20 w 144"/>
              <a:gd name="T45" fmla="*/ 144 h 176"/>
              <a:gd name="T46" fmla="*/ 16 w 144"/>
              <a:gd name="T47" fmla="*/ 128 h 176"/>
              <a:gd name="T48" fmla="*/ 24 w 144"/>
              <a:gd name="T49" fmla="*/ 124 h 176"/>
              <a:gd name="T50" fmla="*/ 16 w 144"/>
              <a:gd name="T51" fmla="*/ 120 h 176"/>
              <a:gd name="T52" fmla="*/ 20 w 144"/>
              <a:gd name="T53" fmla="*/ 104 h 176"/>
              <a:gd name="T54" fmla="*/ 20 w 144"/>
              <a:gd name="T55" fmla="*/ 96 h 176"/>
              <a:gd name="T56" fmla="*/ 16 w 144"/>
              <a:gd name="T57" fmla="*/ 80 h 176"/>
              <a:gd name="T58" fmla="*/ 24 w 144"/>
              <a:gd name="T59" fmla="*/ 76 h 176"/>
              <a:gd name="T60" fmla="*/ 16 w 144"/>
              <a:gd name="T61" fmla="*/ 72 h 176"/>
              <a:gd name="T62" fmla="*/ 20 w 144"/>
              <a:gd name="T63" fmla="*/ 56 h 176"/>
              <a:gd name="T64" fmla="*/ 20 w 144"/>
              <a:gd name="T65" fmla="*/ 48 h 176"/>
              <a:gd name="T66" fmla="*/ 16 w 144"/>
              <a:gd name="T67" fmla="*/ 32 h 176"/>
              <a:gd name="T68" fmla="*/ 24 w 144"/>
              <a:gd name="T69" fmla="*/ 28 h 176"/>
              <a:gd name="T70" fmla="*/ 16 w 144"/>
              <a:gd name="T71" fmla="*/ 24 h 176"/>
              <a:gd name="T72" fmla="*/ 24 w 144"/>
              <a:gd name="T73" fmla="*/ 8 h 176"/>
              <a:gd name="T74" fmla="*/ 40 w 144"/>
              <a:gd name="T75" fmla="*/ 168 h 176"/>
              <a:gd name="T76" fmla="*/ 128 w 144"/>
              <a:gd name="T77" fmla="*/ 168 h 176"/>
              <a:gd name="T78" fmla="*/ 48 w 144"/>
              <a:gd name="T79" fmla="*/ 8 h 176"/>
              <a:gd name="T80" fmla="*/ 136 w 144"/>
              <a:gd name="T8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76">
                <a:moveTo>
                  <a:pt x="128" y="0"/>
                </a:moveTo>
                <a:cubicBezTo>
                  <a:pt x="24" y="0"/>
                  <a:pt x="24" y="0"/>
                  <a:pt x="24" y="0"/>
                </a:cubicBezTo>
                <a:cubicBezTo>
                  <a:pt x="15" y="0"/>
                  <a:pt x="8" y="7"/>
                  <a:pt x="8" y="16"/>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48"/>
                  <a:pt x="8" y="48"/>
                  <a:pt x="8" y="48"/>
                </a:cubicBezTo>
                <a:cubicBezTo>
                  <a:pt x="4" y="48"/>
                  <a:pt x="4" y="48"/>
                  <a:pt x="4" y="48"/>
                </a:cubicBezTo>
                <a:cubicBezTo>
                  <a:pt x="2" y="48"/>
                  <a:pt x="0" y="50"/>
                  <a:pt x="0" y="52"/>
                </a:cubicBezTo>
                <a:cubicBezTo>
                  <a:pt x="0" y="54"/>
                  <a:pt x="2" y="56"/>
                  <a:pt x="4" y="56"/>
                </a:cubicBezTo>
                <a:cubicBezTo>
                  <a:pt x="8" y="56"/>
                  <a:pt x="8" y="56"/>
                  <a:pt x="8" y="56"/>
                </a:cubicBezTo>
                <a:cubicBezTo>
                  <a:pt x="8" y="72"/>
                  <a:pt x="8" y="72"/>
                  <a:pt x="8" y="72"/>
                </a:cubicBezTo>
                <a:cubicBezTo>
                  <a:pt x="4" y="72"/>
                  <a:pt x="4" y="72"/>
                  <a:pt x="4" y="72"/>
                </a:cubicBezTo>
                <a:cubicBezTo>
                  <a:pt x="2" y="72"/>
                  <a:pt x="0" y="74"/>
                  <a:pt x="0" y="76"/>
                </a:cubicBezTo>
                <a:cubicBezTo>
                  <a:pt x="0" y="78"/>
                  <a:pt x="2" y="80"/>
                  <a:pt x="4" y="80"/>
                </a:cubicBezTo>
                <a:cubicBezTo>
                  <a:pt x="8" y="80"/>
                  <a:pt x="8" y="80"/>
                  <a:pt x="8" y="80"/>
                </a:cubicBezTo>
                <a:cubicBezTo>
                  <a:pt x="8" y="96"/>
                  <a:pt x="8" y="96"/>
                  <a:pt x="8" y="96"/>
                </a:cubicBezTo>
                <a:cubicBezTo>
                  <a:pt x="4" y="96"/>
                  <a:pt x="4" y="96"/>
                  <a:pt x="4" y="96"/>
                </a:cubicBezTo>
                <a:cubicBezTo>
                  <a:pt x="2" y="96"/>
                  <a:pt x="0" y="98"/>
                  <a:pt x="0" y="100"/>
                </a:cubicBezTo>
                <a:cubicBezTo>
                  <a:pt x="0" y="102"/>
                  <a:pt x="2" y="104"/>
                  <a:pt x="4" y="104"/>
                </a:cubicBezTo>
                <a:cubicBezTo>
                  <a:pt x="8" y="104"/>
                  <a:pt x="8" y="104"/>
                  <a:pt x="8" y="104"/>
                </a:cubicBezTo>
                <a:cubicBezTo>
                  <a:pt x="8" y="120"/>
                  <a:pt x="8" y="120"/>
                  <a:pt x="8" y="120"/>
                </a:cubicBezTo>
                <a:cubicBezTo>
                  <a:pt x="4" y="120"/>
                  <a:pt x="4" y="120"/>
                  <a:pt x="4" y="120"/>
                </a:cubicBezTo>
                <a:cubicBezTo>
                  <a:pt x="2" y="120"/>
                  <a:pt x="0" y="122"/>
                  <a:pt x="0" y="124"/>
                </a:cubicBezTo>
                <a:cubicBezTo>
                  <a:pt x="0" y="126"/>
                  <a:pt x="2" y="128"/>
                  <a:pt x="4" y="128"/>
                </a:cubicBezTo>
                <a:cubicBezTo>
                  <a:pt x="8" y="128"/>
                  <a:pt x="8" y="128"/>
                  <a:pt x="8" y="128"/>
                </a:cubicBezTo>
                <a:cubicBezTo>
                  <a:pt x="8" y="144"/>
                  <a:pt x="8" y="144"/>
                  <a:pt x="8" y="144"/>
                </a:cubicBezTo>
                <a:cubicBezTo>
                  <a:pt x="4" y="144"/>
                  <a:pt x="4" y="144"/>
                  <a:pt x="4" y="144"/>
                </a:cubicBezTo>
                <a:cubicBezTo>
                  <a:pt x="2" y="144"/>
                  <a:pt x="0" y="146"/>
                  <a:pt x="0" y="148"/>
                </a:cubicBezTo>
                <a:cubicBezTo>
                  <a:pt x="0" y="150"/>
                  <a:pt x="2" y="152"/>
                  <a:pt x="4" y="152"/>
                </a:cubicBezTo>
                <a:cubicBezTo>
                  <a:pt x="8" y="152"/>
                  <a:pt x="8" y="152"/>
                  <a:pt x="8" y="152"/>
                </a:cubicBezTo>
                <a:cubicBezTo>
                  <a:pt x="8" y="160"/>
                  <a:pt x="8" y="160"/>
                  <a:pt x="8" y="160"/>
                </a:cubicBezTo>
                <a:cubicBezTo>
                  <a:pt x="8" y="169"/>
                  <a:pt x="15" y="176"/>
                  <a:pt x="24" y="176"/>
                </a:cubicBezTo>
                <a:cubicBezTo>
                  <a:pt x="128" y="176"/>
                  <a:pt x="128" y="176"/>
                  <a:pt x="128" y="176"/>
                </a:cubicBezTo>
                <a:cubicBezTo>
                  <a:pt x="137" y="176"/>
                  <a:pt x="144" y="169"/>
                  <a:pt x="144" y="160"/>
                </a:cubicBezTo>
                <a:cubicBezTo>
                  <a:pt x="144" y="16"/>
                  <a:pt x="144" y="16"/>
                  <a:pt x="144" y="16"/>
                </a:cubicBezTo>
                <a:cubicBezTo>
                  <a:pt x="144" y="7"/>
                  <a:pt x="137" y="0"/>
                  <a:pt x="128" y="0"/>
                </a:cubicBezTo>
                <a:moveTo>
                  <a:pt x="40" y="168"/>
                </a:moveTo>
                <a:cubicBezTo>
                  <a:pt x="24" y="168"/>
                  <a:pt x="24" y="168"/>
                  <a:pt x="24" y="168"/>
                </a:cubicBezTo>
                <a:cubicBezTo>
                  <a:pt x="20" y="168"/>
                  <a:pt x="16" y="164"/>
                  <a:pt x="16" y="160"/>
                </a:cubicBezTo>
                <a:cubicBezTo>
                  <a:pt x="16" y="152"/>
                  <a:pt x="16" y="152"/>
                  <a:pt x="16" y="152"/>
                </a:cubicBezTo>
                <a:cubicBezTo>
                  <a:pt x="20" y="152"/>
                  <a:pt x="20" y="152"/>
                  <a:pt x="20" y="152"/>
                </a:cubicBezTo>
                <a:cubicBezTo>
                  <a:pt x="22" y="152"/>
                  <a:pt x="24" y="150"/>
                  <a:pt x="24" y="148"/>
                </a:cubicBezTo>
                <a:cubicBezTo>
                  <a:pt x="24" y="146"/>
                  <a:pt x="22" y="144"/>
                  <a:pt x="20" y="144"/>
                </a:cubicBezTo>
                <a:cubicBezTo>
                  <a:pt x="16" y="144"/>
                  <a:pt x="16" y="144"/>
                  <a:pt x="16" y="144"/>
                </a:cubicBezTo>
                <a:cubicBezTo>
                  <a:pt x="16" y="128"/>
                  <a:pt x="16" y="128"/>
                  <a:pt x="16" y="128"/>
                </a:cubicBezTo>
                <a:cubicBezTo>
                  <a:pt x="20" y="128"/>
                  <a:pt x="20" y="128"/>
                  <a:pt x="20" y="128"/>
                </a:cubicBezTo>
                <a:cubicBezTo>
                  <a:pt x="22" y="128"/>
                  <a:pt x="24" y="126"/>
                  <a:pt x="24" y="124"/>
                </a:cubicBezTo>
                <a:cubicBezTo>
                  <a:pt x="24" y="122"/>
                  <a:pt x="22" y="120"/>
                  <a:pt x="20" y="120"/>
                </a:cubicBezTo>
                <a:cubicBezTo>
                  <a:pt x="16" y="120"/>
                  <a:pt x="16" y="120"/>
                  <a:pt x="16" y="120"/>
                </a:cubicBezTo>
                <a:cubicBezTo>
                  <a:pt x="16" y="104"/>
                  <a:pt x="16" y="104"/>
                  <a:pt x="16" y="104"/>
                </a:cubicBezTo>
                <a:cubicBezTo>
                  <a:pt x="20" y="104"/>
                  <a:pt x="20" y="104"/>
                  <a:pt x="20" y="104"/>
                </a:cubicBezTo>
                <a:cubicBezTo>
                  <a:pt x="22" y="104"/>
                  <a:pt x="24" y="102"/>
                  <a:pt x="24" y="100"/>
                </a:cubicBezTo>
                <a:cubicBezTo>
                  <a:pt x="24" y="98"/>
                  <a:pt x="22" y="96"/>
                  <a:pt x="20" y="96"/>
                </a:cubicBezTo>
                <a:cubicBezTo>
                  <a:pt x="16" y="96"/>
                  <a:pt x="16" y="96"/>
                  <a:pt x="16" y="96"/>
                </a:cubicBezTo>
                <a:cubicBezTo>
                  <a:pt x="16" y="80"/>
                  <a:pt x="16" y="80"/>
                  <a:pt x="16" y="80"/>
                </a:cubicBezTo>
                <a:cubicBezTo>
                  <a:pt x="20" y="80"/>
                  <a:pt x="20" y="80"/>
                  <a:pt x="20" y="80"/>
                </a:cubicBezTo>
                <a:cubicBezTo>
                  <a:pt x="22" y="80"/>
                  <a:pt x="24" y="78"/>
                  <a:pt x="24" y="76"/>
                </a:cubicBezTo>
                <a:cubicBezTo>
                  <a:pt x="24" y="74"/>
                  <a:pt x="22" y="72"/>
                  <a:pt x="20" y="72"/>
                </a:cubicBezTo>
                <a:cubicBezTo>
                  <a:pt x="16" y="72"/>
                  <a:pt x="16" y="72"/>
                  <a:pt x="16" y="72"/>
                </a:cubicBezTo>
                <a:cubicBezTo>
                  <a:pt x="16" y="56"/>
                  <a:pt x="16" y="56"/>
                  <a:pt x="16" y="56"/>
                </a:cubicBezTo>
                <a:cubicBezTo>
                  <a:pt x="20" y="56"/>
                  <a:pt x="20" y="56"/>
                  <a:pt x="20" y="56"/>
                </a:cubicBezTo>
                <a:cubicBezTo>
                  <a:pt x="22" y="56"/>
                  <a:pt x="24" y="54"/>
                  <a:pt x="24" y="52"/>
                </a:cubicBezTo>
                <a:cubicBezTo>
                  <a:pt x="24" y="50"/>
                  <a:pt x="22" y="48"/>
                  <a:pt x="20" y="48"/>
                </a:cubicBezTo>
                <a:cubicBezTo>
                  <a:pt x="16" y="48"/>
                  <a:pt x="16" y="48"/>
                  <a:pt x="16" y="48"/>
                </a:cubicBezTo>
                <a:cubicBezTo>
                  <a:pt x="16" y="32"/>
                  <a:pt x="16" y="32"/>
                  <a:pt x="16" y="32"/>
                </a:cubicBezTo>
                <a:cubicBezTo>
                  <a:pt x="20" y="32"/>
                  <a:pt x="20" y="32"/>
                  <a:pt x="20" y="32"/>
                </a:cubicBezTo>
                <a:cubicBezTo>
                  <a:pt x="22" y="32"/>
                  <a:pt x="24" y="30"/>
                  <a:pt x="24" y="28"/>
                </a:cubicBezTo>
                <a:cubicBezTo>
                  <a:pt x="24" y="26"/>
                  <a:pt x="22" y="24"/>
                  <a:pt x="20" y="24"/>
                </a:cubicBezTo>
                <a:cubicBezTo>
                  <a:pt x="16" y="24"/>
                  <a:pt x="16" y="24"/>
                  <a:pt x="16" y="24"/>
                </a:cubicBezTo>
                <a:cubicBezTo>
                  <a:pt x="16" y="16"/>
                  <a:pt x="16" y="16"/>
                  <a:pt x="16" y="16"/>
                </a:cubicBezTo>
                <a:cubicBezTo>
                  <a:pt x="16" y="12"/>
                  <a:pt x="20" y="8"/>
                  <a:pt x="24" y="8"/>
                </a:cubicBezTo>
                <a:cubicBezTo>
                  <a:pt x="40" y="8"/>
                  <a:pt x="40" y="8"/>
                  <a:pt x="40" y="8"/>
                </a:cubicBezTo>
                <a:lnTo>
                  <a:pt x="40" y="168"/>
                </a:lnTo>
                <a:close/>
                <a:moveTo>
                  <a:pt x="136" y="160"/>
                </a:moveTo>
                <a:cubicBezTo>
                  <a:pt x="136" y="164"/>
                  <a:pt x="132" y="168"/>
                  <a:pt x="128" y="168"/>
                </a:cubicBezTo>
                <a:cubicBezTo>
                  <a:pt x="48" y="168"/>
                  <a:pt x="48" y="168"/>
                  <a:pt x="48" y="168"/>
                </a:cubicBezTo>
                <a:cubicBezTo>
                  <a:pt x="48" y="8"/>
                  <a:pt x="48" y="8"/>
                  <a:pt x="48" y="8"/>
                </a:cubicBezTo>
                <a:cubicBezTo>
                  <a:pt x="128" y="8"/>
                  <a:pt x="128" y="8"/>
                  <a:pt x="128" y="8"/>
                </a:cubicBezTo>
                <a:cubicBezTo>
                  <a:pt x="132" y="8"/>
                  <a:pt x="136" y="12"/>
                  <a:pt x="136" y="16"/>
                </a:cubicBezTo>
                <a:lnTo>
                  <a:pt x="136" y="160"/>
                </a:ln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sz="1200"/>
          </a:p>
        </p:txBody>
      </p:sp>
      <p:sp>
        <p:nvSpPr>
          <p:cNvPr id="17" name="Freeform 70">
            <a:extLst>
              <a:ext uri="{FF2B5EF4-FFF2-40B4-BE49-F238E27FC236}">
                <a16:creationId xmlns:a16="http://schemas.microsoft.com/office/drawing/2014/main" id="{6FA57EBF-D77C-4FED-9459-A6FF6866F01C}"/>
              </a:ext>
            </a:extLst>
          </p:cNvPr>
          <p:cNvSpPr>
            <a:spLocks noEditPoints="1"/>
          </p:cNvSpPr>
          <p:nvPr/>
        </p:nvSpPr>
        <p:spPr bwMode="auto">
          <a:xfrm>
            <a:off x="5446318" y="1141199"/>
            <a:ext cx="455068" cy="487465"/>
          </a:xfrm>
          <a:custGeom>
            <a:avLst/>
            <a:gdLst>
              <a:gd name="T0" fmla="*/ 28 w 144"/>
              <a:gd name="T1" fmla="*/ 120 h 176"/>
              <a:gd name="T2" fmla="*/ 28 w 144"/>
              <a:gd name="T3" fmla="*/ 128 h 176"/>
              <a:gd name="T4" fmla="*/ 80 w 144"/>
              <a:gd name="T5" fmla="*/ 124 h 176"/>
              <a:gd name="T6" fmla="*/ 60 w 144"/>
              <a:gd name="T7" fmla="*/ 144 h 176"/>
              <a:gd name="T8" fmla="*/ 24 w 144"/>
              <a:gd name="T9" fmla="*/ 148 h 176"/>
              <a:gd name="T10" fmla="*/ 60 w 144"/>
              <a:gd name="T11" fmla="*/ 152 h 176"/>
              <a:gd name="T12" fmla="*/ 60 w 144"/>
              <a:gd name="T13" fmla="*/ 144 h 176"/>
              <a:gd name="T14" fmla="*/ 44 w 144"/>
              <a:gd name="T15" fmla="*/ 80 h 176"/>
              <a:gd name="T16" fmla="*/ 44 w 144"/>
              <a:gd name="T17" fmla="*/ 72 h 176"/>
              <a:gd name="T18" fmla="*/ 24 w 144"/>
              <a:gd name="T19" fmla="*/ 76 h 176"/>
              <a:gd name="T20" fmla="*/ 24 w 144"/>
              <a:gd name="T21" fmla="*/ 100 h 176"/>
              <a:gd name="T22" fmla="*/ 76 w 144"/>
              <a:gd name="T23" fmla="*/ 104 h 176"/>
              <a:gd name="T24" fmla="*/ 76 w 144"/>
              <a:gd name="T25" fmla="*/ 96 h 176"/>
              <a:gd name="T26" fmla="*/ 24 w 144"/>
              <a:gd name="T27" fmla="*/ 100 h 176"/>
              <a:gd name="T28" fmla="*/ 56 w 144"/>
              <a:gd name="T29" fmla="*/ 0 h 176"/>
              <a:gd name="T30" fmla="*/ 40 w 144"/>
              <a:gd name="T31" fmla="*/ 28 h 176"/>
              <a:gd name="T32" fmla="*/ 48 w 144"/>
              <a:gd name="T33" fmla="*/ 28 h 176"/>
              <a:gd name="T34" fmla="*/ 56 w 144"/>
              <a:gd name="T35" fmla="*/ 8 h 176"/>
              <a:gd name="T36" fmla="*/ 104 w 144"/>
              <a:gd name="T37" fmla="*/ 32 h 176"/>
              <a:gd name="T38" fmla="*/ 136 w 144"/>
              <a:gd name="T39" fmla="*/ 40 h 176"/>
              <a:gd name="T40" fmla="*/ 128 w 144"/>
              <a:gd name="T41" fmla="*/ 128 h 176"/>
              <a:gd name="T42" fmla="*/ 112 w 144"/>
              <a:gd name="T43" fmla="*/ 132 h 176"/>
              <a:gd name="T44" fmla="*/ 128 w 144"/>
              <a:gd name="T45" fmla="*/ 136 h 176"/>
              <a:gd name="T46" fmla="*/ 144 w 144"/>
              <a:gd name="T47" fmla="*/ 32 h 176"/>
              <a:gd name="T48" fmla="*/ 112 w 144"/>
              <a:gd name="T49" fmla="*/ 32 h 176"/>
              <a:gd name="T50" fmla="*/ 133 w 144"/>
              <a:gd name="T51" fmla="*/ 32 h 176"/>
              <a:gd name="T52" fmla="*/ 16 w 144"/>
              <a:gd name="T53" fmla="*/ 40 h 176"/>
              <a:gd name="T54" fmla="*/ 0 w 144"/>
              <a:gd name="T55" fmla="*/ 160 h 176"/>
              <a:gd name="T56" fmla="*/ 88 w 144"/>
              <a:gd name="T57" fmla="*/ 176 h 176"/>
              <a:gd name="T58" fmla="*/ 104 w 144"/>
              <a:gd name="T59" fmla="*/ 72 h 176"/>
              <a:gd name="T60" fmla="*/ 16 w 144"/>
              <a:gd name="T61" fmla="*/ 40 h 176"/>
              <a:gd name="T62" fmla="*/ 88 w 144"/>
              <a:gd name="T63" fmla="*/ 168 h 176"/>
              <a:gd name="T64" fmla="*/ 8 w 144"/>
              <a:gd name="T65" fmla="*/ 160 h 176"/>
              <a:gd name="T66" fmla="*/ 16 w 144"/>
              <a:gd name="T67" fmla="*/ 48 h 176"/>
              <a:gd name="T68" fmla="*/ 64 w 144"/>
              <a:gd name="T69" fmla="*/ 72 h 176"/>
              <a:gd name="T70" fmla="*/ 96 w 144"/>
              <a:gd name="T71" fmla="*/ 80 h 176"/>
              <a:gd name="T72" fmla="*/ 72 w 144"/>
              <a:gd name="T73" fmla="*/ 72 h 176"/>
              <a:gd name="T74" fmla="*/ 93 w 144"/>
              <a:gd name="T7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76">
                <a:moveTo>
                  <a:pt x="76" y="120"/>
                </a:moveTo>
                <a:cubicBezTo>
                  <a:pt x="28" y="120"/>
                  <a:pt x="28" y="120"/>
                  <a:pt x="28" y="120"/>
                </a:cubicBezTo>
                <a:cubicBezTo>
                  <a:pt x="26" y="120"/>
                  <a:pt x="24" y="122"/>
                  <a:pt x="24" y="124"/>
                </a:cubicBezTo>
                <a:cubicBezTo>
                  <a:pt x="24" y="126"/>
                  <a:pt x="26" y="128"/>
                  <a:pt x="28" y="128"/>
                </a:cubicBezTo>
                <a:cubicBezTo>
                  <a:pt x="76" y="128"/>
                  <a:pt x="76" y="128"/>
                  <a:pt x="76" y="128"/>
                </a:cubicBezTo>
                <a:cubicBezTo>
                  <a:pt x="78" y="128"/>
                  <a:pt x="80" y="126"/>
                  <a:pt x="80" y="124"/>
                </a:cubicBezTo>
                <a:cubicBezTo>
                  <a:pt x="80" y="122"/>
                  <a:pt x="78" y="120"/>
                  <a:pt x="76" y="120"/>
                </a:cubicBezTo>
                <a:moveTo>
                  <a:pt x="60" y="144"/>
                </a:moveTo>
                <a:cubicBezTo>
                  <a:pt x="28" y="144"/>
                  <a:pt x="28" y="144"/>
                  <a:pt x="28" y="144"/>
                </a:cubicBezTo>
                <a:cubicBezTo>
                  <a:pt x="26" y="144"/>
                  <a:pt x="24" y="146"/>
                  <a:pt x="24" y="148"/>
                </a:cubicBezTo>
                <a:cubicBezTo>
                  <a:pt x="24" y="150"/>
                  <a:pt x="26" y="152"/>
                  <a:pt x="28" y="152"/>
                </a:cubicBezTo>
                <a:cubicBezTo>
                  <a:pt x="60" y="152"/>
                  <a:pt x="60" y="152"/>
                  <a:pt x="60" y="152"/>
                </a:cubicBezTo>
                <a:cubicBezTo>
                  <a:pt x="62" y="152"/>
                  <a:pt x="64" y="150"/>
                  <a:pt x="64" y="148"/>
                </a:cubicBezTo>
                <a:cubicBezTo>
                  <a:pt x="64" y="146"/>
                  <a:pt x="62" y="144"/>
                  <a:pt x="60" y="144"/>
                </a:cubicBezTo>
                <a:moveTo>
                  <a:pt x="28" y="80"/>
                </a:moveTo>
                <a:cubicBezTo>
                  <a:pt x="44" y="80"/>
                  <a:pt x="44" y="80"/>
                  <a:pt x="44" y="80"/>
                </a:cubicBezTo>
                <a:cubicBezTo>
                  <a:pt x="46" y="80"/>
                  <a:pt x="48" y="78"/>
                  <a:pt x="48" y="76"/>
                </a:cubicBezTo>
                <a:cubicBezTo>
                  <a:pt x="48" y="74"/>
                  <a:pt x="46" y="72"/>
                  <a:pt x="44" y="72"/>
                </a:cubicBezTo>
                <a:cubicBezTo>
                  <a:pt x="28" y="72"/>
                  <a:pt x="28" y="72"/>
                  <a:pt x="28" y="72"/>
                </a:cubicBezTo>
                <a:cubicBezTo>
                  <a:pt x="26" y="72"/>
                  <a:pt x="24" y="74"/>
                  <a:pt x="24" y="76"/>
                </a:cubicBezTo>
                <a:cubicBezTo>
                  <a:pt x="24" y="78"/>
                  <a:pt x="26" y="80"/>
                  <a:pt x="28" y="80"/>
                </a:cubicBezTo>
                <a:moveTo>
                  <a:pt x="24" y="100"/>
                </a:moveTo>
                <a:cubicBezTo>
                  <a:pt x="24" y="102"/>
                  <a:pt x="26" y="104"/>
                  <a:pt x="28" y="104"/>
                </a:cubicBezTo>
                <a:cubicBezTo>
                  <a:pt x="76" y="104"/>
                  <a:pt x="76" y="104"/>
                  <a:pt x="76" y="104"/>
                </a:cubicBezTo>
                <a:cubicBezTo>
                  <a:pt x="78" y="104"/>
                  <a:pt x="80" y="102"/>
                  <a:pt x="80" y="100"/>
                </a:cubicBezTo>
                <a:cubicBezTo>
                  <a:pt x="80" y="98"/>
                  <a:pt x="78" y="96"/>
                  <a:pt x="76" y="96"/>
                </a:cubicBezTo>
                <a:cubicBezTo>
                  <a:pt x="28" y="96"/>
                  <a:pt x="28" y="96"/>
                  <a:pt x="28" y="96"/>
                </a:cubicBezTo>
                <a:cubicBezTo>
                  <a:pt x="26" y="96"/>
                  <a:pt x="24" y="98"/>
                  <a:pt x="24" y="100"/>
                </a:cubicBezTo>
                <a:moveTo>
                  <a:pt x="116" y="0"/>
                </a:moveTo>
                <a:cubicBezTo>
                  <a:pt x="56" y="0"/>
                  <a:pt x="56" y="0"/>
                  <a:pt x="56" y="0"/>
                </a:cubicBezTo>
                <a:cubicBezTo>
                  <a:pt x="47" y="0"/>
                  <a:pt x="40" y="7"/>
                  <a:pt x="40" y="16"/>
                </a:cubicBezTo>
                <a:cubicBezTo>
                  <a:pt x="40" y="28"/>
                  <a:pt x="40" y="28"/>
                  <a:pt x="40" y="28"/>
                </a:cubicBezTo>
                <a:cubicBezTo>
                  <a:pt x="40" y="30"/>
                  <a:pt x="42" y="32"/>
                  <a:pt x="44" y="32"/>
                </a:cubicBezTo>
                <a:cubicBezTo>
                  <a:pt x="46"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6"/>
                  <a:pt x="108" y="40"/>
                  <a:pt x="112" y="40"/>
                </a:cubicBezTo>
                <a:cubicBezTo>
                  <a:pt x="136" y="40"/>
                  <a:pt x="136" y="40"/>
                  <a:pt x="136" y="40"/>
                </a:cubicBezTo>
                <a:cubicBezTo>
                  <a:pt x="136" y="120"/>
                  <a:pt x="136" y="120"/>
                  <a:pt x="136" y="120"/>
                </a:cubicBezTo>
                <a:cubicBezTo>
                  <a:pt x="136" y="124"/>
                  <a:pt x="132"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moveTo>
                  <a:pt x="16" y="40"/>
                </a:moveTo>
                <a:cubicBezTo>
                  <a:pt x="7" y="40"/>
                  <a:pt x="0" y="47"/>
                  <a:pt x="0" y="56"/>
                </a:cubicBezTo>
                <a:cubicBezTo>
                  <a:pt x="0" y="160"/>
                  <a:pt x="0" y="160"/>
                  <a:pt x="0" y="160"/>
                </a:cubicBezTo>
                <a:cubicBezTo>
                  <a:pt x="0" y="169"/>
                  <a:pt x="7"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4"/>
                  <a:pt x="92" y="168"/>
                  <a:pt x="88" y="168"/>
                </a:cubicBezTo>
                <a:cubicBezTo>
                  <a:pt x="16" y="168"/>
                  <a:pt x="16" y="168"/>
                  <a:pt x="16" y="168"/>
                </a:cubicBezTo>
                <a:cubicBezTo>
                  <a:pt x="12" y="168"/>
                  <a:pt x="8" y="164"/>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6"/>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sz="1200"/>
          </a:p>
        </p:txBody>
      </p:sp>
      <p:sp>
        <p:nvSpPr>
          <p:cNvPr id="18" name="Freeform 74">
            <a:extLst>
              <a:ext uri="{FF2B5EF4-FFF2-40B4-BE49-F238E27FC236}">
                <a16:creationId xmlns:a16="http://schemas.microsoft.com/office/drawing/2014/main" id="{8B8BE864-7084-47F6-AAA7-C2EBDC57050A}"/>
              </a:ext>
            </a:extLst>
          </p:cNvPr>
          <p:cNvSpPr>
            <a:spLocks noEditPoints="1"/>
          </p:cNvSpPr>
          <p:nvPr/>
        </p:nvSpPr>
        <p:spPr bwMode="auto">
          <a:xfrm>
            <a:off x="809912" y="2479676"/>
            <a:ext cx="331353" cy="444725"/>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sz="1200"/>
          </a:p>
        </p:txBody>
      </p:sp>
      <p:sp>
        <p:nvSpPr>
          <p:cNvPr id="19" name="TextBox 18">
            <a:extLst>
              <a:ext uri="{FF2B5EF4-FFF2-40B4-BE49-F238E27FC236}">
                <a16:creationId xmlns:a16="http://schemas.microsoft.com/office/drawing/2014/main" id="{EDF9E728-04BB-4556-B277-FA1CF981367E}"/>
              </a:ext>
            </a:extLst>
          </p:cNvPr>
          <p:cNvSpPr txBox="1"/>
          <p:nvPr/>
        </p:nvSpPr>
        <p:spPr>
          <a:xfrm>
            <a:off x="4874537" y="1648679"/>
            <a:ext cx="1728316" cy="830997"/>
          </a:xfrm>
          <a:prstGeom prst="rect">
            <a:avLst/>
          </a:prstGeom>
          <a:noFill/>
        </p:spPr>
        <p:txBody>
          <a:bodyPr wrap="square">
            <a:spAutoFit/>
          </a:bodyPr>
          <a:lstStyle/>
          <a:p>
            <a:pPr algn="ctr"/>
            <a:r>
              <a:rPr lang="ro-RO" sz="1200" dirty="0">
                <a:solidFill>
                  <a:srgbClr val="6C6463"/>
                </a:solidFill>
                <a:ea typeface="Calibri" panose="020F0502020204030204" pitchFamily="34" charset="0"/>
                <a:cs typeface="Times New Roman (Body CS)"/>
              </a:rPr>
              <a:t>Ghid </a:t>
            </a:r>
            <a:r>
              <a:rPr lang="en-US" sz="1200" dirty="0" err="1">
                <a:solidFill>
                  <a:srgbClr val="6C6463"/>
                </a:solidFill>
                <a:ea typeface="Calibri" panose="020F0502020204030204" pitchFamily="34" charset="0"/>
                <a:cs typeface="Times New Roman (Body CS)"/>
              </a:rPr>
              <a:t>privind</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revizuirea</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consimțământului</a:t>
            </a:r>
            <a:r>
              <a:rPr lang="en-US" sz="1200" dirty="0">
                <a:solidFill>
                  <a:srgbClr val="6C6463"/>
                </a:solidFill>
                <a:ea typeface="Calibri" panose="020F0502020204030204" pitchFamily="34" charset="0"/>
                <a:cs typeface="Times New Roman (Body CS)"/>
              </a:rPr>
              <a:t> electronic al </a:t>
            </a:r>
            <a:r>
              <a:rPr lang="en-US" sz="1200" dirty="0" err="1">
                <a:solidFill>
                  <a:srgbClr val="6C6463"/>
                </a:solidFill>
                <a:ea typeface="Calibri" panose="020F0502020204030204" pitchFamily="34" charset="0"/>
                <a:cs typeface="Times New Roman (Body CS)"/>
              </a:rPr>
              <a:t>clienților</a:t>
            </a:r>
            <a:r>
              <a:rPr lang="en-US" sz="1200" dirty="0">
                <a:solidFill>
                  <a:srgbClr val="6C6463"/>
                </a:solidFill>
                <a:ea typeface="Calibri" panose="020F0502020204030204" pitchFamily="34" charset="0"/>
                <a:cs typeface="Times New Roman (Body CS)"/>
              </a:rPr>
              <a:t>
</a:t>
            </a:r>
            <a:endParaRPr lang="en-US" sz="1200" dirty="0">
              <a:solidFill>
                <a:srgbClr val="6C6463"/>
              </a:solidFill>
              <a:effectLst/>
              <a:ea typeface="Times New Roman" panose="02020603050405020304" pitchFamily="18" charset="0"/>
              <a:cs typeface="GillSansMTStd-Book"/>
            </a:endParaRPr>
          </a:p>
        </p:txBody>
      </p:sp>
      <p:sp>
        <p:nvSpPr>
          <p:cNvPr id="20" name="Slide Number Placeholder 2">
            <a:extLst>
              <a:ext uri="{FF2B5EF4-FFF2-40B4-BE49-F238E27FC236}">
                <a16:creationId xmlns:a16="http://schemas.microsoft.com/office/drawing/2014/main" id="{22C97A6A-25F4-47E7-AFA1-497DC43822BB}"/>
              </a:ext>
            </a:extLst>
          </p:cNvPr>
          <p:cNvSpPr txBox="1">
            <a:spLocks/>
          </p:cNvSpPr>
          <p:nvPr/>
        </p:nvSpPr>
        <p:spPr>
          <a:xfrm>
            <a:off x="6858000" y="4844639"/>
            <a:ext cx="2133600" cy="1861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z="1200" smtClean="0"/>
              <a:pPr/>
              <a:t>16</a:t>
            </a:fld>
            <a:endParaRPr lang="en-US" sz="1200"/>
          </a:p>
        </p:txBody>
      </p:sp>
      <p:sp>
        <p:nvSpPr>
          <p:cNvPr id="21" name="TextBox 20">
            <a:extLst>
              <a:ext uri="{FF2B5EF4-FFF2-40B4-BE49-F238E27FC236}">
                <a16:creationId xmlns:a16="http://schemas.microsoft.com/office/drawing/2014/main" id="{F5E6A042-8273-4C9E-BB05-39842C622E00}"/>
              </a:ext>
            </a:extLst>
          </p:cNvPr>
          <p:cNvSpPr txBox="1"/>
          <p:nvPr/>
        </p:nvSpPr>
        <p:spPr>
          <a:xfrm>
            <a:off x="1831644" y="2974585"/>
            <a:ext cx="1484135" cy="830997"/>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Transparenț</a:t>
            </a:r>
            <a:r>
              <a:rPr lang="ro-RO" sz="1200" dirty="0">
                <a:solidFill>
                  <a:srgbClr val="6C6463"/>
                </a:solidFill>
                <a:ea typeface="Calibri" panose="020F0502020204030204" pitchFamily="34" charset="0"/>
                <a:cs typeface="Times New Roman (Body CS)"/>
              </a:rPr>
              <a:t>ă</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în</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politica</a:t>
            </a:r>
            <a:r>
              <a:rPr lang="en-US" sz="1200" dirty="0">
                <a:solidFill>
                  <a:srgbClr val="6C6463"/>
                </a:solidFill>
                <a:ea typeface="Calibri" panose="020F0502020204030204" pitchFamily="34" charset="0"/>
                <a:cs typeface="Times New Roman (Body CS)"/>
              </a:rPr>
              <a:t> de </a:t>
            </a:r>
            <a:r>
              <a:rPr lang="en-US" sz="1200" dirty="0" err="1">
                <a:solidFill>
                  <a:srgbClr val="6C6463"/>
                </a:solidFill>
                <a:ea typeface="Calibri" panose="020F0502020204030204" pitchFamily="34" charset="0"/>
                <a:cs typeface="Times New Roman (Body CS)"/>
              </a:rPr>
              <a:t>deschidere</a:t>
            </a:r>
            <a:r>
              <a:rPr lang="en-US" sz="1200" dirty="0">
                <a:solidFill>
                  <a:srgbClr val="6C6463"/>
                </a:solidFill>
                <a:ea typeface="Calibri" panose="020F0502020204030204" pitchFamily="34" charset="0"/>
                <a:cs typeface="Times New Roman (Body CS)"/>
              </a:rPr>
              <a:t> a </a:t>
            </a:r>
            <a:r>
              <a:rPr lang="en-US" sz="1200" dirty="0" err="1">
                <a:solidFill>
                  <a:srgbClr val="6C6463"/>
                </a:solidFill>
                <a:ea typeface="Calibri" panose="020F0502020204030204" pitchFamily="34" charset="0"/>
                <a:cs typeface="Times New Roman (Body CS)"/>
              </a:rPr>
              <a:t>unui</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cont</a:t>
            </a:r>
            <a:endParaRPr lang="en-US" sz="1200" dirty="0">
              <a:solidFill>
                <a:srgbClr val="6C6463"/>
              </a:solidFill>
              <a:effectLst/>
              <a:ea typeface="Calibri" panose="020F0502020204030204" pitchFamily="34" charset="0"/>
              <a:cs typeface="Times New Roman (Body CS)"/>
            </a:endParaRPr>
          </a:p>
        </p:txBody>
      </p:sp>
      <p:sp>
        <p:nvSpPr>
          <p:cNvPr id="22" name="TextBox 21">
            <a:extLst>
              <a:ext uri="{FF2B5EF4-FFF2-40B4-BE49-F238E27FC236}">
                <a16:creationId xmlns:a16="http://schemas.microsoft.com/office/drawing/2014/main" id="{48F5954F-1383-42AA-969A-F7FB8644D088}"/>
              </a:ext>
            </a:extLst>
          </p:cNvPr>
          <p:cNvSpPr txBox="1"/>
          <p:nvPr/>
        </p:nvSpPr>
        <p:spPr>
          <a:xfrm>
            <a:off x="3283100" y="2974585"/>
            <a:ext cx="1591437" cy="646331"/>
          </a:xfrm>
          <a:prstGeom prst="rect">
            <a:avLst/>
          </a:prstGeom>
          <a:noFill/>
        </p:spPr>
        <p:txBody>
          <a:bodyPr wrap="square">
            <a:spAutoFit/>
          </a:bodyPr>
          <a:lstStyle/>
          <a:p>
            <a:pPr algn="ctr"/>
            <a:r>
              <a:rPr lang="pt-BR" sz="1200" dirty="0">
                <a:solidFill>
                  <a:srgbClr val="6C6463"/>
                </a:solidFill>
                <a:ea typeface="Calibri" panose="020F0502020204030204" pitchFamily="34" charset="0"/>
                <a:cs typeface="Times New Roman (Body CS)"/>
              </a:rPr>
              <a:t>Plafonarea depozitelor </a:t>
            </a:r>
            <a:r>
              <a:rPr lang="ro-RO" sz="1200" dirty="0">
                <a:solidFill>
                  <a:srgbClr val="6C6463"/>
                </a:solidFill>
                <a:ea typeface="Calibri" panose="020F0502020204030204" pitchFamily="34" charset="0"/>
                <a:cs typeface="Times New Roman (Body CS)"/>
              </a:rPr>
              <a:t>bancare </a:t>
            </a:r>
            <a:r>
              <a:rPr lang="pt-BR" sz="1200" dirty="0">
                <a:solidFill>
                  <a:srgbClr val="6C6463"/>
                </a:solidFill>
                <a:ea typeface="Calibri" panose="020F0502020204030204" pitchFamily="34" charset="0"/>
                <a:cs typeface="Times New Roman (Body CS)"/>
              </a:rPr>
              <a:t>pentru comerțul electronic</a:t>
            </a:r>
            <a:endParaRPr lang="en-US" sz="1200" dirty="0">
              <a:solidFill>
                <a:srgbClr val="6C6463"/>
              </a:solidFill>
              <a:effectLst/>
              <a:ea typeface="Times New Roman" panose="02020603050405020304" pitchFamily="18" charset="0"/>
              <a:cs typeface="GillSansMTStd-Book"/>
            </a:endParaRPr>
          </a:p>
        </p:txBody>
      </p:sp>
      <p:sp>
        <p:nvSpPr>
          <p:cNvPr id="23" name="TextBox 22">
            <a:extLst>
              <a:ext uri="{FF2B5EF4-FFF2-40B4-BE49-F238E27FC236}">
                <a16:creationId xmlns:a16="http://schemas.microsoft.com/office/drawing/2014/main" id="{4E101B2C-F53D-4EB2-9335-7C0BE3610797}"/>
              </a:ext>
            </a:extLst>
          </p:cNvPr>
          <p:cNvSpPr txBox="1"/>
          <p:nvPr/>
        </p:nvSpPr>
        <p:spPr>
          <a:xfrm>
            <a:off x="4949614" y="2953154"/>
            <a:ext cx="1477300" cy="830997"/>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Comision</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interbancar</a:t>
            </a:r>
            <a:r>
              <a:rPr lang="en-US" sz="1200" dirty="0">
                <a:solidFill>
                  <a:srgbClr val="6C6463"/>
                </a:solidFill>
                <a:ea typeface="Calibri" panose="020F0502020204030204" pitchFamily="34" charset="0"/>
                <a:cs typeface="Times New Roman (Body CS)"/>
              </a:rPr>
              <a:t> special </a:t>
            </a:r>
            <a:r>
              <a:rPr lang="en-US" sz="1200" dirty="0" err="1">
                <a:solidFill>
                  <a:srgbClr val="6C6463"/>
                </a:solidFill>
                <a:ea typeface="Calibri" panose="020F0502020204030204" pitchFamily="34" charset="0"/>
                <a:cs typeface="Times New Roman (Body CS)"/>
              </a:rPr>
              <a:t>pentru</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unele</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tranzacții</a:t>
            </a:r>
            <a:endParaRPr lang="en-US" sz="1200" dirty="0">
              <a:solidFill>
                <a:srgbClr val="6C6463"/>
              </a:solidFill>
              <a:effectLst/>
              <a:ea typeface="Times New Roman" panose="02020603050405020304" pitchFamily="18" charset="0"/>
              <a:cs typeface="GillSansMTStd-Book"/>
            </a:endParaRPr>
          </a:p>
        </p:txBody>
      </p:sp>
      <p:sp>
        <p:nvSpPr>
          <p:cNvPr id="24" name="TextBox 23">
            <a:extLst>
              <a:ext uri="{FF2B5EF4-FFF2-40B4-BE49-F238E27FC236}">
                <a16:creationId xmlns:a16="http://schemas.microsoft.com/office/drawing/2014/main" id="{2B078CE7-63CE-456F-B205-120933291A07}"/>
              </a:ext>
            </a:extLst>
          </p:cNvPr>
          <p:cNvSpPr txBox="1"/>
          <p:nvPr/>
        </p:nvSpPr>
        <p:spPr>
          <a:xfrm>
            <a:off x="1753377" y="4250655"/>
            <a:ext cx="1892445" cy="830997"/>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Cauzele</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respingerii</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procesării</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cererii</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comerciantului</a:t>
            </a:r>
            <a:r>
              <a:rPr lang="en-US" sz="1200" dirty="0">
                <a:solidFill>
                  <a:srgbClr val="6C6463"/>
                </a:solidFill>
                <a:ea typeface="Calibri" panose="020F0502020204030204" pitchFamily="34" charset="0"/>
                <a:cs typeface="Times New Roman (Body CS)"/>
              </a:rPr>
              <a:t> </a:t>
            </a:r>
            <a:r>
              <a:rPr lang="ro-RO" sz="1200" dirty="0">
                <a:solidFill>
                  <a:srgbClr val="6C6463"/>
                </a:solidFill>
                <a:ea typeface="Calibri" panose="020F0502020204030204" pitchFamily="34" charset="0"/>
                <a:cs typeface="Times New Roman (Body CS)"/>
              </a:rPr>
              <a:t>ar urma a fi </a:t>
            </a:r>
            <a:r>
              <a:rPr lang="en-US" sz="1200" dirty="0" err="1">
                <a:solidFill>
                  <a:srgbClr val="6C6463"/>
                </a:solidFill>
                <a:ea typeface="Calibri" panose="020F0502020204030204" pitchFamily="34" charset="0"/>
                <a:cs typeface="Times New Roman (Body CS)"/>
              </a:rPr>
              <a:t>publicate</a:t>
            </a:r>
            <a:endParaRPr lang="en-US" sz="1200" dirty="0">
              <a:solidFill>
                <a:srgbClr val="6C6463"/>
              </a:solidFill>
              <a:effectLst/>
              <a:ea typeface="Calibri" panose="020F0502020204030204" pitchFamily="34" charset="0"/>
              <a:cs typeface="Times New Roman (Body CS)"/>
            </a:endParaRPr>
          </a:p>
        </p:txBody>
      </p:sp>
      <p:sp>
        <p:nvSpPr>
          <p:cNvPr id="25" name="TextBox 24">
            <a:extLst>
              <a:ext uri="{FF2B5EF4-FFF2-40B4-BE49-F238E27FC236}">
                <a16:creationId xmlns:a16="http://schemas.microsoft.com/office/drawing/2014/main" id="{8E5181C6-A1B4-40D4-82DB-8CC53D4078F0}"/>
              </a:ext>
            </a:extLst>
          </p:cNvPr>
          <p:cNvSpPr txBox="1"/>
          <p:nvPr/>
        </p:nvSpPr>
        <p:spPr>
          <a:xfrm>
            <a:off x="6480370" y="2982020"/>
            <a:ext cx="1885752" cy="646331"/>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Regim</a:t>
            </a:r>
            <a:r>
              <a:rPr lang="en-US" sz="1200" dirty="0">
                <a:solidFill>
                  <a:srgbClr val="6C6463"/>
                </a:solidFill>
                <a:ea typeface="Calibri" panose="020F0502020204030204" pitchFamily="34" charset="0"/>
                <a:cs typeface="Times New Roman (Body CS)"/>
              </a:rPr>
              <a:t> special "intern" </a:t>
            </a:r>
            <a:r>
              <a:rPr lang="en-US" sz="1200" dirty="0" err="1">
                <a:solidFill>
                  <a:srgbClr val="6C6463"/>
                </a:solidFill>
                <a:ea typeface="Calibri" panose="020F0502020204030204" pitchFamily="34" charset="0"/>
                <a:cs typeface="Times New Roman (Body CS)"/>
              </a:rPr>
              <a:t>prin</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implementarea</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plăților</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instante</a:t>
            </a:r>
            <a:endParaRPr lang="en-US" sz="1200" dirty="0">
              <a:solidFill>
                <a:srgbClr val="6C6463"/>
              </a:solidFill>
              <a:effectLst/>
              <a:ea typeface="Calibri" panose="020F0502020204030204" pitchFamily="34" charset="0"/>
              <a:cs typeface="Times New Roman (Body CS)"/>
            </a:endParaRPr>
          </a:p>
        </p:txBody>
      </p:sp>
      <p:sp>
        <p:nvSpPr>
          <p:cNvPr id="26" name="Freeform 62">
            <a:extLst>
              <a:ext uri="{FF2B5EF4-FFF2-40B4-BE49-F238E27FC236}">
                <a16:creationId xmlns:a16="http://schemas.microsoft.com/office/drawing/2014/main" id="{8A3EC4BB-B820-43BF-98E8-257F559028C2}"/>
              </a:ext>
            </a:extLst>
          </p:cNvPr>
          <p:cNvSpPr>
            <a:spLocks noEditPoints="1"/>
          </p:cNvSpPr>
          <p:nvPr/>
        </p:nvSpPr>
        <p:spPr bwMode="auto">
          <a:xfrm>
            <a:off x="7063051" y="2482881"/>
            <a:ext cx="644553" cy="461665"/>
          </a:xfrm>
          <a:custGeom>
            <a:avLst/>
            <a:gdLst>
              <a:gd name="T0" fmla="*/ 175 w 176"/>
              <a:gd name="T1" fmla="*/ 85 h 176"/>
              <a:gd name="T2" fmla="*/ 144 w 176"/>
              <a:gd name="T3" fmla="*/ 54 h 176"/>
              <a:gd name="T4" fmla="*/ 144 w 176"/>
              <a:gd name="T5" fmla="*/ 12 h 176"/>
              <a:gd name="T6" fmla="*/ 140 w 176"/>
              <a:gd name="T7" fmla="*/ 8 h 176"/>
              <a:gd name="T8" fmla="*/ 116 w 176"/>
              <a:gd name="T9" fmla="*/ 8 h 176"/>
              <a:gd name="T10" fmla="*/ 112 w 176"/>
              <a:gd name="T11" fmla="*/ 12 h 176"/>
              <a:gd name="T12" fmla="*/ 112 w 176"/>
              <a:gd name="T13" fmla="*/ 22 h 176"/>
              <a:gd name="T14" fmla="*/ 91 w 176"/>
              <a:gd name="T15" fmla="*/ 1 h 176"/>
              <a:gd name="T16" fmla="*/ 88 w 176"/>
              <a:gd name="T17" fmla="*/ 0 h 176"/>
              <a:gd name="T18" fmla="*/ 85 w 176"/>
              <a:gd name="T19" fmla="*/ 1 h 176"/>
              <a:gd name="T20" fmla="*/ 1 w 176"/>
              <a:gd name="T21" fmla="*/ 85 h 176"/>
              <a:gd name="T22" fmla="*/ 0 w 176"/>
              <a:gd name="T23" fmla="*/ 88 h 176"/>
              <a:gd name="T24" fmla="*/ 4 w 176"/>
              <a:gd name="T25" fmla="*/ 92 h 176"/>
              <a:gd name="T26" fmla="*/ 7 w 176"/>
              <a:gd name="T27" fmla="*/ 91 h 176"/>
              <a:gd name="T28" fmla="*/ 24 w 176"/>
              <a:gd name="T29" fmla="*/ 74 h 176"/>
              <a:gd name="T30" fmla="*/ 24 w 176"/>
              <a:gd name="T31" fmla="*/ 172 h 176"/>
              <a:gd name="T32" fmla="*/ 28 w 176"/>
              <a:gd name="T33" fmla="*/ 176 h 176"/>
              <a:gd name="T34" fmla="*/ 148 w 176"/>
              <a:gd name="T35" fmla="*/ 176 h 176"/>
              <a:gd name="T36" fmla="*/ 152 w 176"/>
              <a:gd name="T37" fmla="*/ 172 h 176"/>
              <a:gd name="T38" fmla="*/ 152 w 176"/>
              <a:gd name="T39" fmla="*/ 74 h 176"/>
              <a:gd name="T40" fmla="*/ 169 w 176"/>
              <a:gd name="T41" fmla="*/ 91 h 176"/>
              <a:gd name="T42" fmla="*/ 172 w 176"/>
              <a:gd name="T43" fmla="*/ 92 h 176"/>
              <a:gd name="T44" fmla="*/ 176 w 176"/>
              <a:gd name="T45" fmla="*/ 88 h 176"/>
              <a:gd name="T46" fmla="*/ 175 w 176"/>
              <a:gd name="T47" fmla="*/ 85 h 176"/>
              <a:gd name="T48" fmla="*/ 120 w 176"/>
              <a:gd name="T49" fmla="*/ 16 h 176"/>
              <a:gd name="T50" fmla="*/ 136 w 176"/>
              <a:gd name="T51" fmla="*/ 16 h 176"/>
              <a:gd name="T52" fmla="*/ 136 w 176"/>
              <a:gd name="T53" fmla="*/ 46 h 176"/>
              <a:gd name="T54" fmla="*/ 120 w 176"/>
              <a:gd name="T55" fmla="*/ 30 h 176"/>
              <a:gd name="T56" fmla="*/ 120 w 176"/>
              <a:gd name="T57" fmla="*/ 16 h 176"/>
              <a:gd name="T58" fmla="*/ 64 w 176"/>
              <a:gd name="T59" fmla="*/ 168 h 176"/>
              <a:gd name="T60" fmla="*/ 32 w 176"/>
              <a:gd name="T61" fmla="*/ 168 h 176"/>
              <a:gd name="T62" fmla="*/ 32 w 176"/>
              <a:gd name="T63" fmla="*/ 160 h 176"/>
              <a:gd name="T64" fmla="*/ 64 w 176"/>
              <a:gd name="T65" fmla="*/ 160 h 176"/>
              <a:gd name="T66" fmla="*/ 64 w 176"/>
              <a:gd name="T67" fmla="*/ 168 h 176"/>
              <a:gd name="T68" fmla="*/ 104 w 176"/>
              <a:gd name="T69" fmla="*/ 168 h 176"/>
              <a:gd name="T70" fmla="*/ 72 w 176"/>
              <a:gd name="T71" fmla="*/ 168 h 176"/>
              <a:gd name="T72" fmla="*/ 72 w 176"/>
              <a:gd name="T73" fmla="*/ 104 h 176"/>
              <a:gd name="T74" fmla="*/ 104 w 176"/>
              <a:gd name="T75" fmla="*/ 104 h 176"/>
              <a:gd name="T76" fmla="*/ 104 w 176"/>
              <a:gd name="T77" fmla="*/ 168 h 176"/>
              <a:gd name="T78" fmla="*/ 144 w 176"/>
              <a:gd name="T79" fmla="*/ 168 h 176"/>
              <a:gd name="T80" fmla="*/ 112 w 176"/>
              <a:gd name="T81" fmla="*/ 168 h 176"/>
              <a:gd name="T82" fmla="*/ 112 w 176"/>
              <a:gd name="T83" fmla="*/ 160 h 176"/>
              <a:gd name="T84" fmla="*/ 144 w 176"/>
              <a:gd name="T85" fmla="*/ 160 h 176"/>
              <a:gd name="T86" fmla="*/ 144 w 176"/>
              <a:gd name="T87" fmla="*/ 168 h 176"/>
              <a:gd name="T88" fmla="*/ 144 w 176"/>
              <a:gd name="T89" fmla="*/ 152 h 176"/>
              <a:gd name="T90" fmla="*/ 112 w 176"/>
              <a:gd name="T91" fmla="*/ 152 h 176"/>
              <a:gd name="T92" fmla="*/ 112 w 176"/>
              <a:gd name="T93" fmla="*/ 100 h 176"/>
              <a:gd name="T94" fmla="*/ 108 w 176"/>
              <a:gd name="T95" fmla="*/ 96 h 176"/>
              <a:gd name="T96" fmla="*/ 68 w 176"/>
              <a:gd name="T97" fmla="*/ 96 h 176"/>
              <a:gd name="T98" fmla="*/ 64 w 176"/>
              <a:gd name="T99" fmla="*/ 100 h 176"/>
              <a:gd name="T100" fmla="*/ 64 w 176"/>
              <a:gd name="T101" fmla="*/ 152 h 176"/>
              <a:gd name="T102" fmla="*/ 32 w 176"/>
              <a:gd name="T103" fmla="*/ 152 h 176"/>
              <a:gd name="T104" fmla="*/ 32 w 176"/>
              <a:gd name="T105" fmla="*/ 66 h 176"/>
              <a:gd name="T106" fmla="*/ 88 w 176"/>
              <a:gd name="T107" fmla="*/ 10 h 176"/>
              <a:gd name="T108" fmla="*/ 144 w 176"/>
              <a:gd name="T109" fmla="*/ 66 h 176"/>
              <a:gd name="T110" fmla="*/ 144 w 176"/>
              <a:gd name="T111" fmla="*/ 152 h 176"/>
              <a:gd name="T112" fmla="*/ 92 w 176"/>
              <a:gd name="T113" fmla="*/ 144 h 176"/>
              <a:gd name="T114" fmla="*/ 96 w 176"/>
              <a:gd name="T115" fmla="*/ 140 h 176"/>
              <a:gd name="T116" fmla="*/ 92 w 176"/>
              <a:gd name="T117" fmla="*/ 136 h 176"/>
              <a:gd name="T118" fmla="*/ 88 w 176"/>
              <a:gd name="T119" fmla="*/ 140 h 176"/>
              <a:gd name="T120" fmla="*/ 92 w 176"/>
              <a:gd name="T12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75" y="85"/>
                </a:moveTo>
                <a:cubicBezTo>
                  <a:pt x="144" y="54"/>
                  <a:pt x="144" y="54"/>
                  <a:pt x="144" y="54"/>
                </a:cubicBezTo>
                <a:cubicBezTo>
                  <a:pt x="144" y="12"/>
                  <a:pt x="144" y="12"/>
                  <a:pt x="144" y="12"/>
                </a:cubicBezTo>
                <a:cubicBezTo>
                  <a:pt x="144" y="10"/>
                  <a:pt x="142" y="8"/>
                  <a:pt x="140" y="8"/>
                </a:cubicBezTo>
                <a:cubicBezTo>
                  <a:pt x="116" y="8"/>
                  <a:pt x="116" y="8"/>
                  <a:pt x="116" y="8"/>
                </a:cubicBezTo>
                <a:cubicBezTo>
                  <a:pt x="114" y="8"/>
                  <a:pt x="112" y="10"/>
                  <a:pt x="112" y="12"/>
                </a:cubicBezTo>
                <a:cubicBezTo>
                  <a:pt x="112" y="22"/>
                  <a:pt x="112" y="22"/>
                  <a:pt x="112" y="22"/>
                </a:cubicBezTo>
                <a:cubicBezTo>
                  <a:pt x="91" y="1"/>
                  <a:pt x="91" y="1"/>
                  <a:pt x="91" y="1"/>
                </a:cubicBezTo>
                <a:cubicBezTo>
                  <a:pt x="90" y="0"/>
                  <a:pt x="89" y="0"/>
                  <a:pt x="88" y="0"/>
                </a:cubicBezTo>
                <a:cubicBezTo>
                  <a:pt x="87" y="0"/>
                  <a:pt x="86" y="0"/>
                  <a:pt x="85" y="1"/>
                </a:cubicBezTo>
                <a:cubicBezTo>
                  <a:pt x="1" y="85"/>
                  <a:pt x="1" y="85"/>
                  <a:pt x="1" y="85"/>
                </a:cubicBezTo>
                <a:cubicBezTo>
                  <a:pt x="0" y="86"/>
                  <a:pt x="0" y="87"/>
                  <a:pt x="0" y="88"/>
                </a:cubicBezTo>
                <a:cubicBezTo>
                  <a:pt x="0" y="90"/>
                  <a:pt x="2" y="92"/>
                  <a:pt x="4" y="92"/>
                </a:cubicBezTo>
                <a:cubicBezTo>
                  <a:pt x="5" y="92"/>
                  <a:pt x="6" y="92"/>
                  <a:pt x="7" y="91"/>
                </a:cubicBezTo>
                <a:cubicBezTo>
                  <a:pt x="24" y="74"/>
                  <a:pt x="24" y="74"/>
                  <a:pt x="24" y="74"/>
                </a:cubicBezTo>
                <a:cubicBezTo>
                  <a:pt x="24" y="172"/>
                  <a:pt x="24" y="172"/>
                  <a:pt x="24" y="172"/>
                </a:cubicBezTo>
                <a:cubicBezTo>
                  <a:pt x="24" y="174"/>
                  <a:pt x="26" y="176"/>
                  <a:pt x="28" y="176"/>
                </a:cubicBezTo>
                <a:cubicBezTo>
                  <a:pt x="148" y="176"/>
                  <a:pt x="148" y="176"/>
                  <a:pt x="148" y="176"/>
                </a:cubicBezTo>
                <a:cubicBezTo>
                  <a:pt x="150" y="176"/>
                  <a:pt x="152" y="174"/>
                  <a:pt x="152" y="172"/>
                </a:cubicBezTo>
                <a:cubicBezTo>
                  <a:pt x="152" y="74"/>
                  <a:pt x="152" y="74"/>
                  <a:pt x="152" y="74"/>
                </a:cubicBezTo>
                <a:cubicBezTo>
                  <a:pt x="169" y="91"/>
                  <a:pt x="169" y="91"/>
                  <a:pt x="169" y="91"/>
                </a:cubicBezTo>
                <a:cubicBezTo>
                  <a:pt x="170" y="92"/>
                  <a:pt x="171" y="92"/>
                  <a:pt x="172" y="92"/>
                </a:cubicBezTo>
                <a:cubicBezTo>
                  <a:pt x="174" y="92"/>
                  <a:pt x="176" y="90"/>
                  <a:pt x="176" y="88"/>
                </a:cubicBezTo>
                <a:cubicBezTo>
                  <a:pt x="176" y="87"/>
                  <a:pt x="176" y="86"/>
                  <a:pt x="175" y="85"/>
                </a:cubicBezTo>
                <a:moveTo>
                  <a:pt x="120" y="16"/>
                </a:moveTo>
                <a:cubicBezTo>
                  <a:pt x="136" y="16"/>
                  <a:pt x="136" y="16"/>
                  <a:pt x="136" y="16"/>
                </a:cubicBezTo>
                <a:cubicBezTo>
                  <a:pt x="136" y="46"/>
                  <a:pt x="136" y="46"/>
                  <a:pt x="136" y="46"/>
                </a:cubicBezTo>
                <a:cubicBezTo>
                  <a:pt x="120" y="30"/>
                  <a:pt x="120" y="30"/>
                  <a:pt x="120" y="30"/>
                </a:cubicBezTo>
                <a:lnTo>
                  <a:pt x="120" y="16"/>
                </a:lnTo>
                <a:close/>
                <a:moveTo>
                  <a:pt x="64" y="168"/>
                </a:moveTo>
                <a:cubicBezTo>
                  <a:pt x="32" y="168"/>
                  <a:pt x="32" y="168"/>
                  <a:pt x="32" y="168"/>
                </a:cubicBezTo>
                <a:cubicBezTo>
                  <a:pt x="32" y="160"/>
                  <a:pt x="32" y="160"/>
                  <a:pt x="32" y="160"/>
                </a:cubicBezTo>
                <a:cubicBezTo>
                  <a:pt x="64" y="160"/>
                  <a:pt x="64" y="160"/>
                  <a:pt x="64" y="160"/>
                </a:cubicBezTo>
                <a:lnTo>
                  <a:pt x="64" y="168"/>
                </a:lnTo>
                <a:close/>
                <a:moveTo>
                  <a:pt x="104" y="168"/>
                </a:moveTo>
                <a:cubicBezTo>
                  <a:pt x="72" y="168"/>
                  <a:pt x="72" y="168"/>
                  <a:pt x="72" y="168"/>
                </a:cubicBezTo>
                <a:cubicBezTo>
                  <a:pt x="72" y="104"/>
                  <a:pt x="72" y="104"/>
                  <a:pt x="72" y="104"/>
                </a:cubicBezTo>
                <a:cubicBezTo>
                  <a:pt x="104" y="104"/>
                  <a:pt x="104" y="104"/>
                  <a:pt x="104" y="104"/>
                </a:cubicBezTo>
                <a:lnTo>
                  <a:pt x="104" y="168"/>
                </a:lnTo>
                <a:close/>
                <a:moveTo>
                  <a:pt x="144" y="168"/>
                </a:moveTo>
                <a:cubicBezTo>
                  <a:pt x="112" y="168"/>
                  <a:pt x="112" y="168"/>
                  <a:pt x="112" y="168"/>
                </a:cubicBezTo>
                <a:cubicBezTo>
                  <a:pt x="112" y="160"/>
                  <a:pt x="112" y="160"/>
                  <a:pt x="112" y="160"/>
                </a:cubicBezTo>
                <a:cubicBezTo>
                  <a:pt x="144" y="160"/>
                  <a:pt x="144" y="160"/>
                  <a:pt x="144" y="160"/>
                </a:cubicBezTo>
                <a:lnTo>
                  <a:pt x="144" y="168"/>
                </a:lnTo>
                <a:close/>
                <a:moveTo>
                  <a:pt x="144" y="152"/>
                </a:moveTo>
                <a:cubicBezTo>
                  <a:pt x="112" y="152"/>
                  <a:pt x="112" y="152"/>
                  <a:pt x="112" y="152"/>
                </a:cubicBezTo>
                <a:cubicBezTo>
                  <a:pt x="112" y="100"/>
                  <a:pt x="112" y="100"/>
                  <a:pt x="112" y="100"/>
                </a:cubicBezTo>
                <a:cubicBezTo>
                  <a:pt x="112" y="98"/>
                  <a:pt x="110" y="96"/>
                  <a:pt x="108" y="96"/>
                </a:cubicBezTo>
                <a:cubicBezTo>
                  <a:pt x="68" y="96"/>
                  <a:pt x="68" y="96"/>
                  <a:pt x="68" y="96"/>
                </a:cubicBezTo>
                <a:cubicBezTo>
                  <a:pt x="66" y="96"/>
                  <a:pt x="64" y="98"/>
                  <a:pt x="64" y="100"/>
                </a:cubicBezTo>
                <a:cubicBezTo>
                  <a:pt x="64" y="152"/>
                  <a:pt x="64" y="152"/>
                  <a:pt x="64" y="152"/>
                </a:cubicBezTo>
                <a:cubicBezTo>
                  <a:pt x="32" y="152"/>
                  <a:pt x="32" y="152"/>
                  <a:pt x="32" y="152"/>
                </a:cubicBezTo>
                <a:cubicBezTo>
                  <a:pt x="32" y="66"/>
                  <a:pt x="32" y="66"/>
                  <a:pt x="32" y="66"/>
                </a:cubicBezTo>
                <a:cubicBezTo>
                  <a:pt x="88" y="10"/>
                  <a:pt x="88" y="10"/>
                  <a:pt x="88" y="10"/>
                </a:cubicBezTo>
                <a:cubicBezTo>
                  <a:pt x="144" y="66"/>
                  <a:pt x="144" y="66"/>
                  <a:pt x="144" y="66"/>
                </a:cubicBezTo>
                <a:lnTo>
                  <a:pt x="144" y="152"/>
                </a:lnTo>
                <a:close/>
                <a:moveTo>
                  <a:pt x="92" y="144"/>
                </a:moveTo>
                <a:cubicBezTo>
                  <a:pt x="94" y="144"/>
                  <a:pt x="96" y="142"/>
                  <a:pt x="96" y="140"/>
                </a:cubicBezTo>
                <a:cubicBezTo>
                  <a:pt x="96" y="138"/>
                  <a:pt x="94" y="136"/>
                  <a:pt x="92" y="136"/>
                </a:cubicBezTo>
                <a:cubicBezTo>
                  <a:pt x="90" y="136"/>
                  <a:pt x="88" y="138"/>
                  <a:pt x="88" y="140"/>
                </a:cubicBezTo>
                <a:cubicBezTo>
                  <a:pt x="88" y="142"/>
                  <a:pt x="90" y="144"/>
                  <a:pt x="92" y="144"/>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sz="1200"/>
          </a:p>
        </p:txBody>
      </p:sp>
      <p:sp>
        <p:nvSpPr>
          <p:cNvPr id="27" name="Freeform 104">
            <a:extLst>
              <a:ext uri="{FF2B5EF4-FFF2-40B4-BE49-F238E27FC236}">
                <a16:creationId xmlns:a16="http://schemas.microsoft.com/office/drawing/2014/main" id="{59A83E3E-A254-4EAE-9CDD-F8B7F8E64B02}"/>
              </a:ext>
            </a:extLst>
          </p:cNvPr>
          <p:cNvSpPr>
            <a:spLocks noEditPoints="1"/>
          </p:cNvSpPr>
          <p:nvPr/>
        </p:nvSpPr>
        <p:spPr bwMode="auto">
          <a:xfrm>
            <a:off x="3909021" y="2413944"/>
            <a:ext cx="468436" cy="511015"/>
          </a:xfrm>
          <a:custGeom>
            <a:avLst/>
            <a:gdLst>
              <a:gd name="T0" fmla="*/ 64 w 176"/>
              <a:gd name="T1" fmla="*/ 96 h 176"/>
              <a:gd name="T2" fmla="*/ 60 w 176"/>
              <a:gd name="T3" fmla="*/ 100 h 176"/>
              <a:gd name="T4" fmla="*/ 61 w 176"/>
              <a:gd name="T5" fmla="*/ 103 h 176"/>
              <a:gd name="T6" fmla="*/ 85 w 176"/>
              <a:gd name="T7" fmla="*/ 127 h 176"/>
              <a:gd name="T8" fmla="*/ 88 w 176"/>
              <a:gd name="T9" fmla="*/ 128 h 176"/>
              <a:gd name="T10" fmla="*/ 91 w 176"/>
              <a:gd name="T11" fmla="*/ 127 h 176"/>
              <a:gd name="T12" fmla="*/ 115 w 176"/>
              <a:gd name="T13" fmla="*/ 103 h 176"/>
              <a:gd name="T14" fmla="*/ 116 w 176"/>
              <a:gd name="T15" fmla="*/ 100 h 176"/>
              <a:gd name="T16" fmla="*/ 112 w 176"/>
              <a:gd name="T17" fmla="*/ 96 h 176"/>
              <a:gd name="T18" fmla="*/ 109 w 176"/>
              <a:gd name="T19" fmla="*/ 97 h 176"/>
              <a:gd name="T20" fmla="*/ 92 w 176"/>
              <a:gd name="T21" fmla="*/ 114 h 176"/>
              <a:gd name="T22" fmla="*/ 92 w 176"/>
              <a:gd name="T23" fmla="*/ 4 h 176"/>
              <a:gd name="T24" fmla="*/ 92 w 176"/>
              <a:gd name="T25" fmla="*/ 4 h 176"/>
              <a:gd name="T26" fmla="*/ 88 w 176"/>
              <a:gd name="T27" fmla="*/ 0 h 176"/>
              <a:gd name="T28" fmla="*/ 84 w 176"/>
              <a:gd name="T29" fmla="*/ 4 h 176"/>
              <a:gd name="T30" fmla="*/ 84 w 176"/>
              <a:gd name="T31" fmla="*/ 114 h 176"/>
              <a:gd name="T32" fmla="*/ 67 w 176"/>
              <a:gd name="T33" fmla="*/ 97 h 176"/>
              <a:gd name="T34" fmla="*/ 64 w 176"/>
              <a:gd name="T35" fmla="*/ 96 h 176"/>
              <a:gd name="T36" fmla="*/ 168 w 176"/>
              <a:gd name="T37" fmla="*/ 40 h 176"/>
              <a:gd name="T38" fmla="*/ 104 w 176"/>
              <a:gd name="T39" fmla="*/ 40 h 176"/>
              <a:gd name="T40" fmla="*/ 100 w 176"/>
              <a:gd name="T41" fmla="*/ 44 h 176"/>
              <a:gd name="T42" fmla="*/ 104 w 176"/>
              <a:gd name="T43" fmla="*/ 48 h 176"/>
              <a:gd name="T44" fmla="*/ 168 w 176"/>
              <a:gd name="T45" fmla="*/ 48 h 176"/>
              <a:gd name="T46" fmla="*/ 168 w 176"/>
              <a:gd name="T47" fmla="*/ 64 h 176"/>
              <a:gd name="T48" fmla="*/ 104 w 176"/>
              <a:gd name="T49" fmla="*/ 64 h 176"/>
              <a:gd name="T50" fmla="*/ 100 w 176"/>
              <a:gd name="T51" fmla="*/ 68 h 176"/>
              <a:gd name="T52" fmla="*/ 104 w 176"/>
              <a:gd name="T53" fmla="*/ 72 h 176"/>
              <a:gd name="T54" fmla="*/ 152 w 176"/>
              <a:gd name="T55" fmla="*/ 72 h 176"/>
              <a:gd name="T56" fmla="*/ 152 w 176"/>
              <a:gd name="T57" fmla="*/ 168 h 176"/>
              <a:gd name="T58" fmla="*/ 24 w 176"/>
              <a:gd name="T59" fmla="*/ 168 h 176"/>
              <a:gd name="T60" fmla="*/ 24 w 176"/>
              <a:gd name="T61" fmla="*/ 72 h 176"/>
              <a:gd name="T62" fmla="*/ 72 w 176"/>
              <a:gd name="T63" fmla="*/ 72 h 176"/>
              <a:gd name="T64" fmla="*/ 76 w 176"/>
              <a:gd name="T65" fmla="*/ 68 h 176"/>
              <a:gd name="T66" fmla="*/ 72 w 176"/>
              <a:gd name="T67" fmla="*/ 64 h 176"/>
              <a:gd name="T68" fmla="*/ 8 w 176"/>
              <a:gd name="T69" fmla="*/ 64 h 176"/>
              <a:gd name="T70" fmla="*/ 8 w 176"/>
              <a:gd name="T71" fmla="*/ 48 h 176"/>
              <a:gd name="T72" fmla="*/ 72 w 176"/>
              <a:gd name="T73" fmla="*/ 48 h 176"/>
              <a:gd name="T74" fmla="*/ 76 w 176"/>
              <a:gd name="T75" fmla="*/ 44 h 176"/>
              <a:gd name="T76" fmla="*/ 72 w 176"/>
              <a:gd name="T77" fmla="*/ 40 h 176"/>
              <a:gd name="T78" fmla="*/ 8 w 176"/>
              <a:gd name="T79" fmla="*/ 40 h 176"/>
              <a:gd name="T80" fmla="*/ 0 w 176"/>
              <a:gd name="T81" fmla="*/ 48 h 176"/>
              <a:gd name="T82" fmla="*/ 0 w 176"/>
              <a:gd name="T83" fmla="*/ 64 h 176"/>
              <a:gd name="T84" fmla="*/ 8 w 176"/>
              <a:gd name="T85" fmla="*/ 72 h 176"/>
              <a:gd name="T86" fmla="*/ 16 w 176"/>
              <a:gd name="T87" fmla="*/ 72 h 176"/>
              <a:gd name="T88" fmla="*/ 16 w 176"/>
              <a:gd name="T89" fmla="*/ 168 h 176"/>
              <a:gd name="T90" fmla="*/ 24 w 176"/>
              <a:gd name="T91" fmla="*/ 176 h 176"/>
              <a:gd name="T92" fmla="*/ 152 w 176"/>
              <a:gd name="T93" fmla="*/ 176 h 176"/>
              <a:gd name="T94" fmla="*/ 160 w 176"/>
              <a:gd name="T95" fmla="*/ 168 h 176"/>
              <a:gd name="T96" fmla="*/ 160 w 176"/>
              <a:gd name="T97" fmla="*/ 72 h 176"/>
              <a:gd name="T98" fmla="*/ 168 w 176"/>
              <a:gd name="T99" fmla="*/ 72 h 176"/>
              <a:gd name="T100" fmla="*/ 176 w 176"/>
              <a:gd name="T101" fmla="*/ 64 h 176"/>
              <a:gd name="T102" fmla="*/ 176 w 176"/>
              <a:gd name="T103" fmla="*/ 48 h 176"/>
              <a:gd name="T104" fmla="*/ 168 w 176"/>
              <a:gd name="T10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64" y="96"/>
                </a:moveTo>
                <a:cubicBezTo>
                  <a:pt x="62" y="96"/>
                  <a:pt x="60" y="98"/>
                  <a:pt x="60" y="100"/>
                </a:cubicBezTo>
                <a:cubicBezTo>
                  <a:pt x="60" y="101"/>
                  <a:pt x="60" y="102"/>
                  <a:pt x="61" y="103"/>
                </a:cubicBezTo>
                <a:cubicBezTo>
                  <a:pt x="85" y="127"/>
                  <a:pt x="85" y="127"/>
                  <a:pt x="85" y="127"/>
                </a:cubicBezTo>
                <a:cubicBezTo>
                  <a:pt x="86" y="128"/>
                  <a:pt x="87" y="128"/>
                  <a:pt x="88" y="128"/>
                </a:cubicBezTo>
                <a:cubicBezTo>
                  <a:pt x="89" y="128"/>
                  <a:pt x="90" y="128"/>
                  <a:pt x="91" y="127"/>
                </a:cubicBezTo>
                <a:cubicBezTo>
                  <a:pt x="115" y="103"/>
                  <a:pt x="115" y="103"/>
                  <a:pt x="115" y="103"/>
                </a:cubicBezTo>
                <a:cubicBezTo>
                  <a:pt x="116" y="102"/>
                  <a:pt x="116" y="101"/>
                  <a:pt x="116" y="100"/>
                </a:cubicBezTo>
                <a:cubicBezTo>
                  <a:pt x="116" y="98"/>
                  <a:pt x="114" y="96"/>
                  <a:pt x="112" y="96"/>
                </a:cubicBezTo>
                <a:cubicBezTo>
                  <a:pt x="111" y="96"/>
                  <a:pt x="110" y="96"/>
                  <a:pt x="109" y="97"/>
                </a:cubicBezTo>
                <a:cubicBezTo>
                  <a:pt x="92" y="114"/>
                  <a:pt x="92" y="114"/>
                  <a:pt x="92" y="114"/>
                </a:cubicBezTo>
                <a:cubicBezTo>
                  <a:pt x="92" y="4"/>
                  <a:pt x="92" y="4"/>
                  <a:pt x="92" y="4"/>
                </a:cubicBezTo>
                <a:cubicBezTo>
                  <a:pt x="92" y="4"/>
                  <a:pt x="92" y="4"/>
                  <a:pt x="92" y="4"/>
                </a:cubicBezTo>
                <a:cubicBezTo>
                  <a:pt x="92" y="2"/>
                  <a:pt x="90" y="0"/>
                  <a:pt x="88" y="0"/>
                </a:cubicBezTo>
                <a:cubicBezTo>
                  <a:pt x="86" y="0"/>
                  <a:pt x="84" y="2"/>
                  <a:pt x="84" y="4"/>
                </a:cubicBezTo>
                <a:cubicBezTo>
                  <a:pt x="84" y="114"/>
                  <a:pt x="84" y="114"/>
                  <a:pt x="84" y="114"/>
                </a:cubicBezTo>
                <a:cubicBezTo>
                  <a:pt x="67" y="97"/>
                  <a:pt x="67" y="97"/>
                  <a:pt x="67" y="97"/>
                </a:cubicBezTo>
                <a:cubicBezTo>
                  <a:pt x="66" y="96"/>
                  <a:pt x="65" y="96"/>
                  <a:pt x="64" y="96"/>
                </a:cubicBezTo>
                <a:moveTo>
                  <a:pt x="168" y="40"/>
                </a:moveTo>
                <a:cubicBezTo>
                  <a:pt x="104" y="40"/>
                  <a:pt x="104" y="40"/>
                  <a:pt x="104" y="40"/>
                </a:cubicBezTo>
                <a:cubicBezTo>
                  <a:pt x="102" y="40"/>
                  <a:pt x="100" y="42"/>
                  <a:pt x="100" y="44"/>
                </a:cubicBezTo>
                <a:cubicBezTo>
                  <a:pt x="100" y="46"/>
                  <a:pt x="102" y="48"/>
                  <a:pt x="104" y="48"/>
                </a:cubicBezTo>
                <a:cubicBezTo>
                  <a:pt x="168" y="48"/>
                  <a:pt x="168" y="48"/>
                  <a:pt x="168" y="48"/>
                </a:cubicBezTo>
                <a:cubicBezTo>
                  <a:pt x="168" y="64"/>
                  <a:pt x="168" y="64"/>
                  <a:pt x="168" y="64"/>
                </a:cubicBezTo>
                <a:cubicBezTo>
                  <a:pt x="104" y="64"/>
                  <a:pt x="104" y="64"/>
                  <a:pt x="104" y="64"/>
                </a:cubicBezTo>
                <a:cubicBezTo>
                  <a:pt x="102" y="64"/>
                  <a:pt x="100" y="66"/>
                  <a:pt x="100" y="68"/>
                </a:cubicBezTo>
                <a:cubicBezTo>
                  <a:pt x="100" y="70"/>
                  <a:pt x="102" y="72"/>
                  <a:pt x="104" y="72"/>
                </a:cubicBezTo>
                <a:cubicBezTo>
                  <a:pt x="152" y="72"/>
                  <a:pt x="152" y="72"/>
                  <a:pt x="152" y="72"/>
                </a:cubicBezTo>
                <a:cubicBezTo>
                  <a:pt x="152" y="168"/>
                  <a:pt x="152" y="168"/>
                  <a:pt x="152" y="168"/>
                </a:cubicBezTo>
                <a:cubicBezTo>
                  <a:pt x="24" y="168"/>
                  <a:pt x="24" y="168"/>
                  <a:pt x="24" y="168"/>
                </a:cubicBezTo>
                <a:cubicBezTo>
                  <a:pt x="24" y="72"/>
                  <a:pt x="24" y="72"/>
                  <a:pt x="24" y="72"/>
                </a:cubicBezTo>
                <a:cubicBezTo>
                  <a:pt x="72" y="72"/>
                  <a:pt x="72" y="72"/>
                  <a:pt x="72" y="72"/>
                </a:cubicBezTo>
                <a:cubicBezTo>
                  <a:pt x="74" y="72"/>
                  <a:pt x="76" y="70"/>
                  <a:pt x="76" y="68"/>
                </a:cubicBezTo>
                <a:cubicBezTo>
                  <a:pt x="76" y="66"/>
                  <a:pt x="74" y="64"/>
                  <a:pt x="72" y="64"/>
                </a:cubicBezTo>
                <a:cubicBezTo>
                  <a:pt x="8" y="64"/>
                  <a:pt x="8" y="64"/>
                  <a:pt x="8" y="64"/>
                </a:cubicBezTo>
                <a:cubicBezTo>
                  <a:pt x="8" y="48"/>
                  <a:pt x="8" y="48"/>
                  <a:pt x="8" y="48"/>
                </a:cubicBezTo>
                <a:cubicBezTo>
                  <a:pt x="72" y="48"/>
                  <a:pt x="72" y="48"/>
                  <a:pt x="72" y="48"/>
                </a:cubicBezTo>
                <a:cubicBezTo>
                  <a:pt x="74" y="48"/>
                  <a:pt x="76" y="46"/>
                  <a:pt x="76" y="44"/>
                </a:cubicBezTo>
                <a:cubicBezTo>
                  <a:pt x="76" y="42"/>
                  <a:pt x="74" y="40"/>
                  <a:pt x="72" y="40"/>
                </a:cubicBezTo>
                <a:cubicBezTo>
                  <a:pt x="8" y="40"/>
                  <a:pt x="8" y="40"/>
                  <a:pt x="8" y="40"/>
                </a:cubicBezTo>
                <a:cubicBezTo>
                  <a:pt x="4" y="40"/>
                  <a:pt x="0" y="44"/>
                  <a:pt x="0" y="48"/>
                </a:cubicBezTo>
                <a:cubicBezTo>
                  <a:pt x="0" y="64"/>
                  <a:pt x="0" y="64"/>
                  <a:pt x="0" y="64"/>
                </a:cubicBezTo>
                <a:cubicBezTo>
                  <a:pt x="0" y="68"/>
                  <a:pt x="4" y="72"/>
                  <a:pt x="8" y="72"/>
                </a:cubicBezTo>
                <a:cubicBezTo>
                  <a:pt x="16" y="72"/>
                  <a:pt x="16" y="72"/>
                  <a:pt x="16" y="72"/>
                </a:cubicBezTo>
                <a:cubicBezTo>
                  <a:pt x="16" y="168"/>
                  <a:pt x="16" y="168"/>
                  <a:pt x="16" y="168"/>
                </a:cubicBezTo>
                <a:cubicBezTo>
                  <a:pt x="16" y="172"/>
                  <a:pt x="20" y="176"/>
                  <a:pt x="24" y="176"/>
                </a:cubicBezTo>
                <a:cubicBezTo>
                  <a:pt x="152" y="176"/>
                  <a:pt x="152" y="176"/>
                  <a:pt x="152" y="176"/>
                </a:cubicBezTo>
                <a:cubicBezTo>
                  <a:pt x="156" y="176"/>
                  <a:pt x="160" y="172"/>
                  <a:pt x="160" y="168"/>
                </a:cubicBezTo>
                <a:cubicBezTo>
                  <a:pt x="160" y="72"/>
                  <a:pt x="160" y="72"/>
                  <a:pt x="160" y="72"/>
                </a:cubicBezTo>
                <a:cubicBezTo>
                  <a:pt x="168" y="72"/>
                  <a:pt x="168" y="72"/>
                  <a:pt x="168" y="72"/>
                </a:cubicBezTo>
                <a:cubicBezTo>
                  <a:pt x="172" y="72"/>
                  <a:pt x="176" y="68"/>
                  <a:pt x="176" y="64"/>
                </a:cubicBezTo>
                <a:cubicBezTo>
                  <a:pt x="176" y="48"/>
                  <a:pt x="176" y="48"/>
                  <a:pt x="176" y="48"/>
                </a:cubicBezTo>
                <a:cubicBezTo>
                  <a:pt x="176" y="44"/>
                  <a:pt x="172" y="40"/>
                  <a:pt x="168" y="40"/>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sz="1200"/>
          </a:p>
        </p:txBody>
      </p:sp>
      <p:sp>
        <p:nvSpPr>
          <p:cNvPr id="28" name="Freeform 293">
            <a:extLst>
              <a:ext uri="{FF2B5EF4-FFF2-40B4-BE49-F238E27FC236}">
                <a16:creationId xmlns:a16="http://schemas.microsoft.com/office/drawing/2014/main" id="{2C999D96-8EC2-4FCA-99A7-71F3910B964F}"/>
              </a:ext>
            </a:extLst>
          </p:cNvPr>
          <p:cNvSpPr>
            <a:spLocks noEditPoints="1"/>
          </p:cNvSpPr>
          <p:nvPr/>
        </p:nvSpPr>
        <p:spPr bwMode="auto">
          <a:xfrm>
            <a:off x="2296014" y="2472914"/>
            <a:ext cx="461984" cy="437769"/>
          </a:xfrm>
          <a:custGeom>
            <a:avLst/>
            <a:gdLst>
              <a:gd name="T0" fmla="*/ 60 w 176"/>
              <a:gd name="T1" fmla="*/ 32 h 144"/>
              <a:gd name="T2" fmla="*/ 116 w 176"/>
              <a:gd name="T3" fmla="*/ 32 h 144"/>
              <a:gd name="T4" fmla="*/ 120 w 176"/>
              <a:gd name="T5" fmla="*/ 28 h 144"/>
              <a:gd name="T6" fmla="*/ 116 w 176"/>
              <a:gd name="T7" fmla="*/ 24 h 144"/>
              <a:gd name="T8" fmla="*/ 60 w 176"/>
              <a:gd name="T9" fmla="*/ 24 h 144"/>
              <a:gd name="T10" fmla="*/ 56 w 176"/>
              <a:gd name="T11" fmla="*/ 28 h 144"/>
              <a:gd name="T12" fmla="*/ 60 w 176"/>
              <a:gd name="T13" fmla="*/ 32 h 144"/>
              <a:gd name="T14" fmla="*/ 52 w 176"/>
              <a:gd name="T15" fmla="*/ 48 h 144"/>
              <a:gd name="T16" fmla="*/ 124 w 176"/>
              <a:gd name="T17" fmla="*/ 48 h 144"/>
              <a:gd name="T18" fmla="*/ 128 w 176"/>
              <a:gd name="T19" fmla="*/ 44 h 144"/>
              <a:gd name="T20" fmla="*/ 124 w 176"/>
              <a:gd name="T21" fmla="*/ 40 h 144"/>
              <a:gd name="T22" fmla="*/ 52 w 176"/>
              <a:gd name="T23" fmla="*/ 40 h 144"/>
              <a:gd name="T24" fmla="*/ 48 w 176"/>
              <a:gd name="T25" fmla="*/ 44 h 144"/>
              <a:gd name="T26" fmla="*/ 52 w 176"/>
              <a:gd name="T27" fmla="*/ 48 h 144"/>
              <a:gd name="T28" fmla="*/ 136 w 176"/>
              <a:gd name="T29" fmla="*/ 60 h 144"/>
              <a:gd name="T30" fmla="*/ 132 w 176"/>
              <a:gd name="T31" fmla="*/ 56 h 144"/>
              <a:gd name="T32" fmla="*/ 44 w 176"/>
              <a:gd name="T33" fmla="*/ 56 h 144"/>
              <a:gd name="T34" fmla="*/ 40 w 176"/>
              <a:gd name="T35" fmla="*/ 60 h 144"/>
              <a:gd name="T36" fmla="*/ 44 w 176"/>
              <a:gd name="T37" fmla="*/ 64 h 144"/>
              <a:gd name="T38" fmla="*/ 132 w 176"/>
              <a:gd name="T39" fmla="*/ 64 h 144"/>
              <a:gd name="T40" fmla="*/ 136 w 176"/>
              <a:gd name="T41" fmla="*/ 60 h 144"/>
              <a:gd name="T42" fmla="*/ 176 w 176"/>
              <a:gd name="T43" fmla="*/ 82 h 144"/>
              <a:gd name="T44" fmla="*/ 176 w 176"/>
              <a:gd name="T45" fmla="*/ 82 h 144"/>
              <a:gd name="T46" fmla="*/ 136 w 176"/>
              <a:gd name="T47" fmla="*/ 2 h 144"/>
              <a:gd name="T48" fmla="*/ 136 w 176"/>
              <a:gd name="T49" fmla="*/ 2 h 144"/>
              <a:gd name="T50" fmla="*/ 132 w 176"/>
              <a:gd name="T51" fmla="*/ 0 h 144"/>
              <a:gd name="T52" fmla="*/ 44 w 176"/>
              <a:gd name="T53" fmla="*/ 0 h 144"/>
              <a:gd name="T54" fmla="*/ 40 w 176"/>
              <a:gd name="T55" fmla="*/ 2 h 144"/>
              <a:gd name="T56" fmla="*/ 40 w 176"/>
              <a:gd name="T57" fmla="*/ 2 h 144"/>
              <a:gd name="T58" fmla="*/ 0 w 176"/>
              <a:gd name="T59" fmla="*/ 82 h 144"/>
              <a:gd name="T60" fmla="*/ 0 w 176"/>
              <a:gd name="T61" fmla="*/ 82 h 144"/>
              <a:gd name="T62" fmla="*/ 0 w 176"/>
              <a:gd name="T63" fmla="*/ 84 h 144"/>
              <a:gd name="T64" fmla="*/ 0 w 176"/>
              <a:gd name="T65" fmla="*/ 140 h 144"/>
              <a:gd name="T66" fmla="*/ 4 w 176"/>
              <a:gd name="T67" fmla="*/ 144 h 144"/>
              <a:gd name="T68" fmla="*/ 172 w 176"/>
              <a:gd name="T69" fmla="*/ 144 h 144"/>
              <a:gd name="T70" fmla="*/ 176 w 176"/>
              <a:gd name="T71" fmla="*/ 140 h 144"/>
              <a:gd name="T72" fmla="*/ 176 w 176"/>
              <a:gd name="T73" fmla="*/ 84 h 144"/>
              <a:gd name="T74" fmla="*/ 176 w 176"/>
              <a:gd name="T75" fmla="*/ 82 h 144"/>
              <a:gd name="T76" fmla="*/ 46 w 176"/>
              <a:gd name="T77" fmla="*/ 8 h 144"/>
              <a:gd name="T78" fmla="*/ 130 w 176"/>
              <a:gd name="T79" fmla="*/ 8 h 144"/>
              <a:gd name="T80" fmla="*/ 166 w 176"/>
              <a:gd name="T81" fmla="*/ 80 h 144"/>
              <a:gd name="T82" fmla="*/ 116 w 176"/>
              <a:gd name="T83" fmla="*/ 80 h 144"/>
              <a:gd name="T84" fmla="*/ 112 w 176"/>
              <a:gd name="T85" fmla="*/ 84 h 144"/>
              <a:gd name="T86" fmla="*/ 88 w 176"/>
              <a:gd name="T87" fmla="*/ 108 h 144"/>
              <a:gd name="T88" fmla="*/ 64 w 176"/>
              <a:gd name="T89" fmla="*/ 84 h 144"/>
              <a:gd name="T90" fmla="*/ 60 w 176"/>
              <a:gd name="T91" fmla="*/ 80 h 144"/>
              <a:gd name="T92" fmla="*/ 10 w 176"/>
              <a:gd name="T93" fmla="*/ 80 h 144"/>
              <a:gd name="T94" fmla="*/ 46 w 176"/>
              <a:gd name="T95" fmla="*/ 8 h 144"/>
              <a:gd name="T96" fmla="*/ 168 w 176"/>
              <a:gd name="T97" fmla="*/ 136 h 144"/>
              <a:gd name="T98" fmla="*/ 8 w 176"/>
              <a:gd name="T99" fmla="*/ 136 h 144"/>
              <a:gd name="T100" fmla="*/ 8 w 176"/>
              <a:gd name="T101" fmla="*/ 88 h 144"/>
              <a:gd name="T102" fmla="*/ 56 w 176"/>
              <a:gd name="T103" fmla="*/ 88 h 144"/>
              <a:gd name="T104" fmla="*/ 88 w 176"/>
              <a:gd name="T105" fmla="*/ 116 h 144"/>
              <a:gd name="T106" fmla="*/ 120 w 176"/>
              <a:gd name="T107" fmla="*/ 88 h 144"/>
              <a:gd name="T108" fmla="*/ 168 w 176"/>
              <a:gd name="T109" fmla="*/ 8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60" y="32"/>
                </a:moveTo>
                <a:cubicBezTo>
                  <a:pt x="116" y="32"/>
                  <a:pt x="116" y="32"/>
                  <a:pt x="116" y="32"/>
                </a:cubicBezTo>
                <a:cubicBezTo>
                  <a:pt x="118" y="32"/>
                  <a:pt x="120" y="30"/>
                  <a:pt x="120" y="28"/>
                </a:cubicBezTo>
                <a:cubicBezTo>
                  <a:pt x="120" y="26"/>
                  <a:pt x="118" y="24"/>
                  <a:pt x="116" y="24"/>
                </a:cubicBezTo>
                <a:cubicBezTo>
                  <a:pt x="60" y="24"/>
                  <a:pt x="60" y="24"/>
                  <a:pt x="60" y="24"/>
                </a:cubicBezTo>
                <a:cubicBezTo>
                  <a:pt x="58" y="24"/>
                  <a:pt x="56" y="26"/>
                  <a:pt x="56" y="28"/>
                </a:cubicBezTo>
                <a:cubicBezTo>
                  <a:pt x="56" y="30"/>
                  <a:pt x="58" y="32"/>
                  <a:pt x="60" y="32"/>
                </a:cubicBezTo>
                <a:moveTo>
                  <a:pt x="52" y="48"/>
                </a:moveTo>
                <a:cubicBezTo>
                  <a:pt x="124" y="48"/>
                  <a:pt x="124" y="48"/>
                  <a:pt x="124" y="48"/>
                </a:cubicBezTo>
                <a:cubicBezTo>
                  <a:pt x="126" y="48"/>
                  <a:pt x="128" y="46"/>
                  <a:pt x="128" y="44"/>
                </a:cubicBezTo>
                <a:cubicBezTo>
                  <a:pt x="128" y="42"/>
                  <a:pt x="126" y="40"/>
                  <a:pt x="124" y="40"/>
                </a:cubicBezTo>
                <a:cubicBezTo>
                  <a:pt x="52" y="40"/>
                  <a:pt x="52" y="40"/>
                  <a:pt x="52" y="40"/>
                </a:cubicBezTo>
                <a:cubicBezTo>
                  <a:pt x="50" y="40"/>
                  <a:pt x="48" y="42"/>
                  <a:pt x="48" y="44"/>
                </a:cubicBezTo>
                <a:cubicBezTo>
                  <a:pt x="48" y="46"/>
                  <a:pt x="50" y="48"/>
                  <a:pt x="52" y="48"/>
                </a:cubicBezTo>
                <a:moveTo>
                  <a:pt x="136" y="60"/>
                </a:moveTo>
                <a:cubicBezTo>
                  <a:pt x="136" y="58"/>
                  <a:pt x="134" y="56"/>
                  <a:pt x="132" y="56"/>
                </a:cubicBezTo>
                <a:cubicBezTo>
                  <a:pt x="44" y="56"/>
                  <a:pt x="44" y="56"/>
                  <a:pt x="44" y="56"/>
                </a:cubicBezTo>
                <a:cubicBezTo>
                  <a:pt x="42" y="56"/>
                  <a:pt x="40" y="58"/>
                  <a:pt x="40" y="60"/>
                </a:cubicBezTo>
                <a:cubicBezTo>
                  <a:pt x="40" y="62"/>
                  <a:pt x="42" y="64"/>
                  <a:pt x="44" y="64"/>
                </a:cubicBezTo>
                <a:cubicBezTo>
                  <a:pt x="132" y="64"/>
                  <a:pt x="132" y="64"/>
                  <a:pt x="132" y="64"/>
                </a:cubicBezTo>
                <a:cubicBezTo>
                  <a:pt x="134" y="64"/>
                  <a:pt x="136" y="62"/>
                  <a:pt x="136" y="60"/>
                </a:cubicBezTo>
                <a:moveTo>
                  <a:pt x="176" y="82"/>
                </a:moveTo>
                <a:cubicBezTo>
                  <a:pt x="176" y="82"/>
                  <a:pt x="176" y="82"/>
                  <a:pt x="176" y="82"/>
                </a:cubicBezTo>
                <a:cubicBezTo>
                  <a:pt x="136" y="2"/>
                  <a:pt x="136" y="2"/>
                  <a:pt x="136" y="2"/>
                </a:cubicBezTo>
                <a:cubicBezTo>
                  <a:pt x="136" y="2"/>
                  <a:pt x="136" y="2"/>
                  <a:pt x="136" y="2"/>
                </a:cubicBezTo>
                <a:cubicBezTo>
                  <a:pt x="135" y="1"/>
                  <a:pt x="134" y="0"/>
                  <a:pt x="132" y="0"/>
                </a:cubicBezTo>
                <a:cubicBezTo>
                  <a:pt x="44" y="0"/>
                  <a:pt x="44" y="0"/>
                  <a:pt x="44" y="0"/>
                </a:cubicBezTo>
                <a:cubicBezTo>
                  <a:pt x="42" y="0"/>
                  <a:pt x="41" y="1"/>
                  <a:pt x="40" y="2"/>
                </a:cubicBezTo>
                <a:cubicBezTo>
                  <a:pt x="40" y="2"/>
                  <a:pt x="40" y="2"/>
                  <a:pt x="40" y="2"/>
                </a:cubicBezTo>
                <a:cubicBezTo>
                  <a:pt x="0" y="82"/>
                  <a:pt x="0" y="82"/>
                  <a:pt x="0" y="82"/>
                </a:cubicBezTo>
                <a:cubicBezTo>
                  <a:pt x="0" y="82"/>
                  <a:pt x="0" y="82"/>
                  <a:pt x="0" y="82"/>
                </a:cubicBezTo>
                <a:cubicBezTo>
                  <a:pt x="0" y="83"/>
                  <a:pt x="0" y="83"/>
                  <a:pt x="0" y="84"/>
                </a:cubicBezTo>
                <a:cubicBezTo>
                  <a:pt x="0" y="140"/>
                  <a:pt x="0" y="140"/>
                  <a:pt x="0" y="140"/>
                </a:cubicBezTo>
                <a:cubicBezTo>
                  <a:pt x="0" y="142"/>
                  <a:pt x="2" y="144"/>
                  <a:pt x="4" y="144"/>
                </a:cubicBezTo>
                <a:cubicBezTo>
                  <a:pt x="172" y="144"/>
                  <a:pt x="172" y="144"/>
                  <a:pt x="172" y="144"/>
                </a:cubicBezTo>
                <a:cubicBezTo>
                  <a:pt x="174" y="144"/>
                  <a:pt x="176" y="142"/>
                  <a:pt x="176" y="140"/>
                </a:cubicBezTo>
                <a:cubicBezTo>
                  <a:pt x="176" y="84"/>
                  <a:pt x="176" y="84"/>
                  <a:pt x="176" y="84"/>
                </a:cubicBezTo>
                <a:cubicBezTo>
                  <a:pt x="176" y="83"/>
                  <a:pt x="176" y="83"/>
                  <a:pt x="176" y="82"/>
                </a:cubicBezTo>
                <a:moveTo>
                  <a:pt x="46" y="8"/>
                </a:moveTo>
                <a:cubicBezTo>
                  <a:pt x="130" y="8"/>
                  <a:pt x="130" y="8"/>
                  <a:pt x="130" y="8"/>
                </a:cubicBezTo>
                <a:cubicBezTo>
                  <a:pt x="166" y="80"/>
                  <a:pt x="166" y="80"/>
                  <a:pt x="166" y="80"/>
                </a:cubicBezTo>
                <a:cubicBezTo>
                  <a:pt x="116" y="80"/>
                  <a:pt x="116" y="80"/>
                  <a:pt x="116" y="80"/>
                </a:cubicBezTo>
                <a:cubicBezTo>
                  <a:pt x="114" y="80"/>
                  <a:pt x="112" y="82"/>
                  <a:pt x="112" y="84"/>
                </a:cubicBezTo>
                <a:cubicBezTo>
                  <a:pt x="112" y="97"/>
                  <a:pt x="101" y="108"/>
                  <a:pt x="88" y="108"/>
                </a:cubicBezTo>
                <a:cubicBezTo>
                  <a:pt x="75" y="108"/>
                  <a:pt x="64" y="97"/>
                  <a:pt x="64" y="84"/>
                </a:cubicBezTo>
                <a:cubicBezTo>
                  <a:pt x="64" y="82"/>
                  <a:pt x="62" y="80"/>
                  <a:pt x="60" y="80"/>
                </a:cubicBezTo>
                <a:cubicBezTo>
                  <a:pt x="10" y="80"/>
                  <a:pt x="10" y="80"/>
                  <a:pt x="10" y="80"/>
                </a:cubicBezTo>
                <a:lnTo>
                  <a:pt x="46" y="8"/>
                </a:lnTo>
                <a:close/>
                <a:moveTo>
                  <a:pt x="168" y="136"/>
                </a:moveTo>
                <a:cubicBezTo>
                  <a:pt x="8" y="136"/>
                  <a:pt x="8" y="136"/>
                  <a:pt x="8" y="136"/>
                </a:cubicBezTo>
                <a:cubicBezTo>
                  <a:pt x="8" y="88"/>
                  <a:pt x="8" y="88"/>
                  <a:pt x="8" y="88"/>
                </a:cubicBezTo>
                <a:cubicBezTo>
                  <a:pt x="56" y="88"/>
                  <a:pt x="56" y="88"/>
                  <a:pt x="56" y="88"/>
                </a:cubicBezTo>
                <a:cubicBezTo>
                  <a:pt x="58" y="104"/>
                  <a:pt x="72" y="116"/>
                  <a:pt x="88" y="116"/>
                </a:cubicBezTo>
                <a:cubicBezTo>
                  <a:pt x="104" y="116"/>
                  <a:pt x="118" y="104"/>
                  <a:pt x="120" y="88"/>
                </a:cubicBezTo>
                <a:cubicBezTo>
                  <a:pt x="168" y="88"/>
                  <a:pt x="168" y="88"/>
                  <a:pt x="168" y="88"/>
                </a:cubicBezTo>
                <a:lnTo>
                  <a:pt x="168" y="136"/>
                </a:ln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sz="1200"/>
          </a:p>
        </p:txBody>
      </p:sp>
      <p:sp>
        <p:nvSpPr>
          <p:cNvPr id="29" name="Freeform 202">
            <a:extLst>
              <a:ext uri="{FF2B5EF4-FFF2-40B4-BE49-F238E27FC236}">
                <a16:creationId xmlns:a16="http://schemas.microsoft.com/office/drawing/2014/main" id="{A28FB598-24CE-4B45-B936-16B2AF1A2C9C}"/>
              </a:ext>
            </a:extLst>
          </p:cNvPr>
          <p:cNvSpPr>
            <a:spLocks noChangeArrowheads="1"/>
          </p:cNvSpPr>
          <p:nvPr/>
        </p:nvSpPr>
        <p:spPr bwMode="auto">
          <a:xfrm>
            <a:off x="5446318" y="2479676"/>
            <a:ext cx="468436" cy="446532"/>
          </a:xfrm>
          <a:custGeom>
            <a:avLst/>
            <a:gdLst>
              <a:gd name="T0" fmla="*/ 164690 w 589"/>
              <a:gd name="T1" fmla="*/ 127280 h 634"/>
              <a:gd name="T2" fmla="*/ 164690 w 589"/>
              <a:gd name="T3" fmla="*/ 85094 h 634"/>
              <a:gd name="T4" fmla="*/ 164690 w 589"/>
              <a:gd name="T5" fmla="*/ 127280 h 634"/>
              <a:gd name="T6" fmla="*/ 153855 w 589"/>
              <a:gd name="T7" fmla="*/ 100959 h 634"/>
              <a:gd name="T8" fmla="*/ 170108 w 589"/>
              <a:gd name="T9" fmla="*/ 111415 h 634"/>
              <a:gd name="T10" fmla="*/ 153855 w 589"/>
              <a:gd name="T11" fmla="*/ 100959 h 634"/>
              <a:gd name="T12" fmla="*/ 164690 w 589"/>
              <a:gd name="T13" fmla="*/ 185692 h 634"/>
              <a:gd name="T14" fmla="*/ 164690 w 589"/>
              <a:gd name="T15" fmla="*/ 143506 h 634"/>
              <a:gd name="T16" fmla="*/ 164690 w 589"/>
              <a:gd name="T17" fmla="*/ 185692 h 634"/>
              <a:gd name="T18" fmla="*/ 153855 w 589"/>
              <a:gd name="T19" fmla="*/ 153962 h 634"/>
              <a:gd name="T20" fmla="*/ 170108 w 589"/>
              <a:gd name="T21" fmla="*/ 169827 h 634"/>
              <a:gd name="T22" fmla="*/ 153855 w 589"/>
              <a:gd name="T23" fmla="*/ 153962 h 634"/>
              <a:gd name="T24" fmla="*/ 106182 w 589"/>
              <a:gd name="T25" fmla="*/ 185692 h 634"/>
              <a:gd name="T26" fmla="*/ 106182 w 589"/>
              <a:gd name="T27" fmla="*/ 143506 h 634"/>
              <a:gd name="T28" fmla="*/ 106182 w 589"/>
              <a:gd name="T29" fmla="*/ 185692 h 634"/>
              <a:gd name="T30" fmla="*/ 100764 w 589"/>
              <a:gd name="T31" fmla="*/ 153962 h 634"/>
              <a:gd name="T32" fmla="*/ 111599 w 589"/>
              <a:gd name="T33" fmla="*/ 169827 h 634"/>
              <a:gd name="T34" fmla="*/ 100764 w 589"/>
              <a:gd name="T35" fmla="*/ 153962 h 634"/>
              <a:gd name="T36" fmla="*/ 185999 w 589"/>
              <a:gd name="T37" fmla="*/ 0 h 634"/>
              <a:gd name="T38" fmla="*/ 0 w 589"/>
              <a:gd name="T39" fmla="*/ 26321 h 634"/>
              <a:gd name="T40" fmla="*/ 26365 w 589"/>
              <a:gd name="T41" fmla="*/ 228239 h 634"/>
              <a:gd name="T42" fmla="*/ 212364 w 589"/>
              <a:gd name="T43" fmla="*/ 196509 h 634"/>
              <a:gd name="T44" fmla="*/ 185999 w 589"/>
              <a:gd name="T45" fmla="*/ 0 h 634"/>
              <a:gd name="T46" fmla="*/ 196473 w 589"/>
              <a:gd name="T47" fmla="*/ 196509 h 634"/>
              <a:gd name="T48" fmla="*/ 26365 w 589"/>
              <a:gd name="T49" fmla="*/ 212374 h 634"/>
              <a:gd name="T50" fmla="*/ 15891 w 589"/>
              <a:gd name="T51" fmla="*/ 58412 h 634"/>
              <a:gd name="T52" fmla="*/ 196473 w 589"/>
              <a:gd name="T53" fmla="*/ 196509 h 634"/>
              <a:gd name="T54" fmla="*/ 196473 w 589"/>
              <a:gd name="T55" fmla="*/ 42547 h 634"/>
              <a:gd name="T56" fmla="*/ 15891 w 589"/>
              <a:gd name="T57" fmla="*/ 26321 h 634"/>
              <a:gd name="T58" fmla="*/ 185999 w 589"/>
              <a:gd name="T59" fmla="*/ 15865 h 634"/>
              <a:gd name="T60" fmla="*/ 196473 w 589"/>
              <a:gd name="T61" fmla="*/ 42547 h 634"/>
              <a:gd name="T62" fmla="*/ 106182 w 589"/>
              <a:gd name="T63" fmla="*/ 127280 h 634"/>
              <a:gd name="T64" fmla="*/ 106182 w 589"/>
              <a:gd name="T65" fmla="*/ 85094 h 634"/>
              <a:gd name="T66" fmla="*/ 106182 w 589"/>
              <a:gd name="T67" fmla="*/ 127280 h 634"/>
              <a:gd name="T68" fmla="*/ 100764 w 589"/>
              <a:gd name="T69" fmla="*/ 100959 h 634"/>
              <a:gd name="T70" fmla="*/ 111599 w 589"/>
              <a:gd name="T71" fmla="*/ 111415 h 634"/>
              <a:gd name="T72" fmla="*/ 100764 w 589"/>
              <a:gd name="T73" fmla="*/ 100959 h 634"/>
              <a:gd name="T74" fmla="*/ 47674 w 589"/>
              <a:gd name="T75" fmla="*/ 185692 h 634"/>
              <a:gd name="T76" fmla="*/ 47674 w 589"/>
              <a:gd name="T77" fmla="*/ 143506 h 634"/>
              <a:gd name="T78" fmla="*/ 47674 w 589"/>
              <a:gd name="T79" fmla="*/ 185692 h 634"/>
              <a:gd name="T80" fmla="*/ 42256 w 589"/>
              <a:gd name="T81" fmla="*/ 153962 h 634"/>
              <a:gd name="T82" fmla="*/ 58508 w 589"/>
              <a:gd name="T83" fmla="*/ 169827 h 634"/>
              <a:gd name="T84" fmla="*/ 42256 w 589"/>
              <a:gd name="T85" fmla="*/ 153962 h 634"/>
              <a:gd name="T86" fmla="*/ 47674 w 589"/>
              <a:gd name="T87" fmla="*/ 127280 h 634"/>
              <a:gd name="T88" fmla="*/ 47674 w 589"/>
              <a:gd name="T89" fmla="*/ 85094 h 634"/>
              <a:gd name="T90" fmla="*/ 47674 w 589"/>
              <a:gd name="T91" fmla="*/ 127280 h 634"/>
              <a:gd name="T92" fmla="*/ 42256 w 589"/>
              <a:gd name="T93" fmla="*/ 100959 h 634"/>
              <a:gd name="T94" fmla="*/ 58508 w 589"/>
              <a:gd name="T95" fmla="*/ 111415 h 634"/>
              <a:gd name="T96" fmla="*/ 42256 w 589"/>
              <a:gd name="T97" fmla="*/ 100959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9" h="634">
                <a:moveTo>
                  <a:pt x="456" y="353"/>
                </a:moveTo>
                <a:lnTo>
                  <a:pt x="456" y="353"/>
                </a:lnTo>
                <a:cubicBezTo>
                  <a:pt x="485" y="353"/>
                  <a:pt x="515" y="324"/>
                  <a:pt x="515" y="294"/>
                </a:cubicBezTo>
                <a:cubicBezTo>
                  <a:pt x="515" y="265"/>
                  <a:pt x="485" y="236"/>
                  <a:pt x="456" y="236"/>
                </a:cubicBezTo>
                <a:cubicBezTo>
                  <a:pt x="412" y="236"/>
                  <a:pt x="397" y="265"/>
                  <a:pt x="397" y="294"/>
                </a:cubicBezTo>
                <a:cubicBezTo>
                  <a:pt x="397" y="324"/>
                  <a:pt x="412" y="353"/>
                  <a:pt x="456" y="353"/>
                </a:cubicBezTo>
                <a:close/>
                <a:moveTo>
                  <a:pt x="426" y="280"/>
                </a:moveTo>
                <a:lnTo>
                  <a:pt x="426" y="280"/>
                </a:lnTo>
                <a:cubicBezTo>
                  <a:pt x="471" y="280"/>
                  <a:pt x="471" y="280"/>
                  <a:pt x="471" y="280"/>
                </a:cubicBezTo>
                <a:cubicBezTo>
                  <a:pt x="471" y="309"/>
                  <a:pt x="471" y="309"/>
                  <a:pt x="471" y="309"/>
                </a:cubicBezTo>
                <a:cubicBezTo>
                  <a:pt x="426" y="309"/>
                  <a:pt x="426" y="309"/>
                  <a:pt x="426" y="309"/>
                </a:cubicBezTo>
                <a:lnTo>
                  <a:pt x="426" y="280"/>
                </a:lnTo>
                <a:close/>
                <a:moveTo>
                  <a:pt x="456" y="515"/>
                </a:moveTo>
                <a:lnTo>
                  <a:pt x="456" y="515"/>
                </a:lnTo>
                <a:cubicBezTo>
                  <a:pt x="485" y="515"/>
                  <a:pt x="515" y="486"/>
                  <a:pt x="515" y="456"/>
                </a:cubicBezTo>
                <a:cubicBezTo>
                  <a:pt x="515" y="412"/>
                  <a:pt x="485" y="398"/>
                  <a:pt x="456" y="398"/>
                </a:cubicBezTo>
                <a:cubicBezTo>
                  <a:pt x="412" y="398"/>
                  <a:pt x="397" y="412"/>
                  <a:pt x="397" y="456"/>
                </a:cubicBezTo>
                <a:cubicBezTo>
                  <a:pt x="397" y="486"/>
                  <a:pt x="412" y="515"/>
                  <a:pt x="456" y="515"/>
                </a:cubicBezTo>
                <a:close/>
                <a:moveTo>
                  <a:pt x="426" y="427"/>
                </a:moveTo>
                <a:lnTo>
                  <a:pt x="426" y="427"/>
                </a:lnTo>
                <a:cubicBezTo>
                  <a:pt x="471" y="427"/>
                  <a:pt x="471" y="427"/>
                  <a:pt x="471" y="427"/>
                </a:cubicBezTo>
                <a:cubicBezTo>
                  <a:pt x="471" y="471"/>
                  <a:pt x="471" y="471"/>
                  <a:pt x="471" y="471"/>
                </a:cubicBezTo>
                <a:cubicBezTo>
                  <a:pt x="426" y="471"/>
                  <a:pt x="426" y="471"/>
                  <a:pt x="426" y="471"/>
                </a:cubicBezTo>
                <a:lnTo>
                  <a:pt x="426" y="427"/>
                </a:lnTo>
                <a:close/>
                <a:moveTo>
                  <a:pt x="294" y="515"/>
                </a:moveTo>
                <a:lnTo>
                  <a:pt x="294" y="515"/>
                </a:lnTo>
                <a:cubicBezTo>
                  <a:pt x="324" y="515"/>
                  <a:pt x="353" y="486"/>
                  <a:pt x="353" y="456"/>
                </a:cubicBezTo>
                <a:cubicBezTo>
                  <a:pt x="353" y="412"/>
                  <a:pt x="324" y="398"/>
                  <a:pt x="294" y="398"/>
                </a:cubicBezTo>
                <a:cubicBezTo>
                  <a:pt x="265" y="398"/>
                  <a:pt x="235" y="412"/>
                  <a:pt x="235" y="456"/>
                </a:cubicBezTo>
                <a:cubicBezTo>
                  <a:pt x="235" y="486"/>
                  <a:pt x="265" y="515"/>
                  <a:pt x="294" y="515"/>
                </a:cubicBezTo>
                <a:close/>
                <a:moveTo>
                  <a:pt x="279" y="427"/>
                </a:moveTo>
                <a:lnTo>
                  <a:pt x="279" y="427"/>
                </a:lnTo>
                <a:cubicBezTo>
                  <a:pt x="309" y="427"/>
                  <a:pt x="309" y="427"/>
                  <a:pt x="309" y="427"/>
                </a:cubicBezTo>
                <a:cubicBezTo>
                  <a:pt x="309" y="471"/>
                  <a:pt x="309" y="471"/>
                  <a:pt x="309" y="471"/>
                </a:cubicBezTo>
                <a:cubicBezTo>
                  <a:pt x="279" y="471"/>
                  <a:pt x="279" y="471"/>
                  <a:pt x="279" y="471"/>
                </a:cubicBezTo>
                <a:lnTo>
                  <a:pt x="279" y="427"/>
                </a:lnTo>
                <a:close/>
                <a:moveTo>
                  <a:pt x="515" y="0"/>
                </a:moveTo>
                <a:lnTo>
                  <a:pt x="515" y="0"/>
                </a:lnTo>
                <a:cubicBezTo>
                  <a:pt x="73" y="0"/>
                  <a:pt x="73" y="0"/>
                  <a:pt x="73" y="0"/>
                </a:cubicBezTo>
                <a:cubicBezTo>
                  <a:pt x="29" y="0"/>
                  <a:pt x="0" y="30"/>
                  <a:pt x="0" y="73"/>
                </a:cubicBezTo>
                <a:cubicBezTo>
                  <a:pt x="0" y="545"/>
                  <a:pt x="0" y="545"/>
                  <a:pt x="0" y="545"/>
                </a:cubicBezTo>
                <a:cubicBezTo>
                  <a:pt x="0" y="589"/>
                  <a:pt x="29" y="633"/>
                  <a:pt x="73" y="633"/>
                </a:cubicBezTo>
                <a:cubicBezTo>
                  <a:pt x="515" y="633"/>
                  <a:pt x="515" y="633"/>
                  <a:pt x="515" y="633"/>
                </a:cubicBezTo>
                <a:cubicBezTo>
                  <a:pt x="559" y="633"/>
                  <a:pt x="588" y="589"/>
                  <a:pt x="588" y="545"/>
                </a:cubicBezTo>
                <a:cubicBezTo>
                  <a:pt x="588" y="73"/>
                  <a:pt x="588" y="73"/>
                  <a:pt x="588" y="73"/>
                </a:cubicBezTo>
                <a:cubicBezTo>
                  <a:pt x="588" y="30"/>
                  <a:pt x="559" y="0"/>
                  <a:pt x="515" y="0"/>
                </a:cubicBezTo>
                <a:close/>
                <a:moveTo>
                  <a:pt x="544" y="545"/>
                </a:moveTo>
                <a:lnTo>
                  <a:pt x="544" y="545"/>
                </a:lnTo>
                <a:cubicBezTo>
                  <a:pt x="544" y="574"/>
                  <a:pt x="530" y="589"/>
                  <a:pt x="515" y="589"/>
                </a:cubicBezTo>
                <a:cubicBezTo>
                  <a:pt x="73" y="589"/>
                  <a:pt x="73" y="589"/>
                  <a:pt x="73" y="589"/>
                </a:cubicBezTo>
                <a:cubicBezTo>
                  <a:pt x="59" y="589"/>
                  <a:pt x="44" y="574"/>
                  <a:pt x="44" y="545"/>
                </a:cubicBezTo>
                <a:cubicBezTo>
                  <a:pt x="44" y="162"/>
                  <a:pt x="44" y="162"/>
                  <a:pt x="44" y="162"/>
                </a:cubicBezTo>
                <a:cubicBezTo>
                  <a:pt x="544" y="162"/>
                  <a:pt x="544" y="162"/>
                  <a:pt x="544" y="162"/>
                </a:cubicBezTo>
                <a:lnTo>
                  <a:pt x="544" y="545"/>
                </a:lnTo>
                <a:close/>
                <a:moveTo>
                  <a:pt x="544" y="118"/>
                </a:moveTo>
                <a:lnTo>
                  <a:pt x="544" y="118"/>
                </a:lnTo>
                <a:cubicBezTo>
                  <a:pt x="44" y="118"/>
                  <a:pt x="44" y="118"/>
                  <a:pt x="44" y="118"/>
                </a:cubicBezTo>
                <a:cubicBezTo>
                  <a:pt x="44" y="73"/>
                  <a:pt x="44" y="73"/>
                  <a:pt x="44" y="73"/>
                </a:cubicBezTo>
                <a:cubicBezTo>
                  <a:pt x="44" y="59"/>
                  <a:pt x="59" y="44"/>
                  <a:pt x="73" y="44"/>
                </a:cubicBezTo>
                <a:cubicBezTo>
                  <a:pt x="515" y="44"/>
                  <a:pt x="515" y="44"/>
                  <a:pt x="515" y="44"/>
                </a:cubicBezTo>
                <a:cubicBezTo>
                  <a:pt x="530" y="44"/>
                  <a:pt x="544" y="59"/>
                  <a:pt x="544" y="73"/>
                </a:cubicBezTo>
                <a:lnTo>
                  <a:pt x="544" y="118"/>
                </a:lnTo>
                <a:close/>
                <a:moveTo>
                  <a:pt x="294" y="353"/>
                </a:moveTo>
                <a:lnTo>
                  <a:pt x="294" y="353"/>
                </a:lnTo>
                <a:cubicBezTo>
                  <a:pt x="324" y="353"/>
                  <a:pt x="353" y="324"/>
                  <a:pt x="353" y="294"/>
                </a:cubicBezTo>
                <a:cubicBezTo>
                  <a:pt x="353" y="265"/>
                  <a:pt x="324" y="236"/>
                  <a:pt x="294" y="236"/>
                </a:cubicBezTo>
                <a:cubicBezTo>
                  <a:pt x="265" y="236"/>
                  <a:pt x="235" y="265"/>
                  <a:pt x="235" y="294"/>
                </a:cubicBezTo>
                <a:cubicBezTo>
                  <a:pt x="235" y="324"/>
                  <a:pt x="265" y="353"/>
                  <a:pt x="294" y="353"/>
                </a:cubicBezTo>
                <a:close/>
                <a:moveTo>
                  <a:pt x="279" y="280"/>
                </a:moveTo>
                <a:lnTo>
                  <a:pt x="279" y="280"/>
                </a:lnTo>
                <a:cubicBezTo>
                  <a:pt x="309" y="280"/>
                  <a:pt x="309" y="280"/>
                  <a:pt x="309" y="280"/>
                </a:cubicBezTo>
                <a:cubicBezTo>
                  <a:pt x="309" y="309"/>
                  <a:pt x="309" y="309"/>
                  <a:pt x="309" y="309"/>
                </a:cubicBezTo>
                <a:cubicBezTo>
                  <a:pt x="279" y="309"/>
                  <a:pt x="279" y="309"/>
                  <a:pt x="279" y="309"/>
                </a:cubicBezTo>
                <a:lnTo>
                  <a:pt x="279" y="280"/>
                </a:lnTo>
                <a:close/>
                <a:moveTo>
                  <a:pt x="132" y="515"/>
                </a:moveTo>
                <a:lnTo>
                  <a:pt x="132" y="515"/>
                </a:lnTo>
                <a:cubicBezTo>
                  <a:pt x="176" y="515"/>
                  <a:pt x="191" y="486"/>
                  <a:pt x="191" y="456"/>
                </a:cubicBezTo>
                <a:cubicBezTo>
                  <a:pt x="191" y="412"/>
                  <a:pt x="176" y="398"/>
                  <a:pt x="132" y="398"/>
                </a:cubicBezTo>
                <a:cubicBezTo>
                  <a:pt x="103" y="398"/>
                  <a:pt x="73" y="412"/>
                  <a:pt x="73" y="456"/>
                </a:cubicBezTo>
                <a:cubicBezTo>
                  <a:pt x="73" y="486"/>
                  <a:pt x="103" y="515"/>
                  <a:pt x="132" y="515"/>
                </a:cubicBezTo>
                <a:close/>
                <a:moveTo>
                  <a:pt x="117" y="427"/>
                </a:moveTo>
                <a:lnTo>
                  <a:pt x="117" y="427"/>
                </a:lnTo>
                <a:cubicBezTo>
                  <a:pt x="162" y="427"/>
                  <a:pt x="162" y="427"/>
                  <a:pt x="162" y="427"/>
                </a:cubicBezTo>
                <a:cubicBezTo>
                  <a:pt x="162" y="471"/>
                  <a:pt x="162" y="471"/>
                  <a:pt x="162" y="471"/>
                </a:cubicBezTo>
                <a:cubicBezTo>
                  <a:pt x="117" y="471"/>
                  <a:pt x="117" y="471"/>
                  <a:pt x="117" y="471"/>
                </a:cubicBezTo>
                <a:lnTo>
                  <a:pt x="117" y="427"/>
                </a:lnTo>
                <a:close/>
                <a:moveTo>
                  <a:pt x="132" y="353"/>
                </a:moveTo>
                <a:lnTo>
                  <a:pt x="132" y="353"/>
                </a:lnTo>
                <a:cubicBezTo>
                  <a:pt x="176" y="353"/>
                  <a:pt x="191" y="324"/>
                  <a:pt x="191" y="294"/>
                </a:cubicBezTo>
                <a:cubicBezTo>
                  <a:pt x="191" y="265"/>
                  <a:pt x="176" y="236"/>
                  <a:pt x="132" y="236"/>
                </a:cubicBezTo>
                <a:cubicBezTo>
                  <a:pt x="103" y="236"/>
                  <a:pt x="73" y="265"/>
                  <a:pt x="73" y="294"/>
                </a:cubicBezTo>
                <a:cubicBezTo>
                  <a:pt x="73" y="324"/>
                  <a:pt x="103" y="353"/>
                  <a:pt x="132" y="353"/>
                </a:cubicBezTo>
                <a:close/>
                <a:moveTo>
                  <a:pt x="117" y="280"/>
                </a:moveTo>
                <a:lnTo>
                  <a:pt x="117" y="280"/>
                </a:lnTo>
                <a:cubicBezTo>
                  <a:pt x="162" y="280"/>
                  <a:pt x="162" y="280"/>
                  <a:pt x="162" y="280"/>
                </a:cubicBezTo>
                <a:cubicBezTo>
                  <a:pt x="162" y="309"/>
                  <a:pt x="162" y="309"/>
                  <a:pt x="162" y="309"/>
                </a:cubicBezTo>
                <a:cubicBezTo>
                  <a:pt x="117" y="309"/>
                  <a:pt x="117" y="309"/>
                  <a:pt x="117" y="309"/>
                </a:cubicBezTo>
                <a:lnTo>
                  <a:pt x="117" y="280"/>
                </a:lnTo>
                <a:close/>
              </a:path>
            </a:pathLst>
          </a:custGeom>
          <a:solidFill>
            <a:srgbClr val="002060"/>
          </a:solidFill>
          <a:ln>
            <a:solidFill>
              <a:srgbClr val="002060"/>
            </a:solidFill>
          </a:ln>
          <a:effectLst/>
        </p:spPr>
        <p:txBody>
          <a:bodyPr wrap="none" lIns="91431" tIns="45716" rIns="91431" bIns="45716" anchor="ctr"/>
          <a:lstStyle/>
          <a:p>
            <a:endParaRPr lang="en-US" sz="1200"/>
          </a:p>
        </p:txBody>
      </p:sp>
      <p:grpSp>
        <p:nvGrpSpPr>
          <p:cNvPr id="30" name="Group 29">
            <a:extLst>
              <a:ext uri="{FF2B5EF4-FFF2-40B4-BE49-F238E27FC236}">
                <a16:creationId xmlns:a16="http://schemas.microsoft.com/office/drawing/2014/main" id="{4E9F74F9-9C83-487C-A9D1-F7AE4DFB92F9}"/>
              </a:ext>
            </a:extLst>
          </p:cNvPr>
          <p:cNvGrpSpPr/>
          <p:nvPr/>
        </p:nvGrpSpPr>
        <p:grpSpPr>
          <a:xfrm>
            <a:off x="2433596" y="3833687"/>
            <a:ext cx="475007" cy="441269"/>
            <a:chOff x="0" y="1920876"/>
            <a:chExt cx="357188" cy="336550"/>
          </a:xfrm>
          <a:solidFill>
            <a:srgbClr val="002060"/>
          </a:solidFill>
        </p:grpSpPr>
        <p:sp>
          <p:nvSpPr>
            <p:cNvPr id="31" name="Freeform 59">
              <a:extLst>
                <a:ext uri="{FF2B5EF4-FFF2-40B4-BE49-F238E27FC236}">
                  <a16:creationId xmlns:a16="http://schemas.microsoft.com/office/drawing/2014/main" id="{0B6DCF1D-BB26-447D-AD11-7E0154F75581}"/>
                </a:ext>
              </a:extLst>
            </p:cNvPr>
            <p:cNvSpPr>
              <a:spLocks noEditPoints="1"/>
            </p:cNvSpPr>
            <p:nvPr/>
          </p:nvSpPr>
          <p:spPr bwMode="auto">
            <a:xfrm>
              <a:off x="0" y="1920876"/>
              <a:ext cx="357188" cy="336550"/>
            </a:xfrm>
            <a:custGeom>
              <a:avLst/>
              <a:gdLst/>
              <a:ahLst/>
              <a:cxnLst>
                <a:cxn ang="0">
                  <a:pos x="120" y="25"/>
                </a:cxn>
                <a:cxn ang="0">
                  <a:pos x="97" y="2"/>
                </a:cxn>
                <a:cxn ang="0">
                  <a:pos x="92" y="0"/>
                </a:cxn>
                <a:cxn ang="0">
                  <a:pos x="11" y="0"/>
                </a:cxn>
                <a:cxn ang="0">
                  <a:pos x="0" y="11"/>
                </a:cxn>
                <a:cxn ang="0">
                  <a:pos x="0" y="103"/>
                </a:cxn>
                <a:cxn ang="0">
                  <a:pos x="11" y="115"/>
                </a:cxn>
                <a:cxn ang="0">
                  <a:pos x="111" y="115"/>
                </a:cxn>
                <a:cxn ang="0">
                  <a:pos x="122" y="103"/>
                </a:cxn>
                <a:cxn ang="0">
                  <a:pos x="122" y="30"/>
                </a:cxn>
                <a:cxn ang="0">
                  <a:pos x="120" y="25"/>
                </a:cxn>
                <a:cxn ang="0">
                  <a:pos x="115" y="103"/>
                </a:cxn>
                <a:cxn ang="0">
                  <a:pos x="111" y="107"/>
                </a:cxn>
                <a:cxn ang="0">
                  <a:pos x="11" y="107"/>
                </a:cxn>
                <a:cxn ang="0">
                  <a:pos x="7" y="103"/>
                </a:cxn>
                <a:cxn ang="0">
                  <a:pos x="7" y="11"/>
                </a:cxn>
                <a:cxn ang="0">
                  <a:pos x="11" y="7"/>
                </a:cxn>
                <a:cxn ang="0">
                  <a:pos x="88" y="7"/>
                </a:cxn>
                <a:cxn ang="0">
                  <a:pos x="88" y="23"/>
                </a:cxn>
                <a:cxn ang="0">
                  <a:pos x="99" y="34"/>
                </a:cxn>
                <a:cxn ang="0">
                  <a:pos x="115" y="34"/>
                </a:cxn>
                <a:cxn ang="0">
                  <a:pos x="115" y="103"/>
                </a:cxn>
                <a:cxn ang="0">
                  <a:pos x="103" y="30"/>
                </a:cxn>
                <a:cxn ang="0">
                  <a:pos x="99" y="30"/>
                </a:cxn>
                <a:cxn ang="0">
                  <a:pos x="92" y="23"/>
                </a:cxn>
                <a:cxn ang="0">
                  <a:pos x="92" y="7"/>
                </a:cxn>
                <a:cxn ang="0">
                  <a:pos x="115" y="30"/>
                </a:cxn>
                <a:cxn ang="0">
                  <a:pos x="103" y="30"/>
                </a:cxn>
                <a:cxn ang="0">
                  <a:pos x="103" y="30"/>
                </a:cxn>
                <a:cxn ang="0">
                  <a:pos x="103" y="30"/>
                </a:cxn>
              </a:cxnLst>
              <a:rect l="0" t="0" r="r" b="b"/>
              <a:pathLst>
                <a:path w="122" h="115">
                  <a:moveTo>
                    <a:pt x="120" y="25"/>
                  </a:moveTo>
                  <a:cubicBezTo>
                    <a:pt x="97" y="2"/>
                    <a:pt x="97" y="2"/>
                    <a:pt x="97" y="2"/>
                  </a:cubicBezTo>
                  <a:cubicBezTo>
                    <a:pt x="96" y="0"/>
                    <a:pt x="94" y="0"/>
                    <a:pt x="92" y="0"/>
                  </a:cubicBezTo>
                  <a:cubicBezTo>
                    <a:pt x="11" y="0"/>
                    <a:pt x="11" y="0"/>
                    <a:pt x="11" y="0"/>
                  </a:cubicBezTo>
                  <a:cubicBezTo>
                    <a:pt x="5" y="0"/>
                    <a:pt x="0" y="5"/>
                    <a:pt x="0" y="11"/>
                  </a:cubicBezTo>
                  <a:cubicBezTo>
                    <a:pt x="0" y="103"/>
                    <a:pt x="0" y="103"/>
                    <a:pt x="0" y="103"/>
                  </a:cubicBezTo>
                  <a:cubicBezTo>
                    <a:pt x="0" y="110"/>
                    <a:pt x="5" y="115"/>
                    <a:pt x="11" y="115"/>
                  </a:cubicBezTo>
                  <a:cubicBezTo>
                    <a:pt x="111" y="115"/>
                    <a:pt x="111" y="115"/>
                    <a:pt x="111" y="115"/>
                  </a:cubicBezTo>
                  <a:cubicBezTo>
                    <a:pt x="117" y="115"/>
                    <a:pt x="122" y="110"/>
                    <a:pt x="122" y="103"/>
                  </a:cubicBezTo>
                  <a:cubicBezTo>
                    <a:pt x="122" y="30"/>
                    <a:pt x="122" y="30"/>
                    <a:pt x="122" y="30"/>
                  </a:cubicBezTo>
                  <a:cubicBezTo>
                    <a:pt x="122" y="28"/>
                    <a:pt x="122" y="26"/>
                    <a:pt x="120" y="25"/>
                  </a:cubicBezTo>
                  <a:close/>
                  <a:moveTo>
                    <a:pt x="115" y="103"/>
                  </a:moveTo>
                  <a:cubicBezTo>
                    <a:pt x="115" y="105"/>
                    <a:pt x="113" y="107"/>
                    <a:pt x="111" y="107"/>
                  </a:cubicBezTo>
                  <a:cubicBezTo>
                    <a:pt x="11" y="107"/>
                    <a:pt x="11" y="107"/>
                    <a:pt x="11" y="107"/>
                  </a:cubicBezTo>
                  <a:cubicBezTo>
                    <a:pt x="9" y="107"/>
                    <a:pt x="7" y="105"/>
                    <a:pt x="7" y="103"/>
                  </a:cubicBezTo>
                  <a:cubicBezTo>
                    <a:pt x="7" y="11"/>
                    <a:pt x="7" y="11"/>
                    <a:pt x="7" y="11"/>
                  </a:cubicBezTo>
                  <a:cubicBezTo>
                    <a:pt x="7" y="9"/>
                    <a:pt x="9" y="7"/>
                    <a:pt x="11" y="7"/>
                  </a:cubicBezTo>
                  <a:cubicBezTo>
                    <a:pt x="88" y="7"/>
                    <a:pt x="88" y="7"/>
                    <a:pt x="88" y="7"/>
                  </a:cubicBezTo>
                  <a:cubicBezTo>
                    <a:pt x="88" y="23"/>
                    <a:pt x="88" y="23"/>
                    <a:pt x="88" y="23"/>
                  </a:cubicBezTo>
                  <a:cubicBezTo>
                    <a:pt x="88" y="29"/>
                    <a:pt x="93" y="34"/>
                    <a:pt x="99" y="34"/>
                  </a:cubicBezTo>
                  <a:cubicBezTo>
                    <a:pt x="115" y="34"/>
                    <a:pt x="115" y="34"/>
                    <a:pt x="115" y="34"/>
                  </a:cubicBezTo>
                  <a:lnTo>
                    <a:pt x="115" y="103"/>
                  </a:lnTo>
                  <a:close/>
                  <a:moveTo>
                    <a:pt x="103" y="30"/>
                  </a:moveTo>
                  <a:cubicBezTo>
                    <a:pt x="99" y="30"/>
                    <a:pt x="99" y="30"/>
                    <a:pt x="99" y="30"/>
                  </a:cubicBezTo>
                  <a:cubicBezTo>
                    <a:pt x="95" y="30"/>
                    <a:pt x="92" y="27"/>
                    <a:pt x="92" y="23"/>
                  </a:cubicBezTo>
                  <a:cubicBezTo>
                    <a:pt x="92" y="7"/>
                    <a:pt x="92" y="7"/>
                    <a:pt x="92" y="7"/>
                  </a:cubicBezTo>
                  <a:cubicBezTo>
                    <a:pt x="115" y="30"/>
                    <a:pt x="115" y="30"/>
                    <a:pt x="115" y="30"/>
                  </a:cubicBezTo>
                  <a:lnTo>
                    <a:pt x="103" y="30"/>
                  </a:lnTo>
                  <a:close/>
                  <a:moveTo>
                    <a:pt x="103" y="30"/>
                  </a:moveTo>
                  <a:cubicBezTo>
                    <a:pt x="103" y="30"/>
                    <a:pt x="103" y="30"/>
                    <a:pt x="103" y="3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32" name="Freeform 60">
              <a:extLst>
                <a:ext uri="{FF2B5EF4-FFF2-40B4-BE49-F238E27FC236}">
                  <a16:creationId xmlns:a16="http://schemas.microsoft.com/office/drawing/2014/main" id="{3F1CD830-5E85-4E69-B7AE-8BFF5060A977}"/>
                </a:ext>
              </a:extLst>
            </p:cNvPr>
            <p:cNvSpPr>
              <a:spLocks noEditPoints="1"/>
            </p:cNvSpPr>
            <p:nvPr/>
          </p:nvSpPr>
          <p:spPr bwMode="auto">
            <a:xfrm>
              <a:off x="166688" y="1989138"/>
              <a:ext cx="66675" cy="11113"/>
            </a:xfrm>
            <a:custGeom>
              <a:avLst/>
              <a:gdLst/>
              <a:ahLst/>
              <a:cxnLst>
                <a:cxn ang="0">
                  <a:pos x="2" y="4"/>
                </a:cxn>
                <a:cxn ang="0">
                  <a:pos x="21" y="4"/>
                </a:cxn>
                <a:cxn ang="0">
                  <a:pos x="23" y="2"/>
                </a:cxn>
                <a:cxn ang="0">
                  <a:pos x="21" y="0"/>
                </a:cxn>
                <a:cxn ang="0">
                  <a:pos x="2" y="0"/>
                </a:cxn>
                <a:cxn ang="0">
                  <a:pos x="0" y="2"/>
                </a:cxn>
                <a:cxn ang="0">
                  <a:pos x="2" y="4"/>
                </a:cxn>
                <a:cxn ang="0">
                  <a:pos x="2" y="4"/>
                </a:cxn>
                <a:cxn ang="0">
                  <a:pos x="2" y="4"/>
                </a:cxn>
              </a:cxnLst>
              <a:rect l="0" t="0" r="r" b="b"/>
              <a:pathLst>
                <a:path w="23" h="4">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33" name="Freeform 61">
              <a:extLst>
                <a:ext uri="{FF2B5EF4-FFF2-40B4-BE49-F238E27FC236}">
                  <a16:creationId xmlns:a16="http://schemas.microsoft.com/office/drawing/2014/main" id="{D53905DC-CF6D-4F52-AFBE-214407091DE7}"/>
                </a:ext>
              </a:extLst>
            </p:cNvPr>
            <p:cNvSpPr>
              <a:spLocks noEditPoints="1"/>
            </p:cNvSpPr>
            <p:nvPr/>
          </p:nvSpPr>
          <p:spPr bwMode="auto">
            <a:xfrm>
              <a:off x="166688" y="2020888"/>
              <a:ext cx="66675" cy="11113"/>
            </a:xfrm>
            <a:custGeom>
              <a:avLst/>
              <a:gdLst/>
              <a:ahLst/>
              <a:cxnLst>
                <a:cxn ang="0">
                  <a:pos x="2" y="4"/>
                </a:cxn>
                <a:cxn ang="0">
                  <a:pos x="21" y="4"/>
                </a:cxn>
                <a:cxn ang="0">
                  <a:pos x="23" y="2"/>
                </a:cxn>
                <a:cxn ang="0">
                  <a:pos x="21" y="0"/>
                </a:cxn>
                <a:cxn ang="0">
                  <a:pos x="2" y="0"/>
                </a:cxn>
                <a:cxn ang="0">
                  <a:pos x="0" y="2"/>
                </a:cxn>
                <a:cxn ang="0">
                  <a:pos x="2" y="4"/>
                </a:cxn>
                <a:cxn ang="0">
                  <a:pos x="2" y="4"/>
                </a:cxn>
                <a:cxn ang="0">
                  <a:pos x="2" y="4"/>
                </a:cxn>
              </a:cxnLst>
              <a:rect l="0" t="0" r="r" b="b"/>
              <a:pathLst>
                <a:path w="23" h="4">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34" name="Freeform 62">
              <a:extLst>
                <a:ext uri="{FF2B5EF4-FFF2-40B4-BE49-F238E27FC236}">
                  <a16:creationId xmlns:a16="http://schemas.microsoft.com/office/drawing/2014/main" id="{FFCF3872-8144-412A-93AE-D99BC37E0A62}"/>
                </a:ext>
              </a:extLst>
            </p:cNvPr>
            <p:cNvSpPr>
              <a:spLocks noEditPoints="1"/>
            </p:cNvSpPr>
            <p:nvPr/>
          </p:nvSpPr>
          <p:spPr bwMode="auto">
            <a:xfrm>
              <a:off x="166688" y="2055813"/>
              <a:ext cx="146050" cy="11113"/>
            </a:xfrm>
            <a:custGeom>
              <a:avLst/>
              <a:gdLst/>
              <a:ahLst/>
              <a:cxnLst>
                <a:cxn ang="0">
                  <a:pos x="0" y="2"/>
                </a:cxn>
                <a:cxn ang="0">
                  <a:pos x="2" y="4"/>
                </a:cxn>
                <a:cxn ang="0">
                  <a:pos x="48" y="4"/>
                </a:cxn>
                <a:cxn ang="0">
                  <a:pos x="50" y="2"/>
                </a:cxn>
                <a:cxn ang="0">
                  <a:pos x="48" y="0"/>
                </a:cxn>
                <a:cxn ang="0">
                  <a:pos x="2" y="0"/>
                </a:cxn>
                <a:cxn ang="0">
                  <a:pos x="0" y="2"/>
                </a:cxn>
                <a:cxn ang="0">
                  <a:pos x="0" y="2"/>
                </a:cxn>
                <a:cxn ang="0">
                  <a:pos x="0" y="2"/>
                </a:cxn>
              </a:cxnLst>
              <a:rect l="0" t="0" r="r" b="b"/>
              <a:pathLst>
                <a:path w="50" h="4">
                  <a:moveTo>
                    <a:pt x="0" y="2"/>
                  </a:moveTo>
                  <a:cubicBezTo>
                    <a:pt x="0" y="3"/>
                    <a:pt x="1" y="4"/>
                    <a:pt x="2" y="4"/>
                  </a:cubicBezTo>
                  <a:cubicBezTo>
                    <a:pt x="48" y="4"/>
                    <a:pt x="48" y="4"/>
                    <a:pt x="48" y="4"/>
                  </a:cubicBezTo>
                  <a:cubicBezTo>
                    <a:pt x="49" y="4"/>
                    <a:pt x="50" y="3"/>
                    <a:pt x="50" y="2"/>
                  </a:cubicBezTo>
                  <a:cubicBezTo>
                    <a:pt x="50" y="1"/>
                    <a:pt x="49" y="0"/>
                    <a:pt x="48" y="0"/>
                  </a:cubicBezTo>
                  <a:cubicBezTo>
                    <a:pt x="2" y="0"/>
                    <a:pt x="2" y="0"/>
                    <a:pt x="2" y="0"/>
                  </a:cubicBezTo>
                  <a:cubicBezTo>
                    <a:pt x="1" y="0"/>
                    <a:pt x="0" y="1"/>
                    <a:pt x="0" y="2"/>
                  </a:cubicBezTo>
                  <a:close/>
                  <a:moveTo>
                    <a:pt x="0" y="2"/>
                  </a:moveTo>
                  <a:cubicBezTo>
                    <a:pt x="0" y="2"/>
                    <a:pt x="0" y="2"/>
                    <a:pt x="0" y="2"/>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35" name="Freeform 63">
              <a:extLst>
                <a:ext uri="{FF2B5EF4-FFF2-40B4-BE49-F238E27FC236}">
                  <a16:creationId xmlns:a16="http://schemas.microsoft.com/office/drawing/2014/main" id="{42B827D1-B904-4F89-ACF0-4A29034D7719}"/>
                </a:ext>
              </a:extLst>
            </p:cNvPr>
            <p:cNvSpPr>
              <a:spLocks noEditPoints="1"/>
            </p:cNvSpPr>
            <p:nvPr/>
          </p:nvSpPr>
          <p:spPr bwMode="auto">
            <a:xfrm>
              <a:off x="44450" y="2122488"/>
              <a:ext cx="268288" cy="12700"/>
            </a:xfrm>
            <a:custGeom>
              <a:avLst/>
              <a:gdLst/>
              <a:ahLst/>
              <a:cxnLst>
                <a:cxn ang="0">
                  <a:pos x="90" y="0"/>
                </a:cxn>
                <a:cxn ang="0">
                  <a:pos x="2" y="0"/>
                </a:cxn>
                <a:cxn ang="0">
                  <a:pos x="0" y="2"/>
                </a:cxn>
                <a:cxn ang="0">
                  <a:pos x="2" y="4"/>
                </a:cxn>
                <a:cxn ang="0">
                  <a:pos x="90" y="4"/>
                </a:cxn>
                <a:cxn ang="0">
                  <a:pos x="92" y="2"/>
                </a:cxn>
                <a:cxn ang="0">
                  <a:pos x="90" y="0"/>
                </a:cxn>
                <a:cxn ang="0">
                  <a:pos x="90" y="0"/>
                </a:cxn>
                <a:cxn ang="0">
                  <a:pos x="90" y="0"/>
                </a:cxn>
              </a:cxnLst>
              <a:rect l="0" t="0" r="r" b="b"/>
              <a:pathLst>
                <a:path w="92" h="4">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36" name="Freeform 64">
              <a:extLst>
                <a:ext uri="{FF2B5EF4-FFF2-40B4-BE49-F238E27FC236}">
                  <a16:creationId xmlns:a16="http://schemas.microsoft.com/office/drawing/2014/main" id="{AFA5B47A-793B-44F3-B30F-F93A2B9AC9D7}"/>
                </a:ext>
              </a:extLst>
            </p:cNvPr>
            <p:cNvSpPr>
              <a:spLocks noEditPoints="1"/>
            </p:cNvSpPr>
            <p:nvPr/>
          </p:nvSpPr>
          <p:spPr bwMode="auto">
            <a:xfrm>
              <a:off x="44450" y="2155826"/>
              <a:ext cx="268288" cy="11113"/>
            </a:xfrm>
            <a:custGeom>
              <a:avLst/>
              <a:gdLst/>
              <a:ahLst/>
              <a:cxnLst>
                <a:cxn ang="0">
                  <a:pos x="90" y="0"/>
                </a:cxn>
                <a:cxn ang="0">
                  <a:pos x="2" y="0"/>
                </a:cxn>
                <a:cxn ang="0">
                  <a:pos x="0" y="2"/>
                </a:cxn>
                <a:cxn ang="0">
                  <a:pos x="2" y="4"/>
                </a:cxn>
                <a:cxn ang="0">
                  <a:pos x="90" y="4"/>
                </a:cxn>
                <a:cxn ang="0">
                  <a:pos x="92" y="2"/>
                </a:cxn>
                <a:cxn ang="0">
                  <a:pos x="90" y="0"/>
                </a:cxn>
                <a:cxn ang="0">
                  <a:pos x="90" y="0"/>
                </a:cxn>
                <a:cxn ang="0">
                  <a:pos x="90" y="0"/>
                </a:cxn>
              </a:cxnLst>
              <a:rect l="0" t="0" r="r" b="b"/>
              <a:pathLst>
                <a:path w="92" h="4">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37" name="Freeform 65">
              <a:extLst>
                <a:ext uri="{FF2B5EF4-FFF2-40B4-BE49-F238E27FC236}">
                  <a16:creationId xmlns:a16="http://schemas.microsoft.com/office/drawing/2014/main" id="{F8868F75-2EE8-4568-9D29-9360204A8F33}"/>
                </a:ext>
              </a:extLst>
            </p:cNvPr>
            <p:cNvSpPr>
              <a:spLocks noEditPoints="1"/>
            </p:cNvSpPr>
            <p:nvPr/>
          </p:nvSpPr>
          <p:spPr bwMode="auto">
            <a:xfrm>
              <a:off x="44450" y="2190751"/>
              <a:ext cx="268288" cy="11113"/>
            </a:xfrm>
            <a:custGeom>
              <a:avLst/>
              <a:gdLst/>
              <a:ahLst/>
              <a:cxnLst>
                <a:cxn ang="0">
                  <a:pos x="90" y="0"/>
                </a:cxn>
                <a:cxn ang="0">
                  <a:pos x="2" y="0"/>
                </a:cxn>
                <a:cxn ang="0">
                  <a:pos x="0" y="2"/>
                </a:cxn>
                <a:cxn ang="0">
                  <a:pos x="2" y="4"/>
                </a:cxn>
                <a:cxn ang="0">
                  <a:pos x="90" y="4"/>
                </a:cxn>
                <a:cxn ang="0">
                  <a:pos x="92" y="2"/>
                </a:cxn>
                <a:cxn ang="0">
                  <a:pos x="90" y="0"/>
                </a:cxn>
                <a:cxn ang="0">
                  <a:pos x="90" y="0"/>
                </a:cxn>
                <a:cxn ang="0">
                  <a:pos x="90" y="0"/>
                </a:cxn>
              </a:cxnLst>
              <a:rect l="0" t="0" r="r" b="b"/>
              <a:pathLst>
                <a:path w="92" h="4">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38" name="Freeform 66">
              <a:extLst>
                <a:ext uri="{FF2B5EF4-FFF2-40B4-BE49-F238E27FC236}">
                  <a16:creationId xmlns:a16="http://schemas.microsoft.com/office/drawing/2014/main" id="{A0D4105A-54A8-4DE8-A6C3-69FA304A7BCC}"/>
                </a:ext>
              </a:extLst>
            </p:cNvPr>
            <p:cNvSpPr>
              <a:spLocks noEditPoints="1"/>
            </p:cNvSpPr>
            <p:nvPr/>
          </p:nvSpPr>
          <p:spPr bwMode="auto">
            <a:xfrm>
              <a:off x="44450" y="2087563"/>
              <a:ext cx="268288" cy="37604"/>
            </a:xfrm>
            <a:custGeom>
              <a:avLst/>
              <a:gdLst/>
              <a:ahLst/>
              <a:cxnLst>
                <a:cxn ang="0">
                  <a:pos x="90" y="0"/>
                </a:cxn>
                <a:cxn ang="0">
                  <a:pos x="2" y="0"/>
                </a:cxn>
                <a:cxn ang="0">
                  <a:pos x="0" y="2"/>
                </a:cxn>
                <a:cxn ang="0">
                  <a:pos x="2" y="4"/>
                </a:cxn>
                <a:cxn ang="0">
                  <a:pos x="90" y="4"/>
                </a:cxn>
                <a:cxn ang="0">
                  <a:pos x="92" y="2"/>
                </a:cxn>
                <a:cxn ang="0">
                  <a:pos x="90" y="0"/>
                </a:cxn>
                <a:cxn ang="0">
                  <a:pos x="90" y="0"/>
                </a:cxn>
                <a:cxn ang="0">
                  <a:pos x="90" y="0"/>
                </a:cxn>
              </a:cxnLst>
              <a:rect l="0" t="0" r="r" b="b"/>
              <a:pathLst>
                <a:path w="92" h="4">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39" name="Freeform 67">
              <a:extLst>
                <a:ext uri="{FF2B5EF4-FFF2-40B4-BE49-F238E27FC236}">
                  <a16:creationId xmlns:a16="http://schemas.microsoft.com/office/drawing/2014/main" id="{41AC4ADB-9D0D-46A7-B041-5BF106DB6295}"/>
                </a:ext>
              </a:extLst>
            </p:cNvPr>
            <p:cNvSpPr>
              <a:spLocks noEditPoints="1"/>
            </p:cNvSpPr>
            <p:nvPr/>
          </p:nvSpPr>
          <p:spPr bwMode="auto">
            <a:xfrm>
              <a:off x="44450" y="1976438"/>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grpSp>
      <p:pic>
        <p:nvPicPr>
          <p:cNvPr id="40" name="Picture 39">
            <a:extLst>
              <a:ext uri="{FF2B5EF4-FFF2-40B4-BE49-F238E27FC236}">
                <a16:creationId xmlns:a16="http://schemas.microsoft.com/office/drawing/2014/main" id="{A63522F5-F6D1-47FD-881F-AD2F7F8D747F}"/>
              </a:ext>
            </a:extLst>
          </p:cNvPr>
          <p:cNvPicPr>
            <a:picLocks noChangeAspect="1"/>
          </p:cNvPicPr>
          <p:nvPr/>
        </p:nvPicPr>
        <p:blipFill>
          <a:blip r:embed="rId2"/>
          <a:stretch>
            <a:fillRect/>
          </a:stretch>
        </p:blipFill>
        <p:spPr>
          <a:xfrm>
            <a:off x="485145" y="3913958"/>
            <a:ext cx="1104461" cy="607746"/>
          </a:xfrm>
          <a:prstGeom prst="rect">
            <a:avLst/>
          </a:prstGeom>
        </p:spPr>
      </p:pic>
      <p:sp>
        <p:nvSpPr>
          <p:cNvPr id="41" name="TextBox 40">
            <a:extLst>
              <a:ext uri="{FF2B5EF4-FFF2-40B4-BE49-F238E27FC236}">
                <a16:creationId xmlns:a16="http://schemas.microsoft.com/office/drawing/2014/main" id="{0DBD86D1-D58C-4C0A-AD7E-4F4FA31702F8}"/>
              </a:ext>
            </a:extLst>
          </p:cNvPr>
          <p:cNvSpPr txBox="1"/>
          <p:nvPr/>
        </p:nvSpPr>
        <p:spPr>
          <a:xfrm>
            <a:off x="290668" y="4464017"/>
            <a:ext cx="1484135" cy="461665"/>
          </a:xfrm>
          <a:prstGeom prst="rect">
            <a:avLst/>
          </a:prstGeom>
          <a:noFill/>
        </p:spPr>
        <p:txBody>
          <a:bodyPr wrap="square">
            <a:spAutoFit/>
          </a:bodyPr>
          <a:lstStyle/>
          <a:p>
            <a:pPr algn="ctr"/>
            <a:r>
              <a:rPr lang="ro-RO" sz="1200" dirty="0" err="1">
                <a:solidFill>
                  <a:srgbClr val="6C6463"/>
                </a:solidFill>
                <a:ea typeface="Calibri" panose="020F0502020204030204" pitchFamily="34" charset="0"/>
                <a:cs typeface="Times New Roman (Body CS)"/>
              </a:rPr>
              <a:t>Cashback</a:t>
            </a:r>
            <a:r>
              <a:rPr lang="ro-RO" sz="1200" dirty="0">
                <a:solidFill>
                  <a:srgbClr val="6C6463"/>
                </a:solidFill>
                <a:ea typeface="Calibri" panose="020F0502020204030204" pitchFamily="34" charset="0"/>
                <a:cs typeface="Times New Roman (Body CS)"/>
              </a:rPr>
              <a:t> și subvenționare</a:t>
            </a:r>
            <a:endParaRPr lang="en-US" sz="1200" dirty="0">
              <a:solidFill>
                <a:srgbClr val="6C6463"/>
              </a:solidFill>
              <a:effectLst/>
              <a:ea typeface="Calibri" panose="020F0502020204030204" pitchFamily="34" charset="0"/>
              <a:cs typeface="Times New Roman (Body CS)"/>
            </a:endParaRPr>
          </a:p>
        </p:txBody>
      </p:sp>
      <p:sp>
        <p:nvSpPr>
          <p:cNvPr id="42" name="TextBox 41">
            <a:extLst>
              <a:ext uri="{FF2B5EF4-FFF2-40B4-BE49-F238E27FC236}">
                <a16:creationId xmlns:a16="http://schemas.microsoft.com/office/drawing/2014/main" id="{03281520-59A7-4943-B3B2-A97067810DC0}"/>
              </a:ext>
            </a:extLst>
          </p:cNvPr>
          <p:cNvSpPr txBox="1"/>
          <p:nvPr/>
        </p:nvSpPr>
        <p:spPr>
          <a:xfrm>
            <a:off x="3636714" y="4239051"/>
            <a:ext cx="1917584" cy="646331"/>
          </a:xfrm>
          <a:prstGeom prst="rect">
            <a:avLst/>
          </a:prstGeom>
          <a:noFill/>
        </p:spPr>
        <p:txBody>
          <a:bodyPr wrap="square">
            <a:spAutoFit/>
          </a:bodyPr>
          <a:lstStyle/>
          <a:p>
            <a:pPr algn="ctr"/>
            <a:r>
              <a:rPr lang="ro-RO" sz="1200" dirty="0">
                <a:solidFill>
                  <a:srgbClr val="6C6463"/>
                </a:solidFill>
                <a:latin typeface="Gill Sans MT" panose="020B0502020104020203" pitchFamily="34" charset="0"/>
                <a:ea typeface="Calibri" panose="020F0502020204030204" pitchFamily="34" charset="0"/>
                <a:cs typeface="Times New Roman (Body CS)"/>
              </a:rPr>
              <a:t>Fonduri financiare de sprijin  pentru soluții de plată și alte idei </a:t>
            </a:r>
            <a:r>
              <a:rPr lang="ro-RO" sz="1200" dirty="0" err="1">
                <a:solidFill>
                  <a:srgbClr val="6C6463"/>
                </a:solidFill>
                <a:latin typeface="Gill Sans MT" panose="020B0502020104020203" pitchFamily="34" charset="0"/>
                <a:ea typeface="Calibri" panose="020F0502020204030204" pitchFamily="34" charset="0"/>
                <a:cs typeface="Times New Roman (Body CS)"/>
              </a:rPr>
              <a:t>Fintech</a:t>
            </a:r>
            <a:endParaRPr lang="ro-RO"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43" name="TextBox 42">
            <a:extLst>
              <a:ext uri="{FF2B5EF4-FFF2-40B4-BE49-F238E27FC236}">
                <a16:creationId xmlns:a16="http://schemas.microsoft.com/office/drawing/2014/main" id="{089726CB-7CB0-4CFF-A08B-3FCA8CE0E547}"/>
              </a:ext>
            </a:extLst>
          </p:cNvPr>
          <p:cNvSpPr txBox="1"/>
          <p:nvPr/>
        </p:nvSpPr>
        <p:spPr>
          <a:xfrm>
            <a:off x="5929841" y="4241019"/>
            <a:ext cx="1124998" cy="646331"/>
          </a:xfrm>
          <a:prstGeom prst="rect">
            <a:avLst/>
          </a:prstGeom>
          <a:noFill/>
        </p:spPr>
        <p:txBody>
          <a:bodyPr wrap="square">
            <a:spAutoFit/>
          </a:bodyPr>
          <a:lstStyle/>
          <a:p>
            <a:pPr algn="ctr"/>
            <a:r>
              <a:rPr lang="ro-RO" sz="1200" dirty="0">
                <a:solidFill>
                  <a:srgbClr val="6C6463"/>
                </a:solidFill>
                <a:latin typeface="Gill Sans MT" panose="020B0502020104020203" pitchFamily="34" charset="0"/>
                <a:ea typeface="Calibri" panose="020F0502020204030204" pitchFamily="34" charset="0"/>
                <a:cs typeface="Times New Roman (Body CS)"/>
              </a:rPr>
              <a:t>Implementarea Centrului </a:t>
            </a:r>
            <a:r>
              <a:rPr lang="ro-RO" sz="1200" dirty="0" err="1">
                <a:solidFill>
                  <a:srgbClr val="6C6463"/>
                </a:solidFill>
                <a:latin typeface="Gill Sans MT" panose="020B0502020104020203" pitchFamily="34" charset="0"/>
                <a:ea typeface="Calibri" panose="020F0502020204030204" pitchFamily="34" charset="0"/>
                <a:cs typeface="Times New Roman (Body CS)"/>
              </a:rPr>
              <a:t>FinTech</a:t>
            </a:r>
            <a:endParaRPr lang="ro-RO"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44" name="TextBox 43">
            <a:extLst>
              <a:ext uri="{FF2B5EF4-FFF2-40B4-BE49-F238E27FC236}">
                <a16:creationId xmlns:a16="http://schemas.microsoft.com/office/drawing/2014/main" id="{5B0EFB29-8627-42D7-B499-E2B97B2FD0E1}"/>
              </a:ext>
            </a:extLst>
          </p:cNvPr>
          <p:cNvSpPr txBox="1"/>
          <p:nvPr/>
        </p:nvSpPr>
        <p:spPr>
          <a:xfrm>
            <a:off x="7329566" y="4241270"/>
            <a:ext cx="1596743" cy="646331"/>
          </a:xfrm>
          <a:prstGeom prst="rect">
            <a:avLst/>
          </a:prstGeom>
          <a:noFill/>
        </p:spPr>
        <p:txBody>
          <a:bodyPr wrap="square">
            <a:spAutoFit/>
          </a:bodyPr>
          <a:lstStyle/>
          <a:p>
            <a:pPr algn="ctr"/>
            <a:r>
              <a:rPr lang="ro-RO" sz="1200" dirty="0">
                <a:solidFill>
                  <a:srgbClr val="6C6463"/>
                </a:solidFill>
                <a:latin typeface="Gill Sans MT" panose="020B0502020104020203" pitchFamily="34" charset="0"/>
                <a:ea typeface="Calibri" panose="020F0502020204030204" pitchFamily="34" charset="0"/>
                <a:cs typeface="Times New Roman (Body CS)"/>
              </a:rPr>
              <a:t>Elaborarea conceptului de mecanism "SANDBOX"</a:t>
            </a:r>
            <a:endParaRPr lang="ro-RO"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grpSp>
        <p:nvGrpSpPr>
          <p:cNvPr id="45" name="Group 44">
            <a:extLst>
              <a:ext uri="{FF2B5EF4-FFF2-40B4-BE49-F238E27FC236}">
                <a16:creationId xmlns:a16="http://schemas.microsoft.com/office/drawing/2014/main" id="{DAB03C4D-AFD7-4853-9BA2-81AB1A5A1AC6}"/>
              </a:ext>
            </a:extLst>
          </p:cNvPr>
          <p:cNvGrpSpPr/>
          <p:nvPr/>
        </p:nvGrpSpPr>
        <p:grpSpPr>
          <a:xfrm>
            <a:off x="4143239" y="3728751"/>
            <a:ext cx="589062" cy="486704"/>
            <a:chOff x="4905376" y="2863850"/>
            <a:chExt cx="315913" cy="277812"/>
          </a:xfrm>
          <a:solidFill>
            <a:srgbClr val="002F6C"/>
          </a:solidFill>
        </p:grpSpPr>
        <p:sp>
          <p:nvSpPr>
            <p:cNvPr id="46" name="Freeform 72">
              <a:extLst>
                <a:ext uri="{FF2B5EF4-FFF2-40B4-BE49-F238E27FC236}">
                  <a16:creationId xmlns:a16="http://schemas.microsoft.com/office/drawing/2014/main" id="{B5ED3191-67BE-417B-BA81-2E3D297A41E0}"/>
                </a:ext>
              </a:extLst>
            </p:cNvPr>
            <p:cNvSpPr>
              <a:spLocks/>
            </p:cNvSpPr>
            <p:nvPr/>
          </p:nvSpPr>
          <p:spPr bwMode="auto">
            <a:xfrm>
              <a:off x="5013326" y="2962275"/>
              <a:ext cx="100013" cy="179387"/>
            </a:xfrm>
            <a:custGeom>
              <a:avLst/>
              <a:gdLst>
                <a:gd name="T0" fmla="*/ 34 w 68"/>
                <a:gd name="T1" fmla="*/ 0 h 121"/>
                <a:gd name="T2" fmla="*/ 27 w 68"/>
                <a:gd name="T3" fmla="*/ 7 h 121"/>
                <a:gd name="T4" fmla="*/ 27 w 68"/>
                <a:gd name="T5" fmla="*/ 98 h 121"/>
                <a:gd name="T6" fmla="*/ 12 w 68"/>
                <a:gd name="T7" fmla="*/ 83 h 121"/>
                <a:gd name="T8" fmla="*/ 2 w 68"/>
                <a:gd name="T9" fmla="*/ 83 h 121"/>
                <a:gd name="T10" fmla="*/ 2 w 68"/>
                <a:gd name="T11" fmla="*/ 92 h 121"/>
                <a:gd name="T12" fmla="*/ 29 w 68"/>
                <a:gd name="T13" fmla="*/ 119 h 121"/>
                <a:gd name="T14" fmla="*/ 34 w 68"/>
                <a:gd name="T15" fmla="*/ 121 h 121"/>
                <a:gd name="T16" fmla="*/ 39 w 68"/>
                <a:gd name="T17" fmla="*/ 119 h 121"/>
                <a:gd name="T18" fmla="*/ 66 w 68"/>
                <a:gd name="T19" fmla="*/ 92 h 121"/>
                <a:gd name="T20" fmla="*/ 66 w 68"/>
                <a:gd name="T21" fmla="*/ 83 h 121"/>
                <a:gd name="T22" fmla="*/ 56 w 68"/>
                <a:gd name="T23" fmla="*/ 83 h 121"/>
                <a:gd name="T24" fmla="*/ 41 w 68"/>
                <a:gd name="T25" fmla="*/ 98 h 121"/>
                <a:gd name="T26" fmla="*/ 41 w 68"/>
                <a:gd name="T27" fmla="*/ 7 h 121"/>
                <a:gd name="T28" fmla="*/ 34 w 68"/>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21">
                  <a:moveTo>
                    <a:pt x="34" y="0"/>
                  </a:moveTo>
                  <a:cubicBezTo>
                    <a:pt x="30" y="0"/>
                    <a:pt x="27" y="3"/>
                    <a:pt x="27" y="7"/>
                  </a:cubicBezTo>
                  <a:cubicBezTo>
                    <a:pt x="27" y="98"/>
                    <a:pt x="27" y="98"/>
                    <a:pt x="27" y="98"/>
                  </a:cubicBezTo>
                  <a:cubicBezTo>
                    <a:pt x="12" y="83"/>
                    <a:pt x="12" y="83"/>
                    <a:pt x="12" y="83"/>
                  </a:cubicBezTo>
                  <a:cubicBezTo>
                    <a:pt x="9" y="80"/>
                    <a:pt x="5" y="80"/>
                    <a:pt x="2" y="83"/>
                  </a:cubicBezTo>
                  <a:cubicBezTo>
                    <a:pt x="0" y="85"/>
                    <a:pt x="0" y="89"/>
                    <a:pt x="2" y="92"/>
                  </a:cubicBezTo>
                  <a:cubicBezTo>
                    <a:pt x="29" y="119"/>
                    <a:pt x="29" y="119"/>
                    <a:pt x="29" y="119"/>
                  </a:cubicBezTo>
                  <a:cubicBezTo>
                    <a:pt x="31" y="120"/>
                    <a:pt x="32" y="121"/>
                    <a:pt x="34" y="121"/>
                  </a:cubicBezTo>
                  <a:cubicBezTo>
                    <a:pt x="36" y="121"/>
                    <a:pt x="37" y="120"/>
                    <a:pt x="39" y="119"/>
                  </a:cubicBezTo>
                  <a:cubicBezTo>
                    <a:pt x="66" y="92"/>
                    <a:pt x="66" y="92"/>
                    <a:pt x="66" y="92"/>
                  </a:cubicBezTo>
                  <a:cubicBezTo>
                    <a:pt x="68" y="89"/>
                    <a:pt x="68" y="85"/>
                    <a:pt x="66" y="83"/>
                  </a:cubicBezTo>
                  <a:cubicBezTo>
                    <a:pt x="63" y="80"/>
                    <a:pt x="59" y="80"/>
                    <a:pt x="56" y="83"/>
                  </a:cubicBezTo>
                  <a:cubicBezTo>
                    <a:pt x="41" y="98"/>
                    <a:pt x="41" y="98"/>
                    <a:pt x="41" y="98"/>
                  </a:cubicBezTo>
                  <a:cubicBezTo>
                    <a:pt x="41" y="7"/>
                    <a:pt x="41" y="7"/>
                    <a:pt x="41" y="7"/>
                  </a:cubicBezTo>
                  <a:cubicBezTo>
                    <a:pt x="41" y="3"/>
                    <a:pt x="38" y="0"/>
                    <a:pt x="34"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47" name="Freeform 73">
              <a:extLst>
                <a:ext uri="{FF2B5EF4-FFF2-40B4-BE49-F238E27FC236}">
                  <a16:creationId xmlns:a16="http://schemas.microsoft.com/office/drawing/2014/main" id="{16BBB485-5AC1-47BF-A015-31238962C887}"/>
                </a:ext>
              </a:extLst>
            </p:cNvPr>
            <p:cNvSpPr>
              <a:spLocks/>
            </p:cNvSpPr>
            <p:nvPr/>
          </p:nvSpPr>
          <p:spPr bwMode="auto">
            <a:xfrm>
              <a:off x="4905376" y="2863850"/>
              <a:ext cx="315913" cy="198437"/>
            </a:xfrm>
            <a:custGeom>
              <a:avLst/>
              <a:gdLst>
                <a:gd name="T0" fmla="*/ 187 w 214"/>
                <a:gd name="T1" fmla="*/ 68 h 134"/>
                <a:gd name="T2" fmla="*/ 114 w 214"/>
                <a:gd name="T3" fmla="*/ 0 h 134"/>
                <a:gd name="T4" fmla="*/ 41 w 214"/>
                <a:gd name="T5" fmla="*/ 54 h 134"/>
                <a:gd name="T6" fmla="*/ 40 w 214"/>
                <a:gd name="T7" fmla="*/ 54 h 134"/>
                <a:gd name="T8" fmla="*/ 0 w 214"/>
                <a:gd name="T9" fmla="*/ 94 h 134"/>
                <a:gd name="T10" fmla="*/ 40 w 214"/>
                <a:gd name="T11" fmla="*/ 134 h 134"/>
                <a:gd name="T12" fmla="*/ 80 w 214"/>
                <a:gd name="T13" fmla="*/ 134 h 134"/>
                <a:gd name="T14" fmla="*/ 87 w 214"/>
                <a:gd name="T15" fmla="*/ 127 h 134"/>
                <a:gd name="T16" fmla="*/ 80 w 214"/>
                <a:gd name="T17" fmla="*/ 121 h 134"/>
                <a:gd name="T18" fmla="*/ 40 w 214"/>
                <a:gd name="T19" fmla="*/ 121 h 134"/>
                <a:gd name="T20" fmla="*/ 13 w 214"/>
                <a:gd name="T21" fmla="*/ 94 h 134"/>
                <a:gd name="T22" fmla="*/ 40 w 214"/>
                <a:gd name="T23" fmla="*/ 67 h 134"/>
                <a:gd name="T24" fmla="*/ 47 w 214"/>
                <a:gd name="T25" fmla="*/ 67 h 134"/>
                <a:gd name="T26" fmla="*/ 53 w 214"/>
                <a:gd name="T27" fmla="*/ 62 h 134"/>
                <a:gd name="T28" fmla="*/ 114 w 214"/>
                <a:gd name="T29" fmla="*/ 13 h 134"/>
                <a:gd name="T30" fmla="*/ 174 w 214"/>
                <a:gd name="T31" fmla="*/ 74 h 134"/>
                <a:gd name="T32" fmla="*/ 181 w 214"/>
                <a:gd name="T33" fmla="*/ 81 h 134"/>
                <a:gd name="T34" fmla="*/ 201 w 214"/>
                <a:gd name="T35" fmla="*/ 101 h 134"/>
                <a:gd name="T36" fmla="*/ 181 w 214"/>
                <a:gd name="T37" fmla="*/ 121 h 134"/>
                <a:gd name="T38" fmla="*/ 134 w 214"/>
                <a:gd name="T39" fmla="*/ 121 h 134"/>
                <a:gd name="T40" fmla="*/ 127 w 214"/>
                <a:gd name="T41" fmla="*/ 127 h 134"/>
                <a:gd name="T42" fmla="*/ 134 w 214"/>
                <a:gd name="T43" fmla="*/ 134 h 134"/>
                <a:gd name="T44" fmla="*/ 181 w 214"/>
                <a:gd name="T45" fmla="*/ 134 h 134"/>
                <a:gd name="T46" fmla="*/ 214 w 214"/>
                <a:gd name="T47" fmla="*/ 101 h 134"/>
                <a:gd name="T48" fmla="*/ 187 w 214"/>
                <a:gd name="T49" fmla="*/ 6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134">
                  <a:moveTo>
                    <a:pt x="187" y="68"/>
                  </a:moveTo>
                  <a:cubicBezTo>
                    <a:pt x="184" y="30"/>
                    <a:pt x="152" y="0"/>
                    <a:pt x="114" y="0"/>
                  </a:cubicBezTo>
                  <a:cubicBezTo>
                    <a:pt x="79" y="0"/>
                    <a:pt x="50" y="22"/>
                    <a:pt x="41" y="54"/>
                  </a:cubicBezTo>
                  <a:cubicBezTo>
                    <a:pt x="40" y="54"/>
                    <a:pt x="40" y="54"/>
                    <a:pt x="40" y="54"/>
                  </a:cubicBezTo>
                  <a:cubicBezTo>
                    <a:pt x="18" y="54"/>
                    <a:pt x="0" y="72"/>
                    <a:pt x="0" y="94"/>
                  </a:cubicBezTo>
                  <a:cubicBezTo>
                    <a:pt x="0" y="116"/>
                    <a:pt x="18" y="134"/>
                    <a:pt x="40" y="134"/>
                  </a:cubicBezTo>
                  <a:cubicBezTo>
                    <a:pt x="80" y="134"/>
                    <a:pt x="80" y="134"/>
                    <a:pt x="80" y="134"/>
                  </a:cubicBezTo>
                  <a:cubicBezTo>
                    <a:pt x="84" y="134"/>
                    <a:pt x="87" y="131"/>
                    <a:pt x="87" y="127"/>
                  </a:cubicBezTo>
                  <a:cubicBezTo>
                    <a:pt x="87" y="124"/>
                    <a:pt x="84" y="121"/>
                    <a:pt x="80" y="121"/>
                  </a:cubicBezTo>
                  <a:cubicBezTo>
                    <a:pt x="40" y="121"/>
                    <a:pt x="40" y="121"/>
                    <a:pt x="40" y="121"/>
                  </a:cubicBezTo>
                  <a:cubicBezTo>
                    <a:pt x="25" y="121"/>
                    <a:pt x="13" y="109"/>
                    <a:pt x="13" y="94"/>
                  </a:cubicBezTo>
                  <a:cubicBezTo>
                    <a:pt x="13" y="79"/>
                    <a:pt x="25" y="67"/>
                    <a:pt x="40" y="67"/>
                  </a:cubicBezTo>
                  <a:cubicBezTo>
                    <a:pt x="47" y="67"/>
                    <a:pt x="47" y="67"/>
                    <a:pt x="47" y="67"/>
                  </a:cubicBezTo>
                  <a:cubicBezTo>
                    <a:pt x="50" y="67"/>
                    <a:pt x="53" y="65"/>
                    <a:pt x="53" y="62"/>
                  </a:cubicBezTo>
                  <a:cubicBezTo>
                    <a:pt x="59" y="34"/>
                    <a:pt x="84" y="13"/>
                    <a:pt x="114" y="13"/>
                  </a:cubicBezTo>
                  <a:cubicBezTo>
                    <a:pt x="147" y="13"/>
                    <a:pt x="174" y="41"/>
                    <a:pt x="174" y="74"/>
                  </a:cubicBezTo>
                  <a:cubicBezTo>
                    <a:pt x="174" y="78"/>
                    <a:pt x="177" y="81"/>
                    <a:pt x="181" y="81"/>
                  </a:cubicBezTo>
                  <a:cubicBezTo>
                    <a:pt x="192" y="81"/>
                    <a:pt x="201" y="90"/>
                    <a:pt x="201" y="101"/>
                  </a:cubicBezTo>
                  <a:cubicBezTo>
                    <a:pt x="201" y="112"/>
                    <a:pt x="192" y="121"/>
                    <a:pt x="181" y="121"/>
                  </a:cubicBezTo>
                  <a:cubicBezTo>
                    <a:pt x="134" y="121"/>
                    <a:pt x="134" y="121"/>
                    <a:pt x="134" y="121"/>
                  </a:cubicBezTo>
                  <a:cubicBezTo>
                    <a:pt x="130" y="121"/>
                    <a:pt x="127" y="124"/>
                    <a:pt x="127" y="127"/>
                  </a:cubicBezTo>
                  <a:cubicBezTo>
                    <a:pt x="127" y="131"/>
                    <a:pt x="130" y="134"/>
                    <a:pt x="134" y="134"/>
                  </a:cubicBezTo>
                  <a:cubicBezTo>
                    <a:pt x="181" y="134"/>
                    <a:pt x="181" y="134"/>
                    <a:pt x="181" y="134"/>
                  </a:cubicBezTo>
                  <a:cubicBezTo>
                    <a:pt x="199" y="134"/>
                    <a:pt x="214" y="119"/>
                    <a:pt x="214" y="101"/>
                  </a:cubicBezTo>
                  <a:cubicBezTo>
                    <a:pt x="214" y="84"/>
                    <a:pt x="203" y="71"/>
                    <a:pt x="187" y="68"/>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grpSp>
      <p:grpSp>
        <p:nvGrpSpPr>
          <p:cNvPr id="48" name="Group 47">
            <a:extLst>
              <a:ext uri="{FF2B5EF4-FFF2-40B4-BE49-F238E27FC236}">
                <a16:creationId xmlns:a16="http://schemas.microsoft.com/office/drawing/2014/main" id="{CDD17114-3DE7-42C6-85DF-0C54D304C142}"/>
              </a:ext>
            </a:extLst>
          </p:cNvPr>
          <p:cNvGrpSpPr/>
          <p:nvPr/>
        </p:nvGrpSpPr>
        <p:grpSpPr>
          <a:xfrm>
            <a:off x="6243394" y="3790975"/>
            <a:ext cx="503727" cy="411131"/>
            <a:chOff x="5619750" y="1560513"/>
            <a:chExt cx="403225" cy="385763"/>
          </a:xfrm>
          <a:solidFill>
            <a:srgbClr val="002F6C"/>
          </a:solidFill>
        </p:grpSpPr>
        <p:sp>
          <p:nvSpPr>
            <p:cNvPr id="49" name="Freeform 26">
              <a:extLst>
                <a:ext uri="{FF2B5EF4-FFF2-40B4-BE49-F238E27FC236}">
                  <a16:creationId xmlns:a16="http://schemas.microsoft.com/office/drawing/2014/main" id="{AEECABEB-CE62-4C85-B7BB-86B81F6BFD58}"/>
                </a:ext>
              </a:extLst>
            </p:cNvPr>
            <p:cNvSpPr>
              <a:spLocks noEditPoints="1"/>
            </p:cNvSpPr>
            <p:nvPr/>
          </p:nvSpPr>
          <p:spPr bwMode="auto">
            <a:xfrm>
              <a:off x="5908675" y="1560513"/>
              <a:ext cx="114300" cy="385763"/>
            </a:xfrm>
            <a:custGeom>
              <a:avLst/>
              <a:gdLst>
                <a:gd name="T0" fmla="*/ 24 w 61"/>
                <a:gd name="T1" fmla="*/ 184 h 205"/>
                <a:gd name="T2" fmla="*/ 31 w 61"/>
                <a:gd name="T3" fmla="*/ 199 h 205"/>
                <a:gd name="T4" fmla="*/ 40 w 61"/>
                <a:gd name="T5" fmla="*/ 205 h 205"/>
                <a:gd name="T6" fmla="*/ 49 w 61"/>
                <a:gd name="T7" fmla="*/ 199 h 205"/>
                <a:gd name="T8" fmla="*/ 57 w 61"/>
                <a:gd name="T9" fmla="*/ 184 h 205"/>
                <a:gd name="T10" fmla="*/ 61 w 61"/>
                <a:gd name="T11" fmla="*/ 168 h 205"/>
                <a:gd name="T12" fmla="*/ 61 w 61"/>
                <a:gd name="T13" fmla="*/ 14 h 205"/>
                <a:gd name="T14" fmla="*/ 47 w 61"/>
                <a:gd name="T15" fmla="*/ 0 h 205"/>
                <a:gd name="T16" fmla="*/ 34 w 61"/>
                <a:gd name="T17" fmla="*/ 0 h 205"/>
                <a:gd name="T18" fmla="*/ 20 w 61"/>
                <a:gd name="T19" fmla="*/ 14 h 205"/>
                <a:gd name="T20" fmla="*/ 14 w 61"/>
                <a:gd name="T21" fmla="*/ 14 h 205"/>
                <a:gd name="T22" fmla="*/ 0 w 61"/>
                <a:gd name="T23" fmla="*/ 27 h 205"/>
                <a:gd name="T24" fmla="*/ 0 w 61"/>
                <a:gd name="T25" fmla="*/ 54 h 205"/>
                <a:gd name="T26" fmla="*/ 7 w 61"/>
                <a:gd name="T27" fmla="*/ 61 h 205"/>
                <a:gd name="T28" fmla="*/ 14 w 61"/>
                <a:gd name="T29" fmla="*/ 54 h 205"/>
                <a:gd name="T30" fmla="*/ 14 w 61"/>
                <a:gd name="T31" fmla="*/ 27 h 205"/>
                <a:gd name="T32" fmla="*/ 20 w 61"/>
                <a:gd name="T33" fmla="*/ 27 h 205"/>
                <a:gd name="T34" fmla="*/ 20 w 61"/>
                <a:gd name="T35" fmla="*/ 168 h 205"/>
                <a:gd name="T36" fmla="*/ 24 w 61"/>
                <a:gd name="T37" fmla="*/ 184 h 205"/>
                <a:gd name="T38" fmla="*/ 34 w 61"/>
                <a:gd name="T39" fmla="*/ 14 h 205"/>
                <a:gd name="T40" fmla="*/ 47 w 61"/>
                <a:gd name="T41" fmla="*/ 14 h 205"/>
                <a:gd name="T42" fmla="*/ 47 w 61"/>
                <a:gd name="T43" fmla="*/ 168 h 205"/>
                <a:gd name="T44" fmla="*/ 45 w 61"/>
                <a:gd name="T45" fmla="*/ 178 h 205"/>
                <a:gd name="T46" fmla="*/ 40 w 61"/>
                <a:gd name="T47" fmla="*/ 187 h 205"/>
                <a:gd name="T48" fmla="*/ 36 w 61"/>
                <a:gd name="T49" fmla="*/ 178 h 205"/>
                <a:gd name="T50" fmla="*/ 34 w 61"/>
                <a:gd name="T51" fmla="*/ 168 h 205"/>
                <a:gd name="T52" fmla="*/ 34 w 61"/>
                <a:gd name="T53"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205">
                  <a:moveTo>
                    <a:pt x="24" y="184"/>
                  </a:moveTo>
                  <a:cubicBezTo>
                    <a:pt x="31" y="199"/>
                    <a:pt x="31" y="199"/>
                    <a:pt x="31" y="199"/>
                  </a:cubicBezTo>
                  <a:cubicBezTo>
                    <a:pt x="33" y="203"/>
                    <a:pt x="37" y="205"/>
                    <a:pt x="40" y="205"/>
                  </a:cubicBezTo>
                  <a:cubicBezTo>
                    <a:pt x="44" y="205"/>
                    <a:pt x="47" y="203"/>
                    <a:pt x="49" y="199"/>
                  </a:cubicBezTo>
                  <a:cubicBezTo>
                    <a:pt x="57" y="184"/>
                    <a:pt x="57" y="184"/>
                    <a:pt x="57" y="184"/>
                  </a:cubicBezTo>
                  <a:cubicBezTo>
                    <a:pt x="59" y="180"/>
                    <a:pt x="61" y="173"/>
                    <a:pt x="61" y="168"/>
                  </a:cubicBezTo>
                  <a:cubicBezTo>
                    <a:pt x="61" y="14"/>
                    <a:pt x="61" y="14"/>
                    <a:pt x="61" y="14"/>
                  </a:cubicBezTo>
                  <a:cubicBezTo>
                    <a:pt x="61" y="6"/>
                    <a:pt x="54" y="0"/>
                    <a:pt x="47" y="0"/>
                  </a:cubicBezTo>
                  <a:cubicBezTo>
                    <a:pt x="34" y="0"/>
                    <a:pt x="34" y="0"/>
                    <a:pt x="34" y="0"/>
                  </a:cubicBezTo>
                  <a:cubicBezTo>
                    <a:pt x="26" y="0"/>
                    <a:pt x="20" y="6"/>
                    <a:pt x="20" y="14"/>
                  </a:cubicBezTo>
                  <a:cubicBezTo>
                    <a:pt x="14" y="14"/>
                    <a:pt x="14" y="14"/>
                    <a:pt x="14" y="14"/>
                  </a:cubicBezTo>
                  <a:cubicBezTo>
                    <a:pt x="6" y="14"/>
                    <a:pt x="0" y="20"/>
                    <a:pt x="0" y="27"/>
                  </a:cubicBezTo>
                  <a:cubicBezTo>
                    <a:pt x="0" y="54"/>
                    <a:pt x="0" y="54"/>
                    <a:pt x="0" y="54"/>
                  </a:cubicBezTo>
                  <a:cubicBezTo>
                    <a:pt x="0" y="58"/>
                    <a:pt x="3" y="61"/>
                    <a:pt x="7" y="61"/>
                  </a:cubicBezTo>
                  <a:cubicBezTo>
                    <a:pt x="11" y="61"/>
                    <a:pt x="14" y="58"/>
                    <a:pt x="14" y="54"/>
                  </a:cubicBezTo>
                  <a:cubicBezTo>
                    <a:pt x="14" y="27"/>
                    <a:pt x="14" y="27"/>
                    <a:pt x="14" y="27"/>
                  </a:cubicBezTo>
                  <a:cubicBezTo>
                    <a:pt x="20" y="27"/>
                    <a:pt x="20" y="27"/>
                    <a:pt x="20" y="27"/>
                  </a:cubicBezTo>
                  <a:cubicBezTo>
                    <a:pt x="20" y="168"/>
                    <a:pt x="20" y="168"/>
                    <a:pt x="20" y="168"/>
                  </a:cubicBezTo>
                  <a:cubicBezTo>
                    <a:pt x="20" y="173"/>
                    <a:pt x="22" y="180"/>
                    <a:pt x="24" y="184"/>
                  </a:cubicBezTo>
                  <a:close/>
                  <a:moveTo>
                    <a:pt x="34" y="14"/>
                  </a:moveTo>
                  <a:cubicBezTo>
                    <a:pt x="47" y="14"/>
                    <a:pt x="47" y="14"/>
                    <a:pt x="47" y="14"/>
                  </a:cubicBezTo>
                  <a:cubicBezTo>
                    <a:pt x="47" y="168"/>
                    <a:pt x="47" y="168"/>
                    <a:pt x="47" y="168"/>
                  </a:cubicBezTo>
                  <a:cubicBezTo>
                    <a:pt x="47" y="171"/>
                    <a:pt x="46" y="175"/>
                    <a:pt x="45" y="178"/>
                  </a:cubicBezTo>
                  <a:cubicBezTo>
                    <a:pt x="40" y="187"/>
                    <a:pt x="40" y="187"/>
                    <a:pt x="40" y="187"/>
                  </a:cubicBezTo>
                  <a:cubicBezTo>
                    <a:pt x="36" y="178"/>
                    <a:pt x="36" y="178"/>
                    <a:pt x="36" y="178"/>
                  </a:cubicBezTo>
                  <a:cubicBezTo>
                    <a:pt x="35" y="175"/>
                    <a:pt x="34" y="171"/>
                    <a:pt x="34" y="168"/>
                  </a:cubicBezTo>
                  <a:lnTo>
                    <a:pt x="34" y="14"/>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50" name="Freeform 27">
              <a:extLst>
                <a:ext uri="{FF2B5EF4-FFF2-40B4-BE49-F238E27FC236}">
                  <a16:creationId xmlns:a16="http://schemas.microsoft.com/office/drawing/2014/main" id="{1A36C9D1-5F85-4A1A-A0E9-FB5DAACF9CFB}"/>
                </a:ext>
              </a:extLst>
            </p:cNvPr>
            <p:cNvSpPr>
              <a:spLocks noEditPoints="1"/>
            </p:cNvSpPr>
            <p:nvPr/>
          </p:nvSpPr>
          <p:spPr bwMode="auto">
            <a:xfrm>
              <a:off x="5619750" y="1560513"/>
              <a:ext cx="276225" cy="379413"/>
            </a:xfrm>
            <a:custGeom>
              <a:avLst/>
              <a:gdLst>
                <a:gd name="T0" fmla="*/ 13 w 147"/>
                <a:gd name="T1" fmla="*/ 202 h 202"/>
                <a:gd name="T2" fmla="*/ 134 w 147"/>
                <a:gd name="T3" fmla="*/ 202 h 202"/>
                <a:gd name="T4" fmla="*/ 147 w 147"/>
                <a:gd name="T5" fmla="*/ 188 h 202"/>
                <a:gd name="T6" fmla="*/ 147 w 147"/>
                <a:gd name="T7" fmla="*/ 54 h 202"/>
                <a:gd name="T8" fmla="*/ 141 w 147"/>
                <a:gd name="T9" fmla="*/ 38 h 202"/>
                <a:gd name="T10" fmla="*/ 110 w 147"/>
                <a:gd name="T11" fmla="*/ 7 h 202"/>
                <a:gd name="T12" fmla="*/ 94 w 147"/>
                <a:gd name="T13" fmla="*/ 0 h 202"/>
                <a:gd name="T14" fmla="*/ 13 w 147"/>
                <a:gd name="T15" fmla="*/ 0 h 202"/>
                <a:gd name="T16" fmla="*/ 0 w 147"/>
                <a:gd name="T17" fmla="*/ 14 h 202"/>
                <a:gd name="T18" fmla="*/ 0 w 147"/>
                <a:gd name="T19" fmla="*/ 188 h 202"/>
                <a:gd name="T20" fmla="*/ 13 w 147"/>
                <a:gd name="T21" fmla="*/ 202 h 202"/>
                <a:gd name="T22" fmla="*/ 125 w 147"/>
                <a:gd name="T23" fmla="*/ 41 h 202"/>
                <a:gd name="T24" fmla="*/ 107 w 147"/>
                <a:gd name="T25" fmla="*/ 41 h 202"/>
                <a:gd name="T26" fmla="*/ 107 w 147"/>
                <a:gd name="T27" fmla="*/ 23 h 202"/>
                <a:gd name="T28" fmla="*/ 125 w 147"/>
                <a:gd name="T29" fmla="*/ 41 h 202"/>
                <a:gd name="T30" fmla="*/ 13 w 147"/>
                <a:gd name="T31" fmla="*/ 14 h 202"/>
                <a:gd name="T32" fmla="*/ 94 w 147"/>
                <a:gd name="T33" fmla="*/ 14 h 202"/>
                <a:gd name="T34" fmla="*/ 94 w 147"/>
                <a:gd name="T35" fmla="*/ 41 h 202"/>
                <a:gd name="T36" fmla="*/ 107 w 147"/>
                <a:gd name="T37" fmla="*/ 54 h 202"/>
                <a:gd name="T38" fmla="*/ 134 w 147"/>
                <a:gd name="T39" fmla="*/ 54 h 202"/>
                <a:gd name="T40" fmla="*/ 134 w 147"/>
                <a:gd name="T41" fmla="*/ 188 h 202"/>
                <a:gd name="T42" fmla="*/ 13 w 147"/>
                <a:gd name="T43" fmla="*/ 188 h 202"/>
                <a:gd name="T44" fmla="*/ 13 w 147"/>
                <a:gd name="T45"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202">
                  <a:moveTo>
                    <a:pt x="13" y="202"/>
                  </a:moveTo>
                  <a:cubicBezTo>
                    <a:pt x="134" y="202"/>
                    <a:pt x="134" y="202"/>
                    <a:pt x="134" y="202"/>
                  </a:cubicBezTo>
                  <a:cubicBezTo>
                    <a:pt x="141" y="202"/>
                    <a:pt x="147" y="196"/>
                    <a:pt x="147" y="188"/>
                  </a:cubicBezTo>
                  <a:cubicBezTo>
                    <a:pt x="147" y="54"/>
                    <a:pt x="147" y="54"/>
                    <a:pt x="147" y="54"/>
                  </a:cubicBezTo>
                  <a:cubicBezTo>
                    <a:pt x="147" y="49"/>
                    <a:pt x="145" y="42"/>
                    <a:pt x="141" y="38"/>
                  </a:cubicBezTo>
                  <a:cubicBezTo>
                    <a:pt x="110" y="7"/>
                    <a:pt x="110" y="7"/>
                    <a:pt x="110" y="7"/>
                  </a:cubicBezTo>
                  <a:cubicBezTo>
                    <a:pt x="106" y="3"/>
                    <a:pt x="99" y="0"/>
                    <a:pt x="94" y="0"/>
                  </a:cubicBezTo>
                  <a:cubicBezTo>
                    <a:pt x="13" y="0"/>
                    <a:pt x="13" y="0"/>
                    <a:pt x="13" y="0"/>
                  </a:cubicBezTo>
                  <a:cubicBezTo>
                    <a:pt x="6" y="0"/>
                    <a:pt x="0" y="6"/>
                    <a:pt x="0" y="14"/>
                  </a:cubicBezTo>
                  <a:cubicBezTo>
                    <a:pt x="0" y="188"/>
                    <a:pt x="0" y="188"/>
                    <a:pt x="0" y="188"/>
                  </a:cubicBezTo>
                  <a:cubicBezTo>
                    <a:pt x="0" y="196"/>
                    <a:pt x="6" y="202"/>
                    <a:pt x="13" y="202"/>
                  </a:cubicBezTo>
                  <a:close/>
                  <a:moveTo>
                    <a:pt x="125" y="41"/>
                  </a:moveTo>
                  <a:cubicBezTo>
                    <a:pt x="107" y="41"/>
                    <a:pt x="107" y="41"/>
                    <a:pt x="107" y="41"/>
                  </a:cubicBezTo>
                  <a:cubicBezTo>
                    <a:pt x="107" y="23"/>
                    <a:pt x="107" y="23"/>
                    <a:pt x="107" y="23"/>
                  </a:cubicBezTo>
                  <a:lnTo>
                    <a:pt x="125" y="41"/>
                  </a:lnTo>
                  <a:close/>
                  <a:moveTo>
                    <a:pt x="13" y="14"/>
                  </a:moveTo>
                  <a:cubicBezTo>
                    <a:pt x="94" y="14"/>
                    <a:pt x="94" y="14"/>
                    <a:pt x="94" y="14"/>
                  </a:cubicBezTo>
                  <a:cubicBezTo>
                    <a:pt x="94" y="41"/>
                    <a:pt x="94" y="41"/>
                    <a:pt x="94" y="41"/>
                  </a:cubicBezTo>
                  <a:cubicBezTo>
                    <a:pt x="94" y="48"/>
                    <a:pt x="100" y="54"/>
                    <a:pt x="107" y="54"/>
                  </a:cubicBezTo>
                  <a:cubicBezTo>
                    <a:pt x="134" y="54"/>
                    <a:pt x="134" y="54"/>
                    <a:pt x="134" y="54"/>
                  </a:cubicBezTo>
                  <a:cubicBezTo>
                    <a:pt x="134" y="188"/>
                    <a:pt x="134" y="188"/>
                    <a:pt x="134" y="188"/>
                  </a:cubicBezTo>
                  <a:cubicBezTo>
                    <a:pt x="13" y="188"/>
                    <a:pt x="13" y="188"/>
                    <a:pt x="13" y="188"/>
                  </a:cubicBezTo>
                  <a:lnTo>
                    <a:pt x="13" y="14"/>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51" name="Freeform 28">
              <a:extLst>
                <a:ext uri="{FF2B5EF4-FFF2-40B4-BE49-F238E27FC236}">
                  <a16:creationId xmlns:a16="http://schemas.microsoft.com/office/drawing/2014/main" id="{343D29A7-42AB-4EAF-A2CB-BF202343EFE0}"/>
                </a:ext>
              </a:extLst>
            </p:cNvPr>
            <p:cNvSpPr>
              <a:spLocks/>
            </p:cNvSpPr>
            <p:nvPr/>
          </p:nvSpPr>
          <p:spPr bwMode="auto">
            <a:xfrm>
              <a:off x="5670550" y="1624013"/>
              <a:ext cx="93663" cy="25400"/>
            </a:xfrm>
            <a:custGeom>
              <a:avLst/>
              <a:gdLst>
                <a:gd name="T0" fmla="*/ 6 w 50"/>
                <a:gd name="T1" fmla="*/ 13 h 13"/>
                <a:gd name="T2" fmla="*/ 43 w 50"/>
                <a:gd name="T3" fmla="*/ 13 h 13"/>
                <a:gd name="T4" fmla="*/ 50 w 50"/>
                <a:gd name="T5" fmla="*/ 7 h 13"/>
                <a:gd name="T6" fmla="*/ 43 w 50"/>
                <a:gd name="T7" fmla="*/ 0 h 13"/>
                <a:gd name="T8" fmla="*/ 6 w 50"/>
                <a:gd name="T9" fmla="*/ 0 h 13"/>
                <a:gd name="T10" fmla="*/ 0 w 50"/>
                <a:gd name="T11" fmla="*/ 7 h 13"/>
                <a:gd name="T12" fmla="*/ 6 w 5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0" h="13">
                  <a:moveTo>
                    <a:pt x="6" y="13"/>
                  </a:moveTo>
                  <a:cubicBezTo>
                    <a:pt x="43" y="13"/>
                    <a:pt x="43" y="13"/>
                    <a:pt x="43" y="13"/>
                  </a:cubicBezTo>
                  <a:cubicBezTo>
                    <a:pt x="47" y="13"/>
                    <a:pt x="50" y="10"/>
                    <a:pt x="50" y="7"/>
                  </a:cubicBezTo>
                  <a:cubicBezTo>
                    <a:pt x="50" y="3"/>
                    <a:pt x="47" y="0"/>
                    <a:pt x="43" y="0"/>
                  </a:cubicBezTo>
                  <a:cubicBezTo>
                    <a:pt x="6" y="0"/>
                    <a:pt x="6" y="0"/>
                    <a:pt x="6" y="0"/>
                  </a:cubicBezTo>
                  <a:cubicBezTo>
                    <a:pt x="3" y="0"/>
                    <a:pt x="0" y="3"/>
                    <a:pt x="0" y="7"/>
                  </a:cubicBezTo>
                  <a:cubicBezTo>
                    <a:pt x="0" y="10"/>
                    <a:pt x="3" y="13"/>
                    <a:pt x="6" y="13"/>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52" name="Freeform 29">
              <a:extLst>
                <a:ext uri="{FF2B5EF4-FFF2-40B4-BE49-F238E27FC236}">
                  <a16:creationId xmlns:a16="http://schemas.microsoft.com/office/drawing/2014/main" id="{9EA60D10-75DC-43C0-A587-11E9F8DD2E8F}"/>
                </a:ext>
              </a:extLst>
            </p:cNvPr>
            <p:cNvSpPr>
              <a:spLocks/>
            </p:cNvSpPr>
            <p:nvPr/>
          </p:nvSpPr>
          <p:spPr bwMode="auto">
            <a:xfrm>
              <a:off x="5670550" y="1685925"/>
              <a:ext cx="176213" cy="26988"/>
            </a:xfrm>
            <a:custGeom>
              <a:avLst/>
              <a:gdLst>
                <a:gd name="T0" fmla="*/ 87 w 94"/>
                <a:gd name="T1" fmla="*/ 0 h 14"/>
                <a:gd name="T2" fmla="*/ 6 w 94"/>
                <a:gd name="T3" fmla="*/ 0 h 14"/>
                <a:gd name="T4" fmla="*/ 0 w 94"/>
                <a:gd name="T5" fmla="*/ 7 h 14"/>
                <a:gd name="T6" fmla="*/ 6 w 94"/>
                <a:gd name="T7" fmla="*/ 14 h 14"/>
                <a:gd name="T8" fmla="*/ 87 w 94"/>
                <a:gd name="T9" fmla="*/ 14 h 14"/>
                <a:gd name="T10" fmla="*/ 94 w 94"/>
                <a:gd name="T11" fmla="*/ 7 h 14"/>
                <a:gd name="T12" fmla="*/ 87 w 9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4" h="14">
                  <a:moveTo>
                    <a:pt x="87" y="0"/>
                  </a:moveTo>
                  <a:cubicBezTo>
                    <a:pt x="6" y="0"/>
                    <a:pt x="6" y="0"/>
                    <a:pt x="6" y="0"/>
                  </a:cubicBezTo>
                  <a:cubicBezTo>
                    <a:pt x="3" y="0"/>
                    <a:pt x="0" y="3"/>
                    <a:pt x="0" y="7"/>
                  </a:cubicBezTo>
                  <a:cubicBezTo>
                    <a:pt x="0" y="11"/>
                    <a:pt x="3" y="14"/>
                    <a:pt x="6" y="14"/>
                  </a:cubicBezTo>
                  <a:cubicBezTo>
                    <a:pt x="87" y="14"/>
                    <a:pt x="87" y="14"/>
                    <a:pt x="87" y="14"/>
                  </a:cubicBezTo>
                  <a:cubicBezTo>
                    <a:pt x="91" y="14"/>
                    <a:pt x="94" y="11"/>
                    <a:pt x="94" y="7"/>
                  </a:cubicBezTo>
                  <a:cubicBezTo>
                    <a:pt x="94" y="3"/>
                    <a:pt x="91" y="0"/>
                    <a:pt x="87"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53" name="Freeform 30">
              <a:extLst>
                <a:ext uri="{FF2B5EF4-FFF2-40B4-BE49-F238E27FC236}">
                  <a16:creationId xmlns:a16="http://schemas.microsoft.com/office/drawing/2014/main" id="{AA61F0A8-83BC-4C7F-B1EC-3C37974DB2EC}"/>
                </a:ext>
              </a:extLst>
            </p:cNvPr>
            <p:cNvSpPr>
              <a:spLocks/>
            </p:cNvSpPr>
            <p:nvPr/>
          </p:nvSpPr>
          <p:spPr bwMode="auto">
            <a:xfrm>
              <a:off x="5670550" y="1736725"/>
              <a:ext cx="176213" cy="26988"/>
            </a:xfrm>
            <a:custGeom>
              <a:avLst/>
              <a:gdLst>
                <a:gd name="T0" fmla="*/ 87 w 94"/>
                <a:gd name="T1" fmla="*/ 0 h 14"/>
                <a:gd name="T2" fmla="*/ 6 w 94"/>
                <a:gd name="T3" fmla="*/ 0 h 14"/>
                <a:gd name="T4" fmla="*/ 0 w 94"/>
                <a:gd name="T5" fmla="*/ 7 h 14"/>
                <a:gd name="T6" fmla="*/ 6 w 94"/>
                <a:gd name="T7" fmla="*/ 14 h 14"/>
                <a:gd name="T8" fmla="*/ 87 w 94"/>
                <a:gd name="T9" fmla="*/ 14 h 14"/>
                <a:gd name="T10" fmla="*/ 94 w 94"/>
                <a:gd name="T11" fmla="*/ 7 h 14"/>
                <a:gd name="T12" fmla="*/ 87 w 9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4" h="14">
                  <a:moveTo>
                    <a:pt x="87" y="0"/>
                  </a:moveTo>
                  <a:cubicBezTo>
                    <a:pt x="6" y="0"/>
                    <a:pt x="6" y="0"/>
                    <a:pt x="6" y="0"/>
                  </a:cubicBezTo>
                  <a:cubicBezTo>
                    <a:pt x="3" y="0"/>
                    <a:pt x="0" y="3"/>
                    <a:pt x="0" y="7"/>
                  </a:cubicBezTo>
                  <a:cubicBezTo>
                    <a:pt x="0" y="11"/>
                    <a:pt x="3" y="14"/>
                    <a:pt x="6" y="14"/>
                  </a:cubicBezTo>
                  <a:cubicBezTo>
                    <a:pt x="87" y="14"/>
                    <a:pt x="87" y="14"/>
                    <a:pt x="87" y="14"/>
                  </a:cubicBezTo>
                  <a:cubicBezTo>
                    <a:pt x="91" y="14"/>
                    <a:pt x="94" y="11"/>
                    <a:pt x="94" y="7"/>
                  </a:cubicBezTo>
                  <a:cubicBezTo>
                    <a:pt x="94" y="3"/>
                    <a:pt x="91" y="0"/>
                    <a:pt x="87"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54" name="Freeform 31">
              <a:extLst>
                <a:ext uri="{FF2B5EF4-FFF2-40B4-BE49-F238E27FC236}">
                  <a16:creationId xmlns:a16="http://schemas.microsoft.com/office/drawing/2014/main" id="{D61896F0-6612-4D9F-B89C-67F42C4B4146}"/>
                </a:ext>
              </a:extLst>
            </p:cNvPr>
            <p:cNvSpPr>
              <a:spLocks/>
            </p:cNvSpPr>
            <p:nvPr/>
          </p:nvSpPr>
          <p:spPr bwMode="auto">
            <a:xfrm>
              <a:off x="5670550" y="1787525"/>
              <a:ext cx="176213" cy="26988"/>
            </a:xfrm>
            <a:custGeom>
              <a:avLst/>
              <a:gdLst>
                <a:gd name="T0" fmla="*/ 87 w 94"/>
                <a:gd name="T1" fmla="*/ 0 h 14"/>
                <a:gd name="T2" fmla="*/ 6 w 94"/>
                <a:gd name="T3" fmla="*/ 0 h 14"/>
                <a:gd name="T4" fmla="*/ 0 w 94"/>
                <a:gd name="T5" fmla="*/ 7 h 14"/>
                <a:gd name="T6" fmla="*/ 6 w 94"/>
                <a:gd name="T7" fmla="*/ 14 h 14"/>
                <a:gd name="T8" fmla="*/ 87 w 94"/>
                <a:gd name="T9" fmla="*/ 14 h 14"/>
                <a:gd name="T10" fmla="*/ 94 w 94"/>
                <a:gd name="T11" fmla="*/ 7 h 14"/>
                <a:gd name="T12" fmla="*/ 87 w 9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4" h="14">
                  <a:moveTo>
                    <a:pt x="87" y="0"/>
                  </a:moveTo>
                  <a:cubicBezTo>
                    <a:pt x="6" y="0"/>
                    <a:pt x="6" y="0"/>
                    <a:pt x="6" y="0"/>
                  </a:cubicBezTo>
                  <a:cubicBezTo>
                    <a:pt x="3" y="0"/>
                    <a:pt x="0" y="3"/>
                    <a:pt x="0" y="7"/>
                  </a:cubicBezTo>
                  <a:cubicBezTo>
                    <a:pt x="0" y="11"/>
                    <a:pt x="3" y="14"/>
                    <a:pt x="6" y="14"/>
                  </a:cubicBezTo>
                  <a:cubicBezTo>
                    <a:pt x="87" y="14"/>
                    <a:pt x="87" y="14"/>
                    <a:pt x="87" y="14"/>
                  </a:cubicBezTo>
                  <a:cubicBezTo>
                    <a:pt x="91" y="14"/>
                    <a:pt x="94" y="11"/>
                    <a:pt x="94" y="7"/>
                  </a:cubicBezTo>
                  <a:cubicBezTo>
                    <a:pt x="94" y="3"/>
                    <a:pt x="91" y="0"/>
                    <a:pt x="87"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55" name="Freeform 32">
              <a:extLst>
                <a:ext uri="{FF2B5EF4-FFF2-40B4-BE49-F238E27FC236}">
                  <a16:creationId xmlns:a16="http://schemas.microsoft.com/office/drawing/2014/main" id="{FE749F9C-AF11-4D6B-95E7-3193A4004ED4}"/>
                </a:ext>
              </a:extLst>
            </p:cNvPr>
            <p:cNvSpPr>
              <a:spLocks/>
            </p:cNvSpPr>
            <p:nvPr/>
          </p:nvSpPr>
          <p:spPr bwMode="auto">
            <a:xfrm>
              <a:off x="5670550" y="1838325"/>
              <a:ext cx="176213" cy="25400"/>
            </a:xfrm>
            <a:custGeom>
              <a:avLst/>
              <a:gdLst>
                <a:gd name="T0" fmla="*/ 87 w 94"/>
                <a:gd name="T1" fmla="*/ 0 h 13"/>
                <a:gd name="T2" fmla="*/ 6 w 94"/>
                <a:gd name="T3" fmla="*/ 0 h 13"/>
                <a:gd name="T4" fmla="*/ 0 w 94"/>
                <a:gd name="T5" fmla="*/ 7 h 13"/>
                <a:gd name="T6" fmla="*/ 6 w 94"/>
                <a:gd name="T7" fmla="*/ 13 h 13"/>
                <a:gd name="T8" fmla="*/ 87 w 94"/>
                <a:gd name="T9" fmla="*/ 13 h 13"/>
                <a:gd name="T10" fmla="*/ 94 w 94"/>
                <a:gd name="T11" fmla="*/ 7 h 13"/>
                <a:gd name="T12" fmla="*/ 87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87" y="0"/>
                  </a:moveTo>
                  <a:cubicBezTo>
                    <a:pt x="6" y="0"/>
                    <a:pt x="6" y="0"/>
                    <a:pt x="6" y="0"/>
                  </a:cubicBezTo>
                  <a:cubicBezTo>
                    <a:pt x="3" y="0"/>
                    <a:pt x="0" y="3"/>
                    <a:pt x="0" y="7"/>
                  </a:cubicBezTo>
                  <a:cubicBezTo>
                    <a:pt x="0" y="10"/>
                    <a:pt x="3" y="13"/>
                    <a:pt x="6" y="13"/>
                  </a:cubicBezTo>
                  <a:cubicBezTo>
                    <a:pt x="87" y="13"/>
                    <a:pt x="87" y="13"/>
                    <a:pt x="87" y="13"/>
                  </a:cubicBezTo>
                  <a:cubicBezTo>
                    <a:pt x="91" y="13"/>
                    <a:pt x="94" y="10"/>
                    <a:pt x="94" y="7"/>
                  </a:cubicBezTo>
                  <a:cubicBezTo>
                    <a:pt x="94" y="3"/>
                    <a:pt x="91" y="0"/>
                    <a:pt x="87"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grpSp>
      <p:grpSp>
        <p:nvGrpSpPr>
          <p:cNvPr id="56" name="Group 55">
            <a:extLst>
              <a:ext uri="{FF2B5EF4-FFF2-40B4-BE49-F238E27FC236}">
                <a16:creationId xmlns:a16="http://schemas.microsoft.com/office/drawing/2014/main" id="{5EBD1CA9-8E7E-4AF7-B6A2-77489529B3CC}"/>
              </a:ext>
            </a:extLst>
          </p:cNvPr>
          <p:cNvGrpSpPr/>
          <p:nvPr/>
        </p:nvGrpSpPr>
        <p:grpSpPr>
          <a:xfrm>
            <a:off x="7877424" y="3777611"/>
            <a:ext cx="488698" cy="497345"/>
            <a:chOff x="4397375" y="3424238"/>
            <a:chExt cx="352425" cy="403225"/>
          </a:xfrm>
          <a:solidFill>
            <a:srgbClr val="002F6C"/>
          </a:solidFill>
        </p:grpSpPr>
        <p:sp>
          <p:nvSpPr>
            <p:cNvPr id="57" name="Freeform 152">
              <a:extLst>
                <a:ext uri="{FF2B5EF4-FFF2-40B4-BE49-F238E27FC236}">
                  <a16:creationId xmlns:a16="http://schemas.microsoft.com/office/drawing/2014/main" id="{3EC2FA83-BA3E-4310-B9A9-0F55982354D3}"/>
                </a:ext>
              </a:extLst>
            </p:cNvPr>
            <p:cNvSpPr>
              <a:spLocks noEditPoints="1"/>
            </p:cNvSpPr>
            <p:nvPr/>
          </p:nvSpPr>
          <p:spPr bwMode="auto">
            <a:xfrm>
              <a:off x="4397375" y="3424238"/>
              <a:ext cx="352425" cy="403225"/>
            </a:xfrm>
            <a:custGeom>
              <a:avLst/>
              <a:gdLst>
                <a:gd name="T0" fmla="*/ 181 w 188"/>
                <a:gd name="T1" fmla="*/ 154 h 214"/>
                <a:gd name="T2" fmla="*/ 94 w 188"/>
                <a:gd name="T3" fmla="*/ 154 h 214"/>
                <a:gd name="T4" fmla="*/ 94 w 188"/>
                <a:gd name="T5" fmla="*/ 6 h 214"/>
                <a:gd name="T6" fmla="*/ 87 w 188"/>
                <a:gd name="T7" fmla="*/ 0 h 214"/>
                <a:gd name="T8" fmla="*/ 81 w 188"/>
                <a:gd name="T9" fmla="*/ 6 h 214"/>
                <a:gd name="T10" fmla="*/ 81 w 188"/>
                <a:gd name="T11" fmla="*/ 154 h 214"/>
                <a:gd name="T12" fmla="*/ 7 w 188"/>
                <a:gd name="T13" fmla="*/ 154 h 214"/>
                <a:gd name="T14" fmla="*/ 1 w 188"/>
                <a:gd name="T15" fmla="*/ 157 h 214"/>
                <a:gd name="T16" fmla="*/ 1 w 188"/>
                <a:gd name="T17" fmla="*/ 163 h 214"/>
                <a:gd name="T18" fmla="*/ 21 w 188"/>
                <a:gd name="T19" fmla="*/ 210 h 214"/>
                <a:gd name="T20" fmla="*/ 27 w 188"/>
                <a:gd name="T21" fmla="*/ 214 h 214"/>
                <a:gd name="T22" fmla="*/ 161 w 188"/>
                <a:gd name="T23" fmla="*/ 214 h 214"/>
                <a:gd name="T24" fmla="*/ 167 w 188"/>
                <a:gd name="T25" fmla="*/ 210 h 214"/>
                <a:gd name="T26" fmla="*/ 187 w 188"/>
                <a:gd name="T27" fmla="*/ 163 h 214"/>
                <a:gd name="T28" fmla="*/ 187 w 188"/>
                <a:gd name="T29" fmla="*/ 157 h 214"/>
                <a:gd name="T30" fmla="*/ 181 w 188"/>
                <a:gd name="T31" fmla="*/ 154 h 214"/>
                <a:gd name="T32" fmla="*/ 157 w 188"/>
                <a:gd name="T33" fmla="*/ 201 h 214"/>
                <a:gd name="T34" fmla="*/ 31 w 188"/>
                <a:gd name="T35" fmla="*/ 201 h 214"/>
                <a:gd name="T36" fmla="*/ 17 w 188"/>
                <a:gd name="T37" fmla="*/ 167 h 214"/>
                <a:gd name="T38" fmla="*/ 171 w 188"/>
                <a:gd name="T39" fmla="*/ 167 h 214"/>
                <a:gd name="T40" fmla="*/ 157 w 188"/>
                <a:gd name="T41"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214">
                  <a:moveTo>
                    <a:pt x="181" y="154"/>
                  </a:moveTo>
                  <a:cubicBezTo>
                    <a:pt x="94" y="154"/>
                    <a:pt x="94" y="154"/>
                    <a:pt x="94" y="154"/>
                  </a:cubicBezTo>
                  <a:cubicBezTo>
                    <a:pt x="94" y="6"/>
                    <a:pt x="94" y="6"/>
                    <a:pt x="94" y="6"/>
                  </a:cubicBezTo>
                  <a:cubicBezTo>
                    <a:pt x="94" y="3"/>
                    <a:pt x="91" y="0"/>
                    <a:pt x="87" y="0"/>
                  </a:cubicBezTo>
                  <a:cubicBezTo>
                    <a:pt x="84" y="0"/>
                    <a:pt x="81" y="3"/>
                    <a:pt x="81" y="6"/>
                  </a:cubicBezTo>
                  <a:cubicBezTo>
                    <a:pt x="81" y="154"/>
                    <a:pt x="81" y="154"/>
                    <a:pt x="81" y="154"/>
                  </a:cubicBezTo>
                  <a:cubicBezTo>
                    <a:pt x="7" y="154"/>
                    <a:pt x="7" y="154"/>
                    <a:pt x="7" y="154"/>
                  </a:cubicBezTo>
                  <a:cubicBezTo>
                    <a:pt x="4" y="154"/>
                    <a:pt x="2" y="155"/>
                    <a:pt x="1" y="157"/>
                  </a:cubicBezTo>
                  <a:cubicBezTo>
                    <a:pt x="0" y="159"/>
                    <a:pt x="0" y="161"/>
                    <a:pt x="1" y="163"/>
                  </a:cubicBezTo>
                  <a:cubicBezTo>
                    <a:pt x="21" y="210"/>
                    <a:pt x="21" y="210"/>
                    <a:pt x="21" y="210"/>
                  </a:cubicBezTo>
                  <a:cubicBezTo>
                    <a:pt x="22" y="213"/>
                    <a:pt x="24" y="214"/>
                    <a:pt x="27" y="214"/>
                  </a:cubicBezTo>
                  <a:cubicBezTo>
                    <a:pt x="161" y="214"/>
                    <a:pt x="161" y="214"/>
                    <a:pt x="161" y="214"/>
                  </a:cubicBezTo>
                  <a:cubicBezTo>
                    <a:pt x="164" y="214"/>
                    <a:pt x="166" y="213"/>
                    <a:pt x="167" y="210"/>
                  </a:cubicBezTo>
                  <a:cubicBezTo>
                    <a:pt x="187" y="163"/>
                    <a:pt x="187" y="163"/>
                    <a:pt x="187" y="163"/>
                  </a:cubicBezTo>
                  <a:cubicBezTo>
                    <a:pt x="188" y="161"/>
                    <a:pt x="188" y="159"/>
                    <a:pt x="187" y="157"/>
                  </a:cubicBezTo>
                  <a:cubicBezTo>
                    <a:pt x="186" y="155"/>
                    <a:pt x="183" y="154"/>
                    <a:pt x="181" y="154"/>
                  </a:cubicBezTo>
                  <a:close/>
                  <a:moveTo>
                    <a:pt x="157" y="201"/>
                  </a:moveTo>
                  <a:cubicBezTo>
                    <a:pt x="31" y="201"/>
                    <a:pt x="31" y="201"/>
                    <a:pt x="31" y="201"/>
                  </a:cubicBezTo>
                  <a:cubicBezTo>
                    <a:pt x="17" y="167"/>
                    <a:pt x="17" y="167"/>
                    <a:pt x="17" y="167"/>
                  </a:cubicBezTo>
                  <a:cubicBezTo>
                    <a:pt x="171" y="167"/>
                    <a:pt x="171" y="167"/>
                    <a:pt x="171" y="167"/>
                  </a:cubicBezTo>
                  <a:lnTo>
                    <a:pt x="157" y="201"/>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58" name="Freeform 153">
              <a:extLst>
                <a:ext uri="{FF2B5EF4-FFF2-40B4-BE49-F238E27FC236}">
                  <a16:creationId xmlns:a16="http://schemas.microsoft.com/office/drawing/2014/main" id="{DCE3E67F-AAE5-4B01-8388-EB3067156A69}"/>
                </a:ext>
              </a:extLst>
            </p:cNvPr>
            <p:cNvSpPr>
              <a:spLocks noEditPoints="1"/>
            </p:cNvSpPr>
            <p:nvPr/>
          </p:nvSpPr>
          <p:spPr bwMode="auto">
            <a:xfrm>
              <a:off x="4435475" y="3549650"/>
              <a:ext cx="101600" cy="150813"/>
            </a:xfrm>
            <a:custGeom>
              <a:avLst/>
              <a:gdLst>
                <a:gd name="T0" fmla="*/ 41 w 54"/>
                <a:gd name="T1" fmla="*/ 4 h 81"/>
                <a:gd name="T2" fmla="*/ 1 w 54"/>
                <a:gd name="T3" fmla="*/ 71 h 81"/>
                <a:gd name="T4" fmla="*/ 1 w 54"/>
                <a:gd name="T5" fmla="*/ 78 h 81"/>
                <a:gd name="T6" fmla="*/ 7 w 54"/>
                <a:gd name="T7" fmla="*/ 81 h 81"/>
                <a:gd name="T8" fmla="*/ 47 w 54"/>
                <a:gd name="T9" fmla="*/ 81 h 81"/>
                <a:gd name="T10" fmla="*/ 54 w 54"/>
                <a:gd name="T11" fmla="*/ 74 h 81"/>
                <a:gd name="T12" fmla="*/ 54 w 54"/>
                <a:gd name="T13" fmla="*/ 7 h 81"/>
                <a:gd name="T14" fmla="*/ 49 w 54"/>
                <a:gd name="T15" fmla="*/ 1 h 81"/>
                <a:gd name="T16" fmla="*/ 41 w 54"/>
                <a:gd name="T17" fmla="*/ 4 h 81"/>
                <a:gd name="T18" fmla="*/ 40 w 54"/>
                <a:gd name="T19" fmla="*/ 68 h 81"/>
                <a:gd name="T20" fmla="*/ 19 w 54"/>
                <a:gd name="T21" fmla="*/ 68 h 81"/>
                <a:gd name="T22" fmla="*/ 40 w 54"/>
                <a:gd name="T23" fmla="*/ 32 h 81"/>
                <a:gd name="T24" fmla="*/ 40 w 54"/>
                <a:gd name="T25"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1">
                  <a:moveTo>
                    <a:pt x="41" y="4"/>
                  </a:moveTo>
                  <a:cubicBezTo>
                    <a:pt x="1" y="71"/>
                    <a:pt x="1" y="71"/>
                    <a:pt x="1" y="71"/>
                  </a:cubicBezTo>
                  <a:cubicBezTo>
                    <a:pt x="0" y="73"/>
                    <a:pt x="0" y="76"/>
                    <a:pt x="1" y="78"/>
                  </a:cubicBezTo>
                  <a:cubicBezTo>
                    <a:pt x="2" y="80"/>
                    <a:pt x="4" y="81"/>
                    <a:pt x="7" y="81"/>
                  </a:cubicBezTo>
                  <a:cubicBezTo>
                    <a:pt x="47" y="81"/>
                    <a:pt x="47" y="81"/>
                    <a:pt x="47" y="81"/>
                  </a:cubicBezTo>
                  <a:cubicBezTo>
                    <a:pt x="51" y="81"/>
                    <a:pt x="54" y="78"/>
                    <a:pt x="54" y="74"/>
                  </a:cubicBezTo>
                  <a:cubicBezTo>
                    <a:pt x="54" y="7"/>
                    <a:pt x="54" y="7"/>
                    <a:pt x="54" y="7"/>
                  </a:cubicBezTo>
                  <a:cubicBezTo>
                    <a:pt x="54" y="4"/>
                    <a:pt x="52" y="2"/>
                    <a:pt x="49" y="1"/>
                  </a:cubicBezTo>
                  <a:cubicBezTo>
                    <a:pt x="46" y="0"/>
                    <a:pt x="43" y="1"/>
                    <a:pt x="41" y="4"/>
                  </a:cubicBezTo>
                  <a:close/>
                  <a:moveTo>
                    <a:pt x="40" y="68"/>
                  </a:moveTo>
                  <a:cubicBezTo>
                    <a:pt x="19" y="68"/>
                    <a:pt x="19" y="68"/>
                    <a:pt x="19" y="68"/>
                  </a:cubicBezTo>
                  <a:cubicBezTo>
                    <a:pt x="40" y="32"/>
                    <a:pt x="40" y="32"/>
                    <a:pt x="40" y="32"/>
                  </a:cubicBezTo>
                  <a:lnTo>
                    <a:pt x="40" y="68"/>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59" name="Freeform 154">
              <a:extLst>
                <a:ext uri="{FF2B5EF4-FFF2-40B4-BE49-F238E27FC236}">
                  <a16:creationId xmlns:a16="http://schemas.microsoft.com/office/drawing/2014/main" id="{1D4CFDC3-F647-4EC5-B2C4-523B5E6A639E}"/>
                </a:ext>
              </a:extLst>
            </p:cNvPr>
            <p:cNvSpPr>
              <a:spLocks noEditPoints="1"/>
            </p:cNvSpPr>
            <p:nvPr/>
          </p:nvSpPr>
          <p:spPr bwMode="auto">
            <a:xfrm>
              <a:off x="4586288" y="3424238"/>
              <a:ext cx="127000" cy="276225"/>
            </a:xfrm>
            <a:custGeom>
              <a:avLst/>
              <a:gdLst>
                <a:gd name="T0" fmla="*/ 0 w 67"/>
                <a:gd name="T1" fmla="*/ 6 h 147"/>
                <a:gd name="T2" fmla="*/ 0 w 67"/>
                <a:gd name="T3" fmla="*/ 140 h 147"/>
                <a:gd name="T4" fmla="*/ 6 w 67"/>
                <a:gd name="T5" fmla="*/ 147 h 147"/>
                <a:gd name="T6" fmla="*/ 67 w 67"/>
                <a:gd name="T7" fmla="*/ 73 h 147"/>
                <a:gd name="T8" fmla="*/ 6 w 67"/>
                <a:gd name="T9" fmla="*/ 0 h 147"/>
                <a:gd name="T10" fmla="*/ 0 w 67"/>
                <a:gd name="T11" fmla="*/ 6 h 147"/>
                <a:gd name="T12" fmla="*/ 13 w 67"/>
                <a:gd name="T13" fmla="*/ 14 h 147"/>
                <a:gd name="T14" fmla="*/ 53 w 67"/>
                <a:gd name="T15" fmla="*/ 73 h 147"/>
                <a:gd name="T16" fmla="*/ 13 w 67"/>
                <a:gd name="T17" fmla="*/ 133 h 147"/>
                <a:gd name="T18" fmla="*/ 13 w 67"/>
                <a:gd name="T19" fmla="*/ 1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7">
                  <a:moveTo>
                    <a:pt x="0" y="6"/>
                  </a:moveTo>
                  <a:cubicBezTo>
                    <a:pt x="0" y="140"/>
                    <a:pt x="0" y="140"/>
                    <a:pt x="0" y="140"/>
                  </a:cubicBezTo>
                  <a:cubicBezTo>
                    <a:pt x="0" y="144"/>
                    <a:pt x="3" y="147"/>
                    <a:pt x="6" y="147"/>
                  </a:cubicBezTo>
                  <a:cubicBezTo>
                    <a:pt x="7" y="147"/>
                    <a:pt x="67" y="146"/>
                    <a:pt x="67" y="73"/>
                  </a:cubicBezTo>
                  <a:cubicBezTo>
                    <a:pt x="67" y="0"/>
                    <a:pt x="7" y="0"/>
                    <a:pt x="6" y="0"/>
                  </a:cubicBezTo>
                  <a:cubicBezTo>
                    <a:pt x="3" y="0"/>
                    <a:pt x="0" y="3"/>
                    <a:pt x="0" y="6"/>
                  </a:cubicBezTo>
                  <a:close/>
                  <a:moveTo>
                    <a:pt x="13" y="14"/>
                  </a:moveTo>
                  <a:cubicBezTo>
                    <a:pt x="26" y="16"/>
                    <a:pt x="53" y="27"/>
                    <a:pt x="53" y="73"/>
                  </a:cubicBezTo>
                  <a:cubicBezTo>
                    <a:pt x="53" y="119"/>
                    <a:pt x="26" y="130"/>
                    <a:pt x="13" y="133"/>
                  </a:cubicBezTo>
                  <a:lnTo>
                    <a:pt x="13" y="14"/>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grpSp>
    </p:spTree>
    <p:extLst>
      <p:ext uri="{BB962C8B-B14F-4D97-AF65-F5344CB8AC3E}">
        <p14:creationId xmlns:p14="http://schemas.microsoft.com/office/powerpoint/2010/main" val="37528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F72D6E-BA74-491C-9AF7-A3960DEFB55E}"/>
              </a:ext>
            </a:extLst>
          </p:cNvPr>
          <p:cNvSpPr>
            <a:spLocks noGrp="1"/>
          </p:cNvSpPr>
          <p:nvPr>
            <p:ph type="dt" sz="half" idx="10"/>
          </p:nvPr>
        </p:nvSpPr>
        <p:spPr/>
        <p:txBody>
          <a:bodyPr/>
          <a:lstStyle/>
          <a:p>
            <a:fld id="{14617E75-551E-490B-8336-74853351C23B}" type="datetime1">
              <a:rPr lang="en-US" smtClean="0"/>
              <a:t>2/18/2021</a:t>
            </a:fld>
            <a:endParaRPr lang="en-US"/>
          </a:p>
        </p:txBody>
      </p:sp>
      <p:sp>
        <p:nvSpPr>
          <p:cNvPr id="6" name="Slide Number Placeholder 5">
            <a:extLst>
              <a:ext uri="{FF2B5EF4-FFF2-40B4-BE49-F238E27FC236}">
                <a16:creationId xmlns:a16="http://schemas.microsoft.com/office/drawing/2014/main" id="{0A62117B-1979-4ABD-94E2-D8F5AB8D327C}"/>
              </a:ext>
            </a:extLst>
          </p:cNvPr>
          <p:cNvSpPr>
            <a:spLocks noGrp="1"/>
          </p:cNvSpPr>
          <p:nvPr>
            <p:ph type="sldNum" sz="quarter" idx="12"/>
          </p:nvPr>
        </p:nvSpPr>
        <p:spPr/>
        <p:txBody>
          <a:bodyPr/>
          <a:lstStyle/>
          <a:p>
            <a:fld id="{42782948-4DBE-204D-AB9E-B65E067054AE}" type="slidenum">
              <a:rPr lang="en-US" smtClean="0"/>
              <a:pPr/>
              <a:t>17</a:t>
            </a:fld>
            <a:endParaRPr lang="en-US" dirty="0"/>
          </a:p>
        </p:txBody>
      </p:sp>
      <p:sp>
        <p:nvSpPr>
          <p:cNvPr id="7" name="Title 6">
            <a:extLst>
              <a:ext uri="{FF2B5EF4-FFF2-40B4-BE49-F238E27FC236}">
                <a16:creationId xmlns:a16="http://schemas.microsoft.com/office/drawing/2014/main" id="{DF74DE90-44F6-4E54-AA44-42C1B4936B49}"/>
              </a:ext>
            </a:extLst>
          </p:cNvPr>
          <p:cNvSpPr>
            <a:spLocks noGrp="1"/>
          </p:cNvSpPr>
          <p:nvPr>
            <p:ph type="title"/>
          </p:nvPr>
        </p:nvSpPr>
        <p:spPr/>
        <p:txBody>
          <a:bodyPr/>
          <a:lstStyle/>
          <a:p>
            <a:r>
              <a:rPr lang="ro-RO" dirty="0"/>
              <a:t>REZUMATUL RECOMANDĂRILOR (2)</a:t>
            </a:r>
            <a:endParaRPr lang="en-US" dirty="0"/>
          </a:p>
        </p:txBody>
      </p:sp>
      <p:sp>
        <p:nvSpPr>
          <p:cNvPr id="20" name="Slide Number Placeholder 2">
            <a:extLst>
              <a:ext uri="{FF2B5EF4-FFF2-40B4-BE49-F238E27FC236}">
                <a16:creationId xmlns:a16="http://schemas.microsoft.com/office/drawing/2014/main" id="{22C97A6A-25F4-47E7-AFA1-497DC43822BB}"/>
              </a:ext>
            </a:extLst>
          </p:cNvPr>
          <p:cNvSpPr txBox="1">
            <a:spLocks/>
          </p:cNvSpPr>
          <p:nvPr/>
        </p:nvSpPr>
        <p:spPr>
          <a:xfrm>
            <a:off x="6858000" y="4844639"/>
            <a:ext cx="2133600" cy="1861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p>
        </p:txBody>
      </p:sp>
      <p:sp>
        <p:nvSpPr>
          <p:cNvPr id="40" name="TextBox 39">
            <a:extLst>
              <a:ext uri="{FF2B5EF4-FFF2-40B4-BE49-F238E27FC236}">
                <a16:creationId xmlns:a16="http://schemas.microsoft.com/office/drawing/2014/main" id="{1DC3D6E3-8D92-4C2B-AEAF-446AFBBC0F12}"/>
              </a:ext>
            </a:extLst>
          </p:cNvPr>
          <p:cNvSpPr txBox="1"/>
          <p:nvPr/>
        </p:nvSpPr>
        <p:spPr>
          <a:xfrm>
            <a:off x="345504" y="1890510"/>
            <a:ext cx="1540248" cy="461665"/>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Înregistrarea</a:t>
            </a:r>
            <a:r>
              <a:rPr lang="en-US" sz="1200" dirty="0">
                <a:solidFill>
                  <a:srgbClr val="6C6463"/>
                </a:solidFill>
                <a:ea typeface="Calibri" panose="020F0502020204030204" pitchFamily="34" charset="0"/>
                <a:cs typeface="Times New Roman (Body CS)"/>
              </a:rPr>
              <a:t> IOSS </a:t>
            </a:r>
            <a:r>
              <a:rPr lang="en-US" sz="1200" dirty="0" err="1">
                <a:solidFill>
                  <a:srgbClr val="6C6463"/>
                </a:solidFill>
                <a:ea typeface="Calibri" panose="020F0502020204030204" pitchFamily="34" charset="0"/>
                <a:cs typeface="Times New Roman (Body CS)"/>
              </a:rPr>
              <a:t>pentru</a:t>
            </a:r>
            <a:r>
              <a:rPr lang="en-US" sz="1200" dirty="0">
                <a:solidFill>
                  <a:srgbClr val="6C6463"/>
                </a:solidFill>
                <a:ea typeface="Calibri" panose="020F0502020204030204" pitchFamily="34" charset="0"/>
                <a:cs typeface="Times New Roman (Body CS)"/>
              </a:rPr>
              <a:t> export </a:t>
            </a:r>
            <a:r>
              <a:rPr lang="en-US" sz="1200" dirty="0" err="1">
                <a:solidFill>
                  <a:srgbClr val="6C6463"/>
                </a:solidFill>
                <a:ea typeface="Calibri" panose="020F0502020204030204" pitchFamily="34" charset="0"/>
                <a:cs typeface="Times New Roman (Body CS)"/>
              </a:rPr>
              <a:t>în</a:t>
            </a:r>
            <a:r>
              <a:rPr lang="en-US" sz="1200" dirty="0">
                <a:solidFill>
                  <a:srgbClr val="6C6463"/>
                </a:solidFill>
                <a:ea typeface="Calibri" panose="020F0502020204030204" pitchFamily="34" charset="0"/>
                <a:cs typeface="Times New Roman (Body CS)"/>
              </a:rPr>
              <a:t> UE</a:t>
            </a:r>
            <a:endParaRPr lang="en-US" sz="1200" dirty="0">
              <a:solidFill>
                <a:srgbClr val="6C6463"/>
              </a:solidFill>
              <a:effectLst/>
              <a:ea typeface="Calibri" panose="020F0502020204030204" pitchFamily="34" charset="0"/>
              <a:cs typeface="Times New Roman (Body CS)"/>
            </a:endParaRPr>
          </a:p>
        </p:txBody>
      </p:sp>
      <p:sp>
        <p:nvSpPr>
          <p:cNvPr id="41" name="TextBox 40">
            <a:extLst>
              <a:ext uri="{FF2B5EF4-FFF2-40B4-BE49-F238E27FC236}">
                <a16:creationId xmlns:a16="http://schemas.microsoft.com/office/drawing/2014/main" id="{7B008893-D75B-4FE8-B693-0ACD5F528968}"/>
              </a:ext>
            </a:extLst>
          </p:cNvPr>
          <p:cNvSpPr txBox="1"/>
          <p:nvPr/>
        </p:nvSpPr>
        <p:spPr>
          <a:xfrm>
            <a:off x="1885752" y="1890510"/>
            <a:ext cx="1638536" cy="646331"/>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Regimul</a:t>
            </a:r>
            <a:r>
              <a:rPr lang="en-US" sz="1200" dirty="0">
                <a:solidFill>
                  <a:srgbClr val="6C6463"/>
                </a:solidFill>
                <a:ea typeface="Calibri" panose="020F0502020204030204" pitchFamily="34" charset="0"/>
                <a:cs typeface="Times New Roman (Body CS)"/>
              </a:rPr>
              <a:t> </a:t>
            </a:r>
            <a:r>
              <a:rPr lang="ro-RO" sz="1200" dirty="0">
                <a:solidFill>
                  <a:srgbClr val="6C6463"/>
                </a:solidFill>
                <a:ea typeface="Calibri" panose="020F0502020204030204" pitchFamily="34" charset="0"/>
                <a:cs typeface="Times New Roman (Body CS)"/>
              </a:rPr>
              <a:t>zilierilor </a:t>
            </a:r>
            <a:r>
              <a:rPr lang="en-US" sz="1200" dirty="0" err="1">
                <a:solidFill>
                  <a:srgbClr val="6C6463"/>
                </a:solidFill>
                <a:ea typeface="Calibri" panose="020F0502020204030204" pitchFamily="34" charset="0"/>
                <a:cs typeface="Times New Roman (Body CS)"/>
              </a:rPr>
              <a:t>pentru</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serviciile</a:t>
            </a:r>
            <a:r>
              <a:rPr lang="en-US" sz="1200" dirty="0">
                <a:solidFill>
                  <a:srgbClr val="6C6463"/>
                </a:solidFill>
                <a:ea typeface="Calibri" panose="020F0502020204030204" pitchFamily="34" charset="0"/>
                <a:cs typeface="Times New Roman (Body CS)"/>
              </a:rPr>
              <a:t> de </a:t>
            </a:r>
            <a:r>
              <a:rPr lang="en-US" sz="1200" dirty="0" err="1">
                <a:solidFill>
                  <a:srgbClr val="6C6463"/>
                </a:solidFill>
                <a:ea typeface="Calibri" panose="020F0502020204030204" pitchFamily="34" charset="0"/>
                <a:cs typeface="Times New Roman (Body CS)"/>
              </a:rPr>
              <a:t>curierat</a:t>
            </a:r>
            <a:endParaRPr lang="en-US" sz="1200" dirty="0">
              <a:solidFill>
                <a:srgbClr val="6C6463"/>
              </a:solidFill>
              <a:effectLst/>
              <a:ea typeface="Times New Roman" panose="02020603050405020304" pitchFamily="18" charset="0"/>
              <a:cs typeface="GillSansMTStd-Book"/>
            </a:endParaRPr>
          </a:p>
        </p:txBody>
      </p:sp>
      <p:sp>
        <p:nvSpPr>
          <p:cNvPr id="42" name="TextBox 41">
            <a:extLst>
              <a:ext uri="{FF2B5EF4-FFF2-40B4-BE49-F238E27FC236}">
                <a16:creationId xmlns:a16="http://schemas.microsoft.com/office/drawing/2014/main" id="{FFF8717D-2FC6-4FBB-BF3E-5E103A3DBB2E}"/>
              </a:ext>
            </a:extLst>
          </p:cNvPr>
          <p:cNvSpPr txBox="1"/>
          <p:nvPr/>
        </p:nvSpPr>
        <p:spPr>
          <a:xfrm>
            <a:off x="3455366" y="1890510"/>
            <a:ext cx="2025328" cy="830997"/>
          </a:xfrm>
          <a:prstGeom prst="rect">
            <a:avLst/>
          </a:prstGeom>
          <a:noFill/>
        </p:spPr>
        <p:txBody>
          <a:bodyPr wrap="square">
            <a:spAutoFit/>
          </a:bodyPr>
          <a:lstStyle/>
          <a:p>
            <a:pPr algn="ctr"/>
            <a:r>
              <a:rPr lang="ro-RO" sz="1200" dirty="0">
                <a:solidFill>
                  <a:srgbClr val="6C6463"/>
                </a:solidFill>
                <a:ea typeface="Calibri" panose="020F0502020204030204" pitchFamily="34" charset="0"/>
                <a:cs typeface="Times New Roman (Body CS)"/>
              </a:rPr>
              <a:t>(Re)</a:t>
            </a:r>
            <a:r>
              <a:rPr lang="ro-RO" sz="1200" dirty="0" err="1">
                <a:solidFill>
                  <a:srgbClr val="6C6463"/>
                </a:solidFill>
                <a:ea typeface="Calibri" panose="020F0502020204030204" pitchFamily="34" charset="0"/>
                <a:cs typeface="Times New Roman (Body CS)"/>
              </a:rPr>
              <a:t>introdicerea</a:t>
            </a:r>
            <a:r>
              <a:rPr lang="ro-RO" sz="1200" dirty="0">
                <a:solidFill>
                  <a:srgbClr val="6C6463"/>
                </a:solidFill>
                <a:ea typeface="Calibri" panose="020F0502020204030204" pitchFamily="34" charset="0"/>
                <a:cs typeface="Times New Roman (Body CS)"/>
              </a:rPr>
              <a:t> certificărilor </a:t>
            </a:r>
            <a:r>
              <a:rPr lang="it-IT" sz="1200" dirty="0">
                <a:solidFill>
                  <a:srgbClr val="6C6463"/>
                </a:solidFill>
                <a:ea typeface="Calibri" panose="020F0502020204030204" pitchFamily="34" charset="0"/>
                <a:cs typeface="Times New Roman (Body CS)"/>
              </a:rPr>
              <a:t>privind procedurile vamale pentru întreprinderi
</a:t>
            </a:r>
            <a:endParaRPr lang="en-US" sz="1200" dirty="0">
              <a:solidFill>
                <a:srgbClr val="6C6463"/>
              </a:solidFill>
              <a:effectLst/>
              <a:ea typeface="Calibri" panose="020F0502020204030204" pitchFamily="34" charset="0"/>
              <a:cs typeface="Times New Roman (Body CS)"/>
            </a:endParaRPr>
          </a:p>
        </p:txBody>
      </p:sp>
      <p:sp>
        <p:nvSpPr>
          <p:cNvPr id="43" name="TextBox 42">
            <a:extLst>
              <a:ext uri="{FF2B5EF4-FFF2-40B4-BE49-F238E27FC236}">
                <a16:creationId xmlns:a16="http://schemas.microsoft.com/office/drawing/2014/main" id="{87B9551F-CDE3-455F-8A99-39AFBD0BC3E3}"/>
              </a:ext>
            </a:extLst>
          </p:cNvPr>
          <p:cNvSpPr txBox="1"/>
          <p:nvPr/>
        </p:nvSpPr>
        <p:spPr>
          <a:xfrm>
            <a:off x="5393074" y="1899340"/>
            <a:ext cx="1691940" cy="830997"/>
          </a:xfrm>
          <a:prstGeom prst="rect">
            <a:avLst/>
          </a:prstGeom>
          <a:noFill/>
        </p:spPr>
        <p:txBody>
          <a:bodyPr wrap="square">
            <a:spAutoFit/>
          </a:bodyPr>
          <a:lstStyle/>
          <a:p>
            <a:pPr algn="ctr"/>
            <a:r>
              <a:rPr lang="en-US" sz="1200" dirty="0" err="1">
                <a:solidFill>
                  <a:srgbClr val="6C6463"/>
                </a:solidFill>
                <a:ea typeface="Calibri" panose="020F0502020204030204" pitchFamily="34" charset="0"/>
                <a:cs typeface="Times New Roman (Body CS)"/>
              </a:rPr>
              <a:t>Obținerea</a:t>
            </a:r>
            <a:r>
              <a:rPr lang="en-US" sz="1200" dirty="0">
                <a:solidFill>
                  <a:srgbClr val="6C6463"/>
                </a:solidFill>
                <a:ea typeface="Calibri" panose="020F0502020204030204" pitchFamily="34" charset="0"/>
                <a:cs typeface="Times New Roman (Body CS)"/>
              </a:rPr>
              <a:t> </a:t>
            </a:r>
            <a:r>
              <a:rPr lang="en-US" sz="1200" dirty="0" err="1">
                <a:solidFill>
                  <a:srgbClr val="6C6463"/>
                </a:solidFill>
                <a:ea typeface="Calibri" panose="020F0502020204030204" pitchFamily="34" charset="0"/>
                <a:cs typeface="Times New Roman (Body CS)"/>
              </a:rPr>
              <a:t>statutului</a:t>
            </a:r>
            <a:r>
              <a:rPr lang="en-US" sz="1200" dirty="0">
                <a:solidFill>
                  <a:srgbClr val="6C6463"/>
                </a:solidFill>
                <a:ea typeface="Calibri" panose="020F0502020204030204" pitchFamily="34" charset="0"/>
                <a:cs typeface="Times New Roman (Body CS)"/>
              </a:rPr>
              <a:t> de Operator Economic </a:t>
            </a:r>
            <a:r>
              <a:rPr lang="en-US" sz="1200" dirty="0" err="1">
                <a:solidFill>
                  <a:srgbClr val="6C6463"/>
                </a:solidFill>
                <a:ea typeface="Calibri" panose="020F0502020204030204" pitchFamily="34" charset="0"/>
                <a:cs typeface="Times New Roman (Body CS)"/>
              </a:rPr>
              <a:t>Autorizat</a:t>
            </a:r>
            <a:r>
              <a:rPr lang="en-US" sz="1200" dirty="0">
                <a:solidFill>
                  <a:srgbClr val="6C6463"/>
                </a:solidFill>
                <a:ea typeface="Calibri" panose="020F0502020204030204" pitchFamily="34" charset="0"/>
                <a:cs typeface="Times New Roman (Body CS)"/>
              </a:rPr>
              <a:t> (A.E.O.) 
</a:t>
            </a:r>
            <a:endParaRPr lang="en-US" sz="1200" dirty="0">
              <a:solidFill>
                <a:srgbClr val="6C6463"/>
              </a:solidFill>
              <a:effectLst/>
              <a:ea typeface="Times New Roman" panose="02020603050405020304" pitchFamily="18" charset="0"/>
              <a:cs typeface="GillSansMTStd-Book"/>
            </a:endParaRPr>
          </a:p>
        </p:txBody>
      </p:sp>
      <p:sp>
        <p:nvSpPr>
          <p:cNvPr id="44" name="TextBox 43">
            <a:extLst>
              <a:ext uri="{FF2B5EF4-FFF2-40B4-BE49-F238E27FC236}">
                <a16:creationId xmlns:a16="http://schemas.microsoft.com/office/drawing/2014/main" id="{4456FC00-AA05-486E-BA13-8D98D907565D}"/>
              </a:ext>
            </a:extLst>
          </p:cNvPr>
          <p:cNvSpPr txBox="1"/>
          <p:nvPr/>
        </p:nvSpPr>
        <p:spPr>
          <a:xfrm>
            <a:off x="7038684" y="1890510"/>
            <a:ext cx="1759812" cy="646331"/>
          </a:xfrm>
          <a:prstGeom prst="rect">
            <a:avLst/>
          </a:prstGeom>
          <a:noFill/>
        </p:spPr>
        <p:txBody>
          <a:bodyPr wrap="square">
            <a:spAutoFit/>
          </a:bodyPr>
          <a:lstStyle/>
          <a:p>
            <a:pPr algn="ctr"/>
            <a:r>
              <a:rPr lang="pt-BR" sz="1200" dirty="0">
                <a:solidFill>
                  <a:srgbClr val="6C6463"/>
                </a:solidFill>
                <a:ea typeface="Calibri" panose="020F0502020204030204" pitchFamily="34" charset="0"/>
                <a:cs typeface="Times New Roman (Body CS)"/>
              </a:rPr>
              <a:t>Punerea în aplicare a sistemelor de date vamale </a:t>
            </a:r>
            <a:endParaRPr lang="en-US" sz="1200" dirty="0">
              <a:solidFill>
                <a:srgbClr val="6C6463"/>
              </a:solidFill>
              <a:effectLst/>
              <a:ea typeface="Times New Roman" panose="02020603050405020304" pitchFamily="18" charset="0"/>
              <a:cs typeface="GillSansMTStd-Book"/>
            </a:endParaRPr>
          </a:p>
        </p:txBody>
      </p:sp>
      <p:sp>
        <p:nvSpPr>
          <p:cNvPr id="45" name="Freeform 348">
            <a:extLst>
              <a:ext uri="{FF2B5EF4-FFF2-40B4-BE49-F238E27FC236}">
                <a16:creationId xmlns:a16="http://schemas.microsoft.com/office/drawing/2014/main" id="{ABE4A3A6-5A17-43F0-98FF-9152F0BD7ABF}"/>
              </a:ext>
            </a:extLst>
          </p:cNvPr>
          <p:cNvSpPr>
            <a:spLocks noEditPoints="1"/>
          </p:cNvSpPr>
          <p:nvPr/>
        </p:nvSpPr>
        <p:spPr bwMode="auto">
          <a:xfrm>
            <a:off x="717474" y="1281153"/>
            <a:ext cx="567913" cy="491805"/>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81 w 176"/>
              <a:gd name="T11" fmla="*/ 61 h 176"/>
              <a:gd name="T12" fmla="*/ 80 w 176"/>
              <a:gd name="T13" fmla="*/ 72 h 176"/>
              <a:gd name="T14" fmla="*/ 41 w 176"/>
              <a:gd name="T15" fmla="*/ 99 h 176"/>
              <a:gd name="T16" fmla="*/ 30 w 176"/>
              <a:gd name="T17" fmla="*/ 103 h 176"/>
              <a:gd name="T18" fmla="*/ 41 w 176"/>
              <a:gd name="T19" fmla="*/ 99 h 176"/>
              <a:gd name="T20" fmla="*/ 47 w 176"/>
              <a:gd name="T21" fmla="*/ 83 h 176"/>
              <a:gd name="T22" fmla="*/ 45 w 176"/>
              <a:gd name="T23" fmla="*/ 94 h 176"/>
              <a:gd name="T24" fmla="*/ 134 w 176"/>
              <a:gd name="T25" fmla="*/ 76 h 176"/>
              <a:gd name="T26" fmla="*/ 141 w 176"/>
              <a:gd name="T27" fmla="*/ 71 h 176"/>
              <a:gd name="T28" fmla="*/ 136 w 176"/>
              <a:gd name="T29" fmla="*/ 65 h 176"/>
              <a:gd name="T30" fmla="*/ 134 w 176"/>
              <a:gd name="T31" fmla="*/ 76 h 176"/>
              <a:gd name="T32" fmla="*/ 173 w 176"/>
              <a:gd name="T33" fmla="*/ 16 h 176"/>
              <a:gd name="T34" fmla="*/ 117 w 176"/>
              <a:gd name="T35" fmla="*/ 0 h 176"/>
              <a:gd name="T36" fmla="*/ 115 w 176"/>
              <a:gd name="T37" fmla="*/ 0 h 176"/>
              <a:gd name="T38" fmla="*/ 60 w 176"/>
              <a:gd name="T39" fmla="*/ 16 h 176"/>
              <a:gd name="T40" fmla="*/ 5 w 176"/>
              <a:gd name="T41" fmla="*/ 0 h 176"/>
              <a:gd name="T42" fmla="*/ 0 w 176"/>
              <a:gd name="T43" fmla="*/ 4 h 176"/>
              <a:gd name="T44" fmla="*/ 3 w 176"/>
              <a:gd name="T45" fmla="*/ 160 h 176"/>
              <a:gd name="T46" fmla="*/ 59 w 176"/>
              <a:gd name="T47" fmla="*/ 176 h 176"/>
              <a:gd name="T48" fmla="*/ 60 w 176"/>
              <a:gd name="T49" fmla="*/ 176 h 176"/>
              <a:gd name="T50" fmla="*/ 61 w 176"/>
              <a:gd name="T51" fmla="*/ 176 h 176"/>
              <a:gd name="T52" fmla="*/ 171 w 176"/>
              <a:gd name="T53" fmla="*/ 176 h 176"/>
              <a:gd name="T54" fmla="*/ 172 w 176"/>
              <a:gd name="T55" fmla="*/ 176 h 176"/>
              <a:gd name="T56" fmla="*/ 176 w 176"/>
              <a:gd name="T57" fmla="*/ 20 h 176"/>
              <a:gd name="T58" fmla="*/ 56 w 176"/>
              <a:gd name="T59" fmla="*/ 167 h 176"/>
              <a:gd name="T60" fmla="*/ 8 w 176"/>
              <a:gd name="T61" fmla="*/ 9 h 176"/>
              <a:gd name="T62" fmla="*/ 56 w 176"/>
              <a:gd name="T63" fmla="*/ 167 h 176"/>
              <a:gd name="T64" fmla="*/ 64 w 176"/>
              <a:gd name="T65" fmla="*/ 167 h 176"/>
              <a:gd name="T66" fmla="*/ 67 w 176"/>
              <a:gd name="T67" fmla="*/ 83 h 176"/>
              <a:gd name="T68" fmla="*/ 69 w 176"/>
              <a:gd name="T69" fmla="*/ 72 h 176"/>
              <a:gd name="T70" fmla="*/ 64 w 176"/>
              <a:gd name="T71" fmla="*/ 23 h 176"/>
              <a:gd name="T72" fmla="*/ 112 w 176"/>
              <a:gd name="T73" fmla="*/ 153 h 176"/>
              <a:gd name="T74" fmla="*/ 120 w 176"/>
              <a:gd name="T75" fmla="*/ 153 h 176"/>
              <a:gd name="T76" fmla="*/ 125 w 176"/>
              <a:gd name="T77" fmla="*/ 65 h 176"/>
              <a:gd name="T78" fmla="*/ 122 w 176"/>
              <a:gd name="T79" fmla="*/ 55 h 176"/>
              <a:gd name="T80" fmla="*/ 120 w 176"/>
              <a:gd name="T81" fmla="*/ 9 h 176"/>
              <a:gd name="T82" fmla="*/ 168 w 176"/>
              <a:gd name="T83" fmla="*/ 167 h 176"/>
              <a:gd name="T84" fmla="*/ 140 w 176"/>
              <a:gd name="T85" fmla="*/ 112 h 176"/>
              <a:gd name="T86" fmla="*/ 137 w 176"/>
              <a:gd name="T87" fmla="*/ 119 h 176"/>
              <a:gd name="T88" fmla="*/ 137 w 176"/>
              <a:gd name="T89" fmla="*/ 129 h 176"/>
              <a:gd name="T90" fmla="*/ 140 w 176"/>
              <a:gd name="T91" fmla="*/ 136 h 176"/>
              <a:gd name="T92" fmla="*/ 148 w 176"/>
              <a:gd name="T93" fmla="*/ 130 h 176"/>
              <a:gd name="T94" fmla="*/ 156 w 176"/>
              <a:gd name="T95" fmla="*/ 136 h 176"/>
              <a:gd name="T96" fmla="*/ 159 w 176"/>
              <a:gd name="T97" fmla="*/ 129 h 176"/>
              <a:gd name="T98" fmla="*/ 159 w 176"/>
              <a:gd name="T99" fmla="*/ 119 h 176"/>
              <a:gd name="T100" fmla="*/ 156 w 176"/>
              <a:gd name="T101" fmla="*/ 112 h 176"/>
              <a:gd name="T102" fmla="*/ 148 w 176"/>
              <a:gd name="T103" fmla="*/ 118 h 176"/>
              <a:gd name="T104" fmla="*/ 142 w 176"/>
              <a:gd name="T105" fmla="*/ 88 h 176"/>
              <a:gd name="T106" fmla="*/ 146 w 176"/>
              <a:gd name="T107" fmla="*/ 78 h 176"/>
              <a:gd name="T108" fmla="*/ 142 w 176"/>
              <a:gd name="T109" fmla="*/ 88 h 176"/>
              <a:gd name="T110" fmla="*/ 151 w 176"/>
              <a:gd name="T111" fmla="*/ 103 h 176"/>
              <a:gd name="T112" fmla="*/ 143 w 176"/>
              <a:gd name="T113" fmla="*/ 9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4" y="64"/>
                  <a:pt x="108" y="60"/>
                  <a:pt x="108" y="56"/>
                </a:cubicBezTo>
                <a:cubicBezTo>
                  <a:pt x="108" y="52"/>
                  <a:pt x="104" y="48"/>
                  <a:pt x="100" y="48"/>
                </a:cubicBezTo>
                <a:cubicBezTo>
                  <a:pt x="96" y="48"/>
                  <a:pt x="92" y="52"/>
                  <a:pt x="92" y="56"/>
                </a:cubicBezTo>
                <a:cubicBezTo>
                  <a:pt x="92" y="60"/>
                  <a:pt x="96" y="64"/>
                  <a:pt x="100" y="64"/>
                </a:cubicBezTo>
                <a:moveTo>
                  <a:pt x="32" y="128"/>
                </a:moveTo>
                <a:cubicBezTo>
                  <a:pt x="36" y="128"/>
                  <a:pt x="40" y="124"/>
                  <a:pt x="40" y="120"/>
                </a:cubicBezTo>
                <a:cubicBezTo>
                  <a:pt x="40" y="116"/>
                  <a:pt x="36" y="112"/>
                  <a:pt x="32" y="112"/>
                </a:cubicBezTo>
                <a:cubicBezTo>
                  <a:pt x="28" y="112"/>
                  <a:pt x="24" y="116"/>
                  <a:pt x="24" y="120"/>
                </a:cubicBezTo>
                <a:cubicBezTo>
                  <a:pt x="24" y="124"/>
                  <a:pt x="28" y="128"/>
                  <a:pt x="32" y="128"/>
                </a:cubicBezTo>
                <a:moveTo>
                  <a:pt x="85" y="68"/>
                </a:moveTo>
                <a:cubicBezTo>
                  <a:pt x="81" y="61"/>
                  <a:pt x="81" y="61"/>
                  <a:pt x="81" y="61"/>
                </a:cubicBezTo>
                <a:cubicBezTo>
                  <a:pt x="78" y="63"/>
                  <a:pt x="76" y="65"/>
                  <a:pt x="74" y="67"/>
                </a:cubicBezTo>
                <a:cubicBezTo>
                  <a:pt x="80" y="72"/>
                  <a:pt x="80" y="72"/>
                  <a:pt x="80" y="72"/>
                </a:cubicBezTo>
                <a:cubicBezTo>
                  <a:pt x="82" y="70"/>
                  <a:pt x="83" y="69"/>
                  <a:pt x="85" y="68"/>
                </a:cubicBezTo>
                <a:moveTo>
                  <a:pt x="41" y="99"/>
                </a:moveTo>
                <a:cubicBezTo>
                  <a:pt x="34" y="95"/>
                  <a:pt x="34" y="95"/>
                  <a:pt x="34" y="95"/>
                </a:cubicBezTo>
                <a:cubicBezTo>
                  <a:pt x="32" y="97"/>
                  <a:pt x="31" y="100"/>
                  <a:pt x="30" y="103"/>
                </a:cubicBezTo>
                <a:cubicBezTo>
                  <a:pt x="38" y="105"/>
                  <a:pt x="38" y="105"/>
                  <a:pt x="38" y="105"/>
                </a:cubicBezTo>
                <a:cubicBezTo>
                  <a:pt x="39" y="103"/>
                  <a:pt x="39" y="101"/>
                  <a:pt x="41" y="99"/>
                </a:cubicBezTo>
                <a:moveTo>
                  <a:pt x="51" y="90"/>
                </a:moveTo>
                <a:cubicBezTo>
                  <a:pt x="47" y="83"/>
                  <a:pt x="47" y="83"/>
                  <a:pt x="47" y="83"/>
                </a:cubicBezTo>
                <a:cubicBezTo>
                  <a:pt x="44" y="85"/>
                  <a:pt x="42" y="86"/>
                  <a:pt x="40" y="88"/>
                </a:cubicBezTo>
                <a:cubicBezTo>
                  <a:pt x="45" y="94"/>
                  <a:pt x="45" y="94"/>
                  <a:pt x="45" y="94"/>
                </a:cubicBezTo>
                <a:cubicBezTo>
                  <a:pt x="47" y="93"/>
                  <a:pt x="49" y="91"/>
                  <a:pt x="51" y="90"/>
                </a:cubicBezTo>
                <a:moveTo>
                  <a:pt x="134" y="76"/>
                </a:moveTo>
                <a:cubicBezTo>
                  <a:pt x="135" y="76"/>
                  <a:pt x="135" y="76"/>
                  <a:pt x="135" y="76"/>
                </a:cubicBezTo>
                <a:cubicBezTo>
                  <a:pt x="141" y="71"/>
                  <a:pt x="141" y="71"/>
                  <a:pt x="141" y="71"/>
                </a:cubicBezTo>
                <a:cubicBezTo>
                  <a:pt x="140" y="70"/>
                  <a:pt x="140" y="70"/>
                  <a:pt x="140" y="70"/>
                </a:cubicBezTo>
                <a:cubicBezTo>
                  <a:pt x="139" y="69"/>
                  <a:pt x="137" y="67"/>
                  <a:pt x="136" y="65"/>
                </a:cubicBezTo>
                <a:cubicBezTo>
                  <a:pt x="129" y="70"/>
                  <a:pt x="129" y="70"/>
                  <a:pt x="129" y="70"/>
                </a:cubicBezTo>
                <a:cubicBezTo>
                  <a:pt x="131" y="72"/>
                  <a:pt x="132" y="74"/>
                  <a:pt x="134" y="76"/>
                </a:cubicBezTo>
                <a:moveTo>
                  <a:pt x="173" y="16"/>
                </a:moveTo>
                <a:cubicBezTo>
                  <a:pt x="173" y="16"/>
                  <a:pt x="173" y="16"/>
                  <a:pt x="173" y="16"/>
                </a:cubicBezTo>
                <a:cubicBezTo>
                  <a:pt x="117" y="0"/>
                  <a:pt x="117" y="0"/>
                  <a:pt x="117" y="0"/>
                </a:cubicBezTo>
                <a:cubicBezTo>
                  <a:pt x="117" y="0"/>
                  <a:pt x="117" y="0"/>
                  <a:pt x="117" y="0"/>
                </a:cubicBezTo>
                <a:cubicBezTo>
                  <a:pt x="117" y="0"/>
                  <a:pt x="116" y="0"/>
                  <a:pt x="116" y="0"/>
                </a:cubicBezTo>
                <a:cubicBezTo>
                  <a:pt x="116" y="0"/>
                  <a:pt x="115"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4" y="0"/>
                  <a:pt x="4" y="0"/>
                </a:cubicBezTo>
                <a:cubicBezTo>
                  <a:pt x="2" y="0"/>
                  <a:pt x="0" y="2"/>
                  <a:pt x="0" y="4"/>
                </a:cubicBezTo>
                <a:cubicBezTo>
                  <a:pt x="0" y="156"/>
                  <a:pt x="0" y="156"/>
                  <a:pt x="0" y="156"/>
                </a:cubicBezTo>
                <a:cubicBezTo>
                  <a:pt x="0" y="158"/>
                  <a:pt x="1" y="159"/>
                  <a:pt x="3" y="160"/>
                </a:cubicBezTo>
                <a:cubicBezTo>
                  <a:pt x="3" y="160"/>
                  <a:pt x="3" y="160"/>
                  <a:pt x="3" y="160"/>
                </a:cubicBezTo>
                <a:cubicBezTo>
                  <a:pt x="59" y="176"/>
                  <a:pt x="59" y="176"/>
                  <a:pt x="59" y="176"/>
                </a:cubicBezTo>
                <a:cubicBezTo>
                  <a:pt x="59" y="176"/>
                  <a:pt x="59" y="176"/>
                  <a:pt x="59" y="176"/>
                </a:cubicBezTo>
                <a:cubicBezTo>
                  <a:pt x="59" y="176"/>
                  <a:pt x="60" y="176"/>
                  <a:pt x="60" y="176"/>
                </a:cubicBezTo>
                <a:cubicBezTo>
                  <a:pt x="60"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1" y="176"/>
                  <a:pt x="172" y="176"/>
                  <a:pt x="172" y="176"/>
                </a:cubicBezTo>
                <a:cubicBezTo>
                  <a:pt x="174"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7" y="83"/>
                  <a:pt x="67" y="83"/>
                  <a:pt x="67" y="83"/>
                </a:cubicBezTo>
                <a:cubicBezTo>
                  <a:pt x="70" y="82"/>
                  <a:pt x="72" y="80"/>
                  <a:pt x="75" y="78"/>
                </a:cubicBezTo>
                <a:cubicBezTo>
                  <a:pt x="69" y="72"/>
                  <a:pt x="69" y="72"/>
                  <a:pt x="69"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3" y="64"/>
                  <a:pt x="125" y="65"/>
                </a:cubicBezTo>
                <a:cubicBezTo>
                  <a:pt x="130" y="59"/>
                  <a:pt x="130" y="59"/>
                  <a:pt x="130" y="59"/>
                </a:cubicBezTo>
                <a:cubicBezTo>
                  <a:pt x="127"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13"/>
                </a:moveTo>
                <a:cubicBezTo>
                  <a:pt x="142" y="112"/>
                  <a:pt x="141" y="112"/>
                  <a:pt x="140" y="112"/>
                </a:cubicBezTo>
                <a:cubicBezTo>
                  <a:pt x="138" y="112"/>
                  <a:pt x="136" y="114"/>
                  <a:pt x="136" y="116"/>
                </a:cubicBezTo>
                <a:cubicBezTo>
                  <a:pt x="136" y="117"/>
                  <a:pt x="136" y="118"/>
                  <a:pt x="137" y="119"/>
                </a:cubicBezTo>
                <a:cubicBezTo>
                  <a:pt x="142" y="124"/>
                  <a:pt x="142" y="124"/>
                  <a:pt x="142" y="124"/>
                </a:cubicBezTo>
                <a:cubicBezTo>
                  <a:pt x="137" y="129"/>
                  <a:pt x="137" y="129"/>
                  <a:pt x="137" y="129"/>
                </a:cubicBezTo>
                <a:cubicBezTo>
                  <a:pt x="136"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8"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8" y="112"/>
                  <a:pt x="156" y="112"/>
                </a:cubicBezTo>
                <a:cubicBezTo>
                  <a:pt x="155" y="112"/>
                  <a:pt x="154" y="112"/>
                  <a:pt x="153" y="113"/>
                </a:cubicBezTo>
                <a:cubicBezTo>
                  <a:pt x="148" y="118"/>
                  <a:pt x="148" y="118"/>
                  <a:pt x="148" y="118"/>
                </a:cubicBezTo>
                <a:lnTo>
                  <a:pt x="143" y="113"/>
                </a:lnTo>
                <a:close/>
                <a:moveTo>
                  <a:pt x="142" y="88"/>
                </a:moveTo>
                <a:cubicBezTo>
                  <a:pt x="150" y="86"/>
                  <a:pt x="150" y="86"/>
                  <a:pt x="150" y="86"/>
                </a:cubicBezTo>
                <a:cubicBezTo>
                  <a:pt x="149" y="83"/>
                  <a:pt x="148" y="80"/>
                  <a:pt x="146" y="78"/>
                </a:cubicBezTo>
                <a:cubicBezTo>
                  <a:pt x="139" y="82"/>
                  <a:pt x="139" y="82"/>
                  <a:pt x="139" y="82"/>
                </a:cubicBezTo>
                <a:cubicBezTo>
                  <a:pt x="140" y="84"/>
                  <a:pt x="141" y="86"/>
                  <a:pt x="142" y="88"/>
                </a:cubicBezTo>
                <a:moveTo>
                  <a:pt x="143" y="102"/>
                </a:moveTo>
                <a:cubicBezTo>
                  <a:pt x="151" y="103"/>
                  <a:pt x="151" y="103"/>
                  <a:pt x="151" y="103"/>
                </a:cubicBezTo>
                <a:cubicBezTo>
                  <a:pt x="151" y="100"/>
                  <a:pt x="151" y="97"/>
                  <a:pt x="151" y="94"/>
                </a:cubicBezTo>
                <a:cubicBezTo>
                  <a:pt x="143" y="95"/>
                  <a:pt x="143" y="95"/>
                  <a:pt x="143" y="95"/>
                </a:cubicBezTo>
                <a:cubicBezTo>
                  <a:pt x="143" y="97"/>
                  <a:pt x="143" y="99"/>
                  <a:pt x="143" y="102"/>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sz="1200"/>
          </a:p>
        </p:txBody>
      </p:sp>
      <p:sp>
        <p:nvSpPr>
          <p:cNvPr id="46" name="Freeform 88">
            <a:extLst>
              <a:ext uri="{FF2B5EF4-FFF2-40B4-BE49-F238E27FC236}">
                <a16:creationId xmlns:a16="http://schemas.microsoft.com/office/drawing/2014/main" id="{CC973E55-3B83-41E9-AB55-152D05E7A7A4}"/>
              </a:ext>
            </a:extLst>
          </p:cNvPr>
          <p:cNvSpPr>
            <a:spLocks noChangeArrowheads="1"/>
          </p:cNvSpPr>
          <p:nvPr/>
        </p:nvSpPr>
        <p:spPr bwMode="auto">
          <a:xfrm>
            <a:off x="2488746" y="1281153"/>
            <a:ext cx="567913" cy="529431"/>
          </a:xfrm>
          <a:custGeom>
            <a:avLst/>
            <a:gdLst>
              <a:gd name="T0" fmla="*/ 106693 w 601"/>
              <a:gd name="T1" fmla="*/ 218715 h 609"/>
              <a:gd name="T2" fmla="*/ 106693 w 601"/>
              <a:gd name="T3" fmla="*/ 218715 h 609"/>
              <a:gd name="T4" fmla="*/ 0 w 601"/>
              <a:gd name="T5" fmla="*/ 109358 h 609"/>
              <a:gd name="T6" fmla="*/ 106693 w 601"/>
              <a:gd name="T7" fmla="*/ 0 h 609"/>
              <a:gd name="T8" fmla="*/ 215541 w 601"/>
              <a:gd name="T9" fmla="*/ 109358 h 609"/>
              <a:gd name="T10" fmla="*/ 106693 w 601"/>
              <a:gd name="T11" fmla="*/ 218715 h 609"/>
              <a:gd name="T12" fmla="*/ 106693 w 601"/>
              <a:gd name="T13" fmla="*/ 20505 h 609"/>
              <a:gd name="T14" fmla="*/ 106693 w 601"/>
              <a:gd name="T15" fmla="*/ 20505 h 609"/>
              <a:gd name="T16" fmla="*/ 20117 w 601"/>
              <a:gd name="T17" fmla="*/ 109358 h 609"/>
              <a:gd name="T18" fmla="*/ 43108 w 601"/>
              <a:gd name="T19" fmla="*/ 167993 h 609"/>
              <a:gd name="T20" fmla="*/ 65740 w 601"/>
              <a:gd name="T21" fmla="*/ 160439 h 609"/>
              <a:gd name="T22" fmla="*/ 88731 w 601"/>
              <a:gd name="T23" fmla="*/ 150367 h 609"/>
              <a:gd name="T24" fmla="*/ 88731 w 601"/>
              <a:gd name="T25" fmla="*/ 134898 h 609"/>
              <a:gd name="T26" fmla="*/ 78672 w 601"/>
              <a:gd name="T27" fmla="*/ 114754 h 609"/>
              <a:gd name="T28" fmla="*/ 73643 w 601"/>
              <a:gd name="T29" fmla="*/ 106840 h 609"/>
              <a:gd name="T30" fmla="*/ 76158 w 601"/>
              <a:gd name="T31" fmla="*/ 91731 h 609"/>
              <a:gd name="T32" fmla="*/ 76158 w 601"/>
              <a:gd name="T33" fmla="*/ 73744 h 609"/>
              <a:gd name="T34" fmla="*/ 106693 w 601"/>
              <a:gd name="T35" fmla="*/ 48563 h 609"/>
              <a:gd name="T36" fmla="*/ 139742 w 601"/>
              <a:gd name="T37" fmla="*/ 73744 h 609"/>
              <a:gd name="T38" fmla="*/ 136868 w 601"/>
              <a:gd name="T39" fmla="*/ 91731 h 609"/>
              <a:gd name="T40" fmla="*/ 139742 w 601"/>
              <a:gd name="T41" fmla="*/ 106840 h 609"/>
              <a:gd name="T42" fmla="*/ 134354 w 601"/>
              <a:gd name="T43" fmla="*/ 114754 h 609"/>
              <a:gd name="T44" fmla="*/ 126810 w 601"/>
              <a:gd name="T45" fmla="*/ 134898 h 609"/>
              <a:gd name="T46" fmla="*/ 126810 w 601"/>
              <a:gd name="T47" fmla="*/ 150367 h 609"/>
              <a:gd name="T48" fmla="*/ 147286 w 601"/>
              <a:gd name="T49" fmla="*/ 160439 h 609"/>
              <a:gd name="T50" fmla="*/ 172433 w 601"/>
              <a:gd name="T51" fmla="*/ 167993 h 609"/>
              <a:gd name="T52" fmla="*/ 195424 w 601"/>
              <a:gd name="T53" fmla="*/ 109358 h 609"/>
              <a:gd name="T54" fmla="*/ 106693 w 601"/>
              <a:gd name="T55" fmla="*/ 20505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rgbClr val="002060"/>
          </a:solidFill>
          <a:ln>
            <a:solidFill>
              <a:srgbClr val="002060"/>
            </a:solidFill>
          </a:ln>
        </p:spPr>
        <p:txBody>
          <a:bodyPr wrap="none" anchor="ctr"/>
          <a:lstStyle/>
          <a:p>
            <a:endParaRPr lang="en-US" sz="1200" dirty="0"/>
          </a:p>
        </p:txBody>
      </p:sp>
      <p:grpSp>
        <p:nvGrpSpPr>
          <p:cNvPr id="47" name="Group 46">
            <a:extLst>
              <a:ext uri="{FF2B5EF4-FFF2-40B4-BE49-F238E27FC236}">
                <a16:creationId xmlns:a16="http://schemas.microsoft.com/office/drawing/2014/main" id="{10562021-CB26-4B46-8C2C-38C2A8B7B8AA}"/>
              </a:ext>
            </a:extLst>
          </p:cNvPr>
          <p:cNvGrpSpPr/>
          <p:nvPr/>
        </p:nvGrpSpPr>
        <p:grpSpPr>
          <a:xfrm>
            <a:off x="4233232" y="1284221"/>
            <a:ext cx="490455" cy="555084"/>
            <a:chOff x="3036888" y="1211263"/>
            <a:chExt cx="355600" cy="360363"/>
          </a:xfrm>
          <a:solidFill>
            <a:srgbClr val="002060"/>
          </a:solidFill>
        </p:grpSpPr>
        <p:sp>
          <p:nvSpPr>
            <p:cNvPr id="48" name="Freeform 23">
              <a:extLst>
                <a:ext uri="{FF2B5EF4-FFF2-40B4-BE49-F238E27FC236}">
                  <a16:creationId xmlns:a16="http://schemas.microsoft.com/office/drawing/2014/main" id="{5FA33637-9BCC-46A3-9013-93DD4200FBFD}"/>
                </a:ext>
              </a:extLst>
            </p:cNvPr>
            <p:cNvSpPr>
              <a:spLocks noEditPoints="1"/>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49" name="Freeform 24">
              <a:extLst>
                <a:ext uri="{FF2B5EF4-FFF2-40B4-BE49-F238E27FC236}">
                  <a16:creationId xmlns:a16="http://schemas.microsoft.com/office/drawing/2014/main" id="{7D6BD4FF-DD56-4F61-A550-2938DFE1BCAF}"/>
                </a:ext>
              </a:extLst>
            </p:cNvPr>
            <p:cNvSpPr>
              <a:spLocks noEditPoints="1"/>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0" name="Freeform 25">
              <a:extLst>
                <a:ext uri="{FF2B5EF4-FFF2-40B4-BE49-F238E27FC236}">
                  <a16:creationId xmlns:a16="http://schemas.microsoft.com/office/drawing/2014/main" id="{1D91E772-FEA7-4346-B9CF-5A5F601F6586}"/>
                </a:ext>
              </a:extLst>
            </p:cNvPr>
            <p:cNvSpPr>
              <a:spLocks noEditPoints="1"/>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1" name="Freeform 26">
              <a:extLst>
                <a:ext uri="{FF2B5EF4-FFF2-40B4-BE49-F238E27FC236}">
                  <a16:creationId xmlns:a16="http://schemas.microsoft.com/office/drawing/2014/main" id="{C57477EE-2904-4DB2-BAE4-A2B75E0EDD40}"/>
                </a:ext>
              </a:extLst>
            </p:cNvPr>
            <p:cNvSpPr>
              <a:spLocks noEditPoints="1"/>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2" name="Freeform 27">
              <a:extLst>
                <a:ext uri="{FF2B5EF4-FFF2-40B4-BE49-F238E27FC236}">
                  <a16:creationId xmlns:a16="http://schemas.microsoft.com/office/drawing/2014/main" id="{29E312EC-A581-4D09-A766-33E7979E61EE}"/>
                </a:ext>
              </a:extLst>
            </p:cNvPr>
            <p:cNvSpPr>
              <a:spLocks noEditPoints="1"/>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3" name="Freeform 28">
              <a:extLst>
                <a:ext uri="{FF2B5EF4-FFF2-40B4-BE49-F238E27FC236}">
                  <a16:creationId xmlns:a16="http://schemas.microsoft.com/office/drawing/2014/main" id="{537E691B-C5C5-4D6D-9BF7-159ACFD1309C}"/>
                </a:ext>
              </a:extLst>
            </p:cNvPr>
            <p:cNvSpPr>
              <a:spLocks noEditPoints="1"/>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4" name="Freeform 29">
              <a:extLst>
                <a:ext uri="{FF2B5EF4-FFF2-40B4-BE49-F238E27FC236}">
                  <a16:creationId xmlns:a16="http://schemas.microsoft.com/office/drawing/2014/main" id="{51A1E4FB-93D3-476E-AD29-2DF78261DF39}"/>
                </a:ext>
              </a:extLst>
            </p:cNvPr>
            <p:cNvSpPr>
              <a:spLocks noEditPoints="1"/>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5" name="Freeform 30">
              <a:extLst>
                <a:ext uri="{FF2B5EF4-FFF2-40B4-BE49-F238E27FC236}">
                  <a16:creationId xmlns:a16="http://schemas.microsoft.com/office/drawing/2014/main" id="{088AA3D9-F041-4306-959E-CFA534243F76}"/>
                </a:ext>
              </a:extLst>
            </p:cNvPr>
            <p:cNvSpPr>
              <a:spLocks noEditPoints="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6" name="Freeform 31">
              <a:extLst>
                <a:ext uri="{FF2B5EF4-FFF2-40B4-BE49-F238E27FC236}">
                  <a16:creationId xmlns:a16="http://schemas.microsoft.com/office/drawing/2014/main" id="{6748EB54-A918-4F25-B7EB-40CFBF962689}"/>
                </a:ext>
              </a:extLst>
            </p:cNvPr>
            <p:cNvSpPr>
              <a:spLocks noEditPoints="1"/>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7" name="Freeform 32">
              <a:extLst>
                <a:ext uri="{FF2B5EF4-FFF2-40B4-BE49-F238E27FC236}">
                  <a16:creationId xmlns:a16="http://schemas.microsoft.com/office/drawing/2014/main" id="{D39ECB8E-A3D8-4FBE-9C34-2F2C49B062DC}"/>
                </a:ext>
              </a:extLst>
            </p:cNvPr>
            <p:cNvSpPr>
              <a:spLocks noEditPoints="1"/>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8" name="Freeform 33">
              <a:extLst>
                <a:ext uri="{FF2B5EF4-FFF2-40B4-BE49-F238E27FC236}">
                  <a16:creationId xmlns:a16="http://schemas.microsoft.com/office/drawing/2014/main" id="{A6758758-10AB-4FAD-A8EA-E97AF4271E2B}"/>
                </a:ext>
              </a:extLst>
            </p:cNvPr>
            <p:cNvSpPr>
              <a:spLocks noEditPoints="1"/>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59" name="Freeform 34">
              <a:extLst>
                <a:ext uri="{FF2B5EF4-FFF2-40B4-BE49-F238E27FC236}">
                  <a16:creationId xmlns:a16="http://schemas.microsoft.com/office/drawing/2014/main" id="{E77675D4-FDBF-4C17-89A3-0DC4C74AA857}"/>
                </a:ext>
              </a:extLst>
            </p:cNvPr>
            <p:cNvSpPr>
              <a:spLocks noEditPoints="1"/>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sp>
          <p:nvSpPr>
            <p:cNvPr id="60" name="Freeform 35">
              <a:extLst>
                <a:ext uri="{FF2B5EF4-FFF2-40B4-BE49-F238E27FC236}">
                  <a16:creationId xmlns:a16="http://schemas.microsoft.com/office/drawing/2014/main" id="{CB1EE50E-0C97-4C02-A185-C5C7B74D8EEE}"/>
                </a:ext>
              </a:extLst>
            </p:cNvPr>
            <p:cNvSpPr>
              <a:spLocks noEditPoints="1"/>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solidFill>
                <a:srgbClr val="002060"/>
              </a:solidFill>
              <a:round/>
              <a:headEnd/>
              <a:tailEnd/>
            </a:ln>
          </p:spPr>
          <p:txBody>
            <a:bodyPr/>
            <a:lstStyle/>
            <a:p>
              <a:pPr fontAlgn="auto">
                <a:spcBef>
                  <a:spcPts val="0"/>
                </a:spcBef>
                <a:spcAft>
                  <a:spcPts val="0"/>
                </a:spcAft>
                <a:defRPr/>
              </a:pPr>
              <a:endParaRPr lang="en-US" sz="1200">
                <a:ea typeface="+mn-ea"/>
              </a:endParaRPr>
            </a:p>
          </p:txBody>
        </p:sp>
      </p:grpSp>
      <p:sp>
        <p:nvSpPr>
          <p:cNvPr id="61" name="Freeform 50">
            <a:extLst>
              <a:ext uri="{FF2B5EF4-FFF2-40B4-BE49-F238E27FC236}">
                <a16:creationId xmlns:a16="http://schemas.microsoft.com/office/drawing/2014/main" id="{0F3B410B-BA99-4291-A47A-1AE9118BA2B2}"/>
              </a:ext>
            </a:extLst>
          </p:cNvPr>
          <p:cNvSpPr>
            <a:spLocks noEditPoints="1"/>
          </p:cNvSpPr>
          <p:nvPr/>
        </p:nvSpPr>
        <p:spPr bwMode="auto">
          <a:xfrm>
            <a:off x="5955087" y="1293051"/>
            <a:ext cx="567913" cy="555084"/>
          </a:xfrm>
          <a:custGeom>
            <a:avLst/>
            <a:gdLst>
              <a:gd name="T0" fmla="*/ 112 w 112"/>
              <a:gd name="T1" fmla="*/ 8 h 109"/>
              <a:gd name="T2" fmla="*/ 104 w 112"/>
              <a:gd name="T3" fmla="*/ 0 h 109"/>
              <a:gd name="T4" fmla="*/ 86 w 112"/>
              <a:gd name="T5" fmla="*/ 21 h 109"/>
              <a:gd name="T6" fmla="*/ 51 w 112"/>
              <a:gd name="T7" fmla="*/ 7 h 109"/>
              <a:gd name="T8" fmla="*/ 0 w 112"/>
              <a:gd name="T9" fmla="*/ 58 h 109"/>
              <a:gd name="T10" fmla="*/ 51 w 112"/>
              <a:gd name="T11" fmla="*/ 109 h 109"/>
              <a:gd name="T12" fmla="*/ 102 w 112"/>
              <a:gd name="T13" fmla="*/ 58 h 109"/>
              <a:gd name="T14" fmla="*/ 94 w 112"/>
              <a:gd name="T15" fmla="*/ 31 h 109"/>
              <a:gd name="T16" fmla="*/ 112 w 112"/>
              <a:gd name="T17" fmla="*/ 8 h 109"/>
              <a:gd name="T18" fmla="*/ 95 w 112"/>
              <a:gd name="T19" fmla="*/ 58 h 109"/>
              <a:gd name="T20" fmla="*/ 51 w 112"/>
              <a:gd name="T21" fmla="*/ 101 h 109"/>
              <a:gd name="T22" fmla="*/ 8 w 112"/>
              <a:gd name="T23" fmla="*/ 58 h 109"/>
              <a:gd name="T24" fmla="*/ 51 w 112"/>
              <a:gd name="T25" fmla="*/ 14 h 109"/>
              <a:gd name="T26" fmla="*/ 81 w 112"/>
              <a:gd name="T27" fmla="*/ 26 h 109"/>
              <a:gd name="T28" fmla="*/ 50 w 112"/>
              <a:gd name="T29" fmla="*/ 62 h 109"/>
              <a:gd name="T30" fmla="*/ 26 w 112"/>
              <a:gd name="T31" fmla="*/ 39 h 109"/>
              <a:gd name="T32" fmla="*/ 18 w 112"/>
              <a:gd name="T33" fmla="*/ 54 h 109"/>
              <a:gd name="T34" fmla="*/ 43 w 112"/>
              <a:gd name="T35" fmla="*/ 82 h 109"/>
              <a:gd name="T36" fmla="*/ 48 w 112"/>
              <a:gd name="T37" fmla="*/ 89 h 109"/>
              <a:gd name="T38" fmla="*/ 54 w 112"/>
              <a:gd name="T39" fmla="*/ 82 h 109"/>
              <a:gd name="T40" fmla="*/ 89 w 112"/>
              <a:gd name="T41" fmla="*/ 37 h 109"/>
              <a:gd name="T42" fmla="*/ 95 w 112"/>
              <a:gd name="T43" fmla="*/ 58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rgbClr val="002060"/>
          </a:solidFill>
          <a:ln>
            <a:solidFill>
              <a:srgbClr val="002060"/>
            </a:solidFill>
          </a:ln>
        </p:spPr>
        <p:txBody>
          <a:bodyPr/>
          <a:lstStyle/>
          <a:p>
            <a:endParaRPr lang="en-US" sz="1200"/>
          </a:p>
        </p:txBody>
      </p:sp>
      <p:sp>
        <p:nvSpPr>
          <p:cNvPr id="62" name="Freeform 268">
            <a:extLst>
              <a:ext uri="{FF2B5EF4-FFF2-40B4-BE49-F238E27FC236}">
                <a16:creationId xmlns:a16="http://schemas.microsoft.com/office/drawing/2014/main" id="{8C47674D-BC71-40C5-9D90-9898F579D761}"/>
              </a:ext>
            </a:extLst>
          </p:cNvPr>
          <p:cNvSpPr>
            <a:spLocks noEditPoints="1"/>
          </p:cNvSpPr>
          <p:nvPr/>
        </p:nvSpPr>
        <p:spPr bwMode="auto">
          <a:xfrm>
            <a:off x="7749923" y="1276207"/>
            <a:ext cx="403765" cy="459859"/>
          </a:xfrm>
          <a:custGeom>
            <a:avLst/>
            <a:gdLst>
              <a:gd name="T0" fmla="*/ 108 w 216"/>
              <a:gd name="T1" fmla="*/ 0 h 256"/>
              <a:gd name="T2" fmla="*/ 0 w 216"/>
              <a:gd name="T3" fmla="*/ 32 h 256"/>
              <a:gd name="T4" fmla="*/ 0 w 216"/>
              <a:gd name="T5" fmla="*/ 224 h 256"/>
              <a:gd name="T6" fmla="*/ 108 w 216"/>
              <a:gd name="T7" fmla="*/ 256 h 256"/>
              <a:gd name="T8" fmla="*/ 216 w 216"/>
              <a:gd name="T9" fmla="*/ 224 h 256"/>
              <a:gd name="T10" fmla="*/ 216 w 216"/>
              <a:gd name="T11" fmla="*/ 32 h 256"/>
              <a:gd name="T12" fmla="*/ 108 w 216"/>
              <a:gd name="T13" fmla="*/ 0 h 256"/>
              <a:gd name="T14" fmla="*/ 108 w 216"/>
              <a:gd name="T15" fmla="*/ 248 h 256"/>
              <a:gd name="T16" fmla="*/ 8 w 216"/>
              <a:gd name="T17" fmla="*/ 224 h 256"/>
              <a:gd name="T18" fmla="*/ 8 w 216"/>
              <a:gd name="T19" fmla="*/ 173 h 256"/>
              <a:gd name="T20" fmla="*/ 108 w 216"/>
              <a:gd name="T21" fmla="*/ 192 h 256"/>
              <a:gd name="T22" fmla="*/ 208 w 216"/>
              <a:gd name="T23" fmla="*/ 173 h 256"/>
              <a:gd name="T24" fmla="*/ 208 w 216"/>
              <a:gd name="T25" fmla="*/ 224 h 256"/>
              <a:gd name="T26" fmla="*/ 108 w 216"/>
              <a:gd name="T27" fmla="*/ 248 h 256"/>
              <a:gd name="T28" fmla="*/ 108 w 216"/>
              <a:gd name="T29" fmla="*/ 184 h 256"/>
              <a:gd name="T30" fmla="*/ 8 w 216"/>
              <a:gd name="T31" fmla="*/ 160 h 256"/>
              <a:gd name="T32" fmla="*/ 8 w 216"/>
              <a:gd name="T33" fmla="*/ 109 h 256"/>
              <a:gd name="T34" fmla="*/ 108 w 216"/>
              <a:gd name="T35" fmla="*/ 128 h 256"/>
              <a:gd name="T36" fmla="*/ 208 w 216"/>
              <a:gd name="T37" fmla="*/ 109 h 256"/>
              <a:gd name="T38" fmla="*/ 208 w 216"/>
              <a:gd name="T39" fmla="*/ 160 h 256"/>
              <a:gd name="T40" fmla="*/ 108 w 216"/>
              <a:gd name="T41" fmla="*/ 184 h 256"/>
              <a:gd name="T42" fmla="*/ 108 w 216"/>
              <a:gd name="T43" fmla="*/ 120 h 256"/>
              <a:gd name="T44" fmla="*/ 8 w 216"/>
              <a:gd name="T45" fmla="*/ 96 h 256"/>
              <a:gd name="T46" fmla="*/ 8 w 216"/>
              <a:gd name="T47" fmla="*/ 45 h 256"/>
              <a:gd name="T48" fmla="*/ 108 w 216"/>
              <a:gd name="T49" fmla="*/ 64 h 256"/>
              <a:gd name="T50" fmla="*/ 208 w 216"/>
              <a:gd name="T51" fmla="*/ 45 h 256"/>
              <a:gd name="T52" fmla="*/ 208 w 216"/>
              <a:gd name="T53" fmla="*/ 96 h 256"/>
              <a:gd name="T54" fmla="*/ 108 w 216"/>
              <a:gd name="T55" fmla="*/ 120 h 256"/>
              <a:gd name="T56" fmla="*/ 108 w 216"/>
              <a:gd name="T57" fmla="*/ 56 h 256"/>
              <a:gd name="T58" fmla="*/ 8 w 216"/>
              <a:gd name="T59" fmla="*/ 32 h 256"/>
              <a:gd name="T60" fmla="*/ 108 w 216"/>
              <a:gd name="T61" fmla="*/ 8 h 256"/>
              <a:gd name="T62" fmla="*/ 208 w 216"/>
              <a:gd name="T63" fmla="*/ 32 h 256"/>
              <a:gd name="T64" fmla="*/ 108 w 216"/>
              <a:gd name="T65" fmla="*/ 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256">
                <a:moveTo>
                  <a:pt x="108" y="0"/>
                </a:moveTo>
                <a:cubicBezTo>
                  <a:pt x="54" y="0"/>
                  <a:pt x="0" y="11"/>
                  <a:pt x="0" y="32"/>
                </a:cubicBezTo>
                <a:cubicBezTo>
                  <a:pt x="0" y="224"/>
                  <a:pt x="0" y="224"/>
                  <a:pt x="0" y="224"/>
                </a:cubicBezTo>
                <a:cubicBezTo>
                  <a:pt x="0" y="245"/>
                  <a:pt x="54" y="256"/>
                  <a:pt x="108" y="256"/>
                </a:cubicBezTo>
                <a:cubicBezTo>
                  <a:pt x="162" y="256"/>
                  <a:pt x="216" y="245"/>
                  <a:pt x="216" y="224"/>
                </a:cubicBezTo>
                <a:cubicBezTo>
                  <a:pt x="216" y="32"/>
                  <a:pt x="216" y="32"/>
                  <a:pt x="216" y="32"/>
                </a:cubicBezTo>
                <a:cubicBezTo>
                  <a:pt x="216" y="11"/>
                  <a:pt x="162" y="0"/>
                  <a:pt x="108" y="0"/>
                </a:cubicBezTo>
                <a:close/>
                <a:moveTo>
                  <a:pt x="108" y="248"/>
                </a:moveTo>
                <a:cubicBezTo>
                  <a:pt x="46" y="248"/>
                  <a:pt x="8" y="234"/>
                  <a:pt x="8" y="224"/>
                </a:cubicBezTo>
                <a:cubicBezTo>
                  <a:pt x="8" y="173"/>
                  <a:pt x="8" y="173"/>
                  <a:pt x="8" y="173"/>
                </a:cubicBezTo>
                <a:cubicBezTo>
                  <a:pt x="25" y="186"/>
                  <a:pt x="67" y="192"/>
                  <a:pt x="108" y="192"/>
                </a:cubicBezTo>
                <a:cubicBezTo>
                  <a:pt x="149" y="192"/>
                  <a:pt x="191" y="186"/>
                  <a:pt x="208" y="173"/>
                </a:cubicBezTo>
                <a:cubicBezTo>
                  <a:pt x="208" y="224"/>
                  <a:pt x="208" y="224"/>
                  <a:pt x="208" y="224"/>
                </a:cubicBezTo>
                <a:cubicBezTo>
                  <a:pt x="208" y="234"/>
                  <a:pt x="170" y="248"/>
                  <a:pt x="108" y="248"/>
                </a:cubicBezTo>
                <a:close/>
                <a:moveTo>
                  <a:pt x="108" y="184"/>
                </a:moveTo>
                <a:cubicBezTo>
                  <a:pt x="46" y="184"/>
                  <a:pt x="8" y="170"/>
                  <a:pt x="8" y="160"/>
                </a:cubicBezTo>
                <a:cubicBezTo>
                  <a:pt x="8" y="109"/>
                  <a:pt x="8" y="109"/>
                  <a:pt x="8" y="109"/>
                </a:cubicBezTo>
                <a:cubicBezTo>
                  <a:pt x="25" y="122"/>
                  <a:pt x="67" y="128"/>
                  <a:pt x="108" y="128"/>
                </a:cubicBezTo>
                <a:cubicBezTo>
                  <a:pt x="149" y="128"/>
                  <a:pt x="191" y="122"/>
                  <a:pt x="208" y="109"/>
                </a:cubicBezTo>
                <a:cubicBezTo>
                  <a:pt x="208" y="160"/>
                  <a:pt x="208" y="160"/>
                  <a:pt x="208" y="160"/>
                </a:cubicBezTo>
                <a:cubicBezTo>
                  <a:pt x="208" y="170"/>
                  <a:pt x="170" y="184"/>
                  <a:pt x="108" y="184"/>
                </a:cubicBezTo>
                <a:close/>
                <a:moveTo>
                  <a:pt x="108" y="120"/>
                </a:moveTo>
                <a:cubicBezTo>
                  <a:pt x="46" y="120"/>
                  <a:pt x="8" y="106"/>
                  <a:pt x="8" y="96"/>
                </a:cubicBezTo>
                <a:cubicBezTo>
                  <a:pt x="8" y="45"/>
                  <a:pt x="8" y="45"/>
                  <a:pt x="8" y="45"/>
                </a:cubicBezTo>
                <a:cubicBezTo>
                  <a:pt x="25" y="58"/>
                  <a:pt x="67" y="64"/>
                  <a:pt x="108" y="64"/>
                </a:cubicBezTo>
                <a:cubicBezTo>
                  <a:pt x="149" y="64"/>
                  <a:pt x="191" y="58"/>
                  <a:pt x="208" y="45"/>
                </a:cubicBezTo>
                <a:cubicBezTo>
                  <a:pt x="208" y="96"/>
                  <a:pt x="208" y="96"/>
                  <a:pt x="208" y="96"/>
                </a:cubicBezTo>
                <a:cubicBezTo>
                  <a:pt x="208" y="106"/>
                  <a:pt x="170" y="120"/>
                  <a:pt x="108" y="120"/>
                </a:cubicBezTo>
                <a:close/>
                <a:moveTo>
                  <a:pt x="108" y="56"/>
                </a:moveTo>
                <a:cubicBezTo>
                  <a:pt x="46" y="56"/>
                  <a:pt x="8" y="42"/>
                  <a:pt x="8" y="32"/>
                </a:cubicBezTo>
                <a:cubicBezTo>
                  <a:pt x="8" y="22"/>
                  <a:pt x="46" y="8"/>
                  <a:pt x="108" y="8"/>
                </a:cubicBezTo>
                <a:cubicBezTo>
                  <a:pt x="170" y="8"/>
                  <a:pt x="208" y="22"/>
                  <a:pt x="208" y="32"/>
                </a:cubicBezTo>
                <a:cubicBezTo>
                  <a:pt x="208" y="42"/>
                  <a:pt x="170" y="56"/>
                  <a:pt x="108" y="56"/>
                </a:cubicBez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uk-UA" sz="1200"/>
          </a:p>
        </p:txBody>
      </p:sp>
      <p:sp>
        <p:nvSpPr>
          <p:cNvPr id="63" name="TextBox 62">
            <a:extLst>
              <a:ext uri="{FF2B5EF4-FFF2-40B4-BE49-F238E27FC236}">
                <a16:creationId xmlns:a16="http://schemas.microsoft.com/office/drawing/2014/main" id="{C02FA4DD-14EC-43C4-B224-F2D6A454E8E2}"/>
              </a:ext>
            </a:extLst>
          </p:cNvPr>
          <p:cNvSpPr txBox="1"/>
          <p:nvPr/>
        </p:nvSpPr>
        <p:spPr>
          <a:xfrm>
            <a:off x="7376840" y="3168100"/>
            <a:ext cx="1614760" cy="830997"/>
          </a:xfrm>
          <a:prstGeom prst="rect">
            <a:avLst/>
          </a:prstGeom>
          <a:noFill/>
        </p:spPr>
        <p:txBody>
          <a:bodyPr wrap="square">
            <a:spAutoFit/>
          </a:bodyPr>
          <a:lstStyle/>
          <a:p>
            <a:pPr algn="ctr"/>
            <a:r>
              <a:rPr lang="pt-BR" sz="1200" dirty="0">
                <a:solidFill>
                  <a:srgbClr val="6C6463"/>
                </a:solidFill>
                <a:latin typeface="Gill Sans MT" panose="020B0502020104020203" pitchFamily="34" charset="0"/>
                <a:ea typeface="Calibri" panose="020F0502020204030204" pitchFamily="34" charset="0"/>
                <a:cs typeface="Times New Roman (Body CS)"/>
              </a:rPr>
              <a:t>Regândirea taxei locale pentru comerțul electronic
</a:t>
            </a:r>
            <a:endParaRPr lang="en-US" sz="12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64" name="TextBox 63">
            <a:extLst>
              <a:ext uri="{FF2B5EF4-FFF2-40B4-BE49-F238E27FC236}">
                <a16:creationId xmlns:a16="http://schemas.microsoft.com/office/drawing/2014/main" id="{F17515BA-25AF-4789-831C-D8F519DE4012}"/>
              </a:ext>
            </a:extLst>
          </p:cNvPr>
          <p:cNvSpPr txBox="1"/>
          <p:nvPr/>
        </p:nvSpPr>
        <p:spPr>
          <a:xfrm>
            <a:off x="1885752" y="3131099"/>
            <a:ext cx="1691940" cy="646331"/>
          </a:xfrm>
          <a:prstGeom prst="rect">
            <a:avLst/>
          </a:prstGeom>
          <a:noFill/>
        </p:spPr>
        <p:txBody>
          <a:bodyPr wrap="square">
            <a:spAutoFit/>
          </a:bodyPr>
          <a:lstStyle/>
          <a:p>
            <a:pPr algn="ctr"/>
            <a:r>
              <a:rPr lang="en-US" sz="1200" dirty="0" err="1">
                <a:solidFill>
                  <a:srgbClr val="6C6463"/>
                </a:solidFill>
                <a:latin typeface="Gill Sans MT" panose="020B0502020104020203" pitchFamily="34" charset="0"/>
                <a:ea typeface="Calibri" panose="020F0502020204030204" pitchFamily="34" charset="0"/>
                <a:cs typeface="Times New Roman (Body CS)"/>
              </a:rPr>
              <a:t>Semnătura</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electronică</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facilitată</a:t>
            </a:r>
            <a:r>
              <a:rPr lang="en-US" sz="1200" dirty="0">
                <a:solidFill>
                  <a:srgbClr val="6C6463"/>
                </a:solidFill>
                <a:latin typeface="Gill Sans MT" panose="020B0502020104020203" pitchFamily="34" charset="0"/>
                <a:ea typeface="Calibri" panose="020F0502020204030204" pitchFamily="34" charset="0"/>
                <a:cs typeface="Times New Roman (Body CS)"/>
              </a:rPr>
              <a:t> de Posta </a:t>
            </a:r>
            <a:r>
              <a:rPr lang="en-US" sz="1200" dirty="0" err="1">
                <a:solidFill>
                  <a:srgbClr val="6C6463"/>
                </a:solidFill>
                <a:effectLst/>
                <a:latin typeface="Gill Sans MT" panose="020B0502020104020203" pitchFamily="34" charset="0"/>
                <a:ea typeface="Calibri" panose="020F0502020204030204" pitchFamily="34" charset="0"/>
                <a:cs typeface="Times New Roman (Body CS)"/>
              </a:rPr>
              <a:t>Moldovei</a:t>
            </a:r>
            <a:endParaRPr lang="en-US"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65" name="TextBox 64">
            <a:extLst>
              <a:ext uri="{FF2B5EF4-FFF2-40B4-BE49-F238E27FC236}">
                <a16:creationId xmlns:a16="http://schemas.microsoft.com/office/drawing/2014/main" id="{D11B2AC5-734C-4D7D-AB81-85151E367C35}"/>
              </a:ext>
            </a:extLst>
          </p:cNvPr>
          <p:cNvSpPr txBox="1"/>
          <p:nvPr/>
        </p:nvSpPr>
        <p:spPr>
          <a:xfrm>
            <a:off x="3725916" y="3131099"/>
            <a:ext cx="1808626" cy="646331"/>
          </a:xfrm>
          <a:prstGeom prst="rect">
            <a:avLst/>
          </a:prstGeom>
          <a:noFill/>
        </p:spPr>
        <p:txBody>
          <a:bodyPr wrap="square">
            <a:spAutoFit/>
          </a:bodyPr>
          <a:lstStyle/>
          <a:p>
            <a:pPr algn="ctr"/>
            <a:r>
              <a:rPr lang="pt-BR" sz="1200" dirty="0">
                <a:solidFill>
                  <a:srgbClr val="6C6463"/>
                </a:solidFill>
                <a:latin typeface="Gill Sans MT" panose="020B0502020104020203" pitchFamily="34" charset="0"/>
                <a:ea typeface="Times New Roman" panose="02020603050405020304" pitchFamily="18" charset="0"/>
                <a:cs typeface="GillSansMTStd-Book"/>
              </a:rPr>
              <a:t>Actualizarea automată a semnăturii electronice
</a:t>
            </a:r>
            <a:endParaRPr lang="en-US" sz="1200" dirty="0">
              <a:solidFill>
                <a:srgbClr val="6C6463"/>
              </a:solidFill>
              <a:latin typeface="Gill Sans MT" panose="020B0502020104020203" pitchFamily="34" charset="0"/>
              <a:ea typeface="Times New Roman" panose="02020603050405020304" pitchFamily="18" charset="0"/>
              <a:cs typeface="GillSansMTStd-Book"/>
            </a:endParaRPr>
          </a:p>
        </p:txBody>
      </p:sp>
      <p:sp>
        <p:nvSpPr>
          <p:cNvPr id="66" name="TextBox 65">
            <a:extLst>
              <a:ext uri="{FF2B5EF4-FFF2-40B4-BE49-F238E27FC236}">
                <a16:creationId xmlns:a16="http://schemas.microsoft.com/office/drawing/2014/main" id="{827F2B89-973E-471A-9444-96E9A6051D4D}"/>
              </a:ext>
            </a:extLst>
          </p:cNvPr>
          <p:cNvSpPr txBox="1"/>
          <p:nvPr/>
        </p:nvSpPr>
        <p:spPr>
          <a:xfrm>
            <a:off x="5504872" y="3147209"/>
            <a:ext cx="1934466" cy="646331"/>
          </a:xfrm>
          <a:prstGeom prst="rect">
            <a:avLst/>
          </a:prstGeom>
          <a:noFill/>
        </p:spPr>
        <p:txBody>
          <a:bodyPr wrap="square">
            <a:spAutoFit/>
          </a:bodyPr>
          <a:lstStyle/>
          <a:p>
            <a:pPr algn="ctr"/>
            <a:r>
              <a:rPr lang="en-US" sz="1200" dirty="0">
                <a:solidFill>
                  <a:srgbClr val="6C6463"/>
                </a:solidFill>
                <a:latin typeface="Gill Sans MT" panose="020B0502020104020203" pitchFamily="34" charset="0"/>
                <a:ea typeface="Calibri" panose="020F0502020204030204" pitchFamily="34" charset="0"/>
                <a:cs typeface="Times New Roman (Body CS)"/>
              </a:rPr>
              <a:t>Un </a:t>
            </a:r>
            <a:r>
              <a:rPr lang="en-US" sz="1200" dirty="0" err="1">
                <a:solidFill>
                  <a:srgbClr val="6C6463"/>
                </a:solidFill>
                <a:latin typeface="Gill Sans MT" panose="020B0502020104020203" pitchFamily="34" charset="0"/>
                <a:ea typeface="Calibri" panose="020F0502020204030204" pitchFamily="34" charset="0"/>
                <a:cs typeface="Times New Roman (Body CS)"/>
              </a:rPr>
              <a:t>ghid</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contabil</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și</a:t>
            </a:r>
            <a:r>
              <a:rPr lang="en-US" sz="1200" dirty="0">
                <a:solidFill>
                  <a:srgbClr val="6C6463"/>
                </a:solidFill>
                <a:latin typeface="Gill Sans MT" panose="020B0502020104020203" pitchFamily="34" charset="0"/>
                <a:ea typeface="Calibri" panose="020F0502020204030204" pitchFamily="34" charset="0"/>
                <a:cs typeface="Times New Roman (Body CS)"/>
              </a:rPr>
              <a:t> fiscal </a:t>
            </a:r>
            <a:r>
              <a:rPr lang="en-US" sz="1200" dirty="0" err="1">
                <a:solidFill>
                  <a:srgbClr val="6C6463"/>
                </a:solidFill>
                <a:latin typeface="Gill Sans MT" panose="020B0502020104020203" pitchFamily="34" charset="0"/>
                <a:ea typeface="Calibri" panose="020F0502020204030204" pitchFamily="34" charset="0"/>
                <a:cs typeface="Times New Roman (Body CS)"/>
              </a:rPr>
              <a:t>privind</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comerțul</a:t>
            </a:r>
            <a:r>
              <a:rPr lang="en-US" sz="1200" dirty="0">
                <a:solidFill>
                  <a:srgbClr val="6C6463"/>
                </a:solidFill>
                <a:latin typeface="Gill Sans MT" panose="020B0502020104020203" pitchFamily="34" charset="0"/>
                <a:ea typeface="Calibri" panose="020F0502020204030204" pitchFamily="34" charset="0"/>
                <a:cs typeface="Times New Roman (Body CS)"/>
              </a:rPr>
              <a:t> electronic, </a:t>
            </a:r>
            <a:r>
              <a:rPr lang="en-US" sz="1200" dirty="0" err="1">
                <a:solidFill>
                  <a:srgbClr val="6C6463"/>
                </a:solidFill>
                <a:latin typeface="Gill Sans MT" panose="020B0502020104020203" pitchFamily="34" charset="0"/>
                <a:ea typeface="Calibri" panose="020F0502020204030204" pitchFamily="34" charset="0"/>
                <a:cs typeface="Times New Roman (Body CS)"/>
              </a:rPr>
              <a:t>inclusiv</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soluții</a:t>
            </a:r>
            <a:r>
              <a:rPr lang="en-US" sz="1200" dirty="0">
                <a:solidFill>
                  <a:srgbClr val="6C6463"/>
                </a:solidFill>
                <a:latin typeface="Gill Sans MT" panose="020B0502020104020203" pitchFamily="34" charset="0"/>
                <a:ea typeface="Calibri" panose="020F0502020204030204" pitchFamily="34" charset="0"/>
                <a:cs typeface="Times New Roman (Body CS)"/>
              </a:rPr>
              <a:t> de plat</a:t>
            </a:r>
            <a:r>
              <a:rPr lang="ro-RO" sz="1200" dirty="0">
                <a:solidFill>
                  <a:srgbClr val="6C6463"/>
                </a:solidFill>
                <a:latin typeface="Gill Sans MT" panose="020B0502020104020203" pitchFamily="34" charset="0"/>
                <a:ea typeface="Calibri" panose="020F0502020204030204" pitchFamily="34" charset="0"/>
                <a:cs typeface="Times New Roman (Body CS)"/>
              </a:rPr>
              <a:t>ă</a:t>
            </a:r>
            <a:endParaRPr lang="en-US" sz="1200" dirty="0">
              <a:solidFill>
                <a:srgbClr val="6C6463"/>
              </a:solidFill>
              <a:latin typeface="Gill Sans MT" panose="020B0502020104020203" pitchFamily="34" charset="0"/>
              <a:ea typeface="Calibri" panose="020F0502020204030204" pitchFamily="34" charset="0"/>
              <a:cs typeface="Times New Roman (Body CS)"/>
            </a:endParaRPr>
          </a:p>
        </p:txBody>
      </p:sp>
      <p:sp>
        <p:nvSpPr>
          <p:cNvPr id="67" name="Freeform 504">
            <a:extLst>
              <a:ext uri="{FF2B5EF4-FFF2-40B4-BE49-F238E27FC236}">
                <a16:creationId xmlns:a16="http://schemas.microsoft.com/office/drawing/2014/main" id="{AEC3B192-6ED4-41BB-B2EA-52F35C7EB50E}"/>
              </a:ext>
            </a:extLst>
          </p:cNvPr>
          <p:cNvSpPr>
            <a:spLocks noEditPoints="1"/>
          </p:cNvSpPr>
          <p:nvPr/>
        </p:nvSpPr>
        <p:spPr bwMode="auto">
          <a:xfrm>
            <a:off x="7889493" y="2657280"/>
            <a:ext cx="472345" cy="465370"/>
          </a:xfrm>
          <a:custGeom>
            <a:avLst/>
            <a:gdLst>
              <a:gd name="T0" fmla="*/ 80 w 176"/>
              <a:gd name="T1" fmla="*/ 88 h 176"/>
              <a:gd name="T2" fmla="*/ 96 w 176"/>
              <a:gd name="T3" fmla="*/ 88 h 176"/>
              <a:gd name="T4" fmla="*/ 176 w 176"/>
              <a:gd name="T5" fmla="*/ 88 h 176"/>
              <a:gd name="T6" fmla="*/ 150 w 176"/>
              <a:gd name="T7" fmla="*/ 26 h 176"/>
              <a:gd name="T8" fmla="*/ 88 w 176"/>
              <a:gd name="T9" fmla="*/ 0 h 176"/>
              <a:gd name="T10" fmla="*/ 26 w 176"/>
              <a:gd name="T11" fmla="*/ 26 h 176"/>
              <a:gd name="T12" fmla="*/ 0 w 176"/>
              <a:gd name="T13" fmla="*/ 88 h 176"/>
              <a:gd name="T14" fmla="*/ 26 w 176"/>
              <a:gd name="T15" fmla="*/ 150 h 176"/>
              <a:gd name="T16" fmla="*/ 88 w 176"/>
              <a:gd name="T17" fmla="*/ 176 h 176"/>
              <a:gd name="T18" fmla="*/ 150 w 176"/>
              <a:gd name="T19" fmla="*/ 150 h 176"/>
              <a:gd name="T20" fmla="*/ 176 w 176"/>
              <a:gd name="T21" fmla="*/ 88 h 176"/>
              <a:gd name="T22" fmla="*/ 34 w 176"/>
              <a:gd name="T23" fmla="*/ 70 h 176"/>
              <a:gd name="T24" fmla="*/ 34 w 176"/>
              <a:gd name="T25" fmla="*/ 106 h 176"/>
              <a:gd name="T26" fmla="*/ 56 w 176"/>
              <a:gd name="T27" fmla="*/ 75 h 176"/>
              <a:gd name="T28" fmla="*/ 41 w 176"/>
              <a:gd name="T29" fmla="*/ 69 h 176"/>
              <a:gd name="T30" fmla="*/ 56 w 176"/>
              <a:gd name="T31" fmla="*/ 75 h 176"/>
              <a:gd name="T32" fmla="*/ 41 w 176"/>
              <a:gd name="T33" fmla="*/ 107 h 176"/>
              <a:gd name="T34" fmla="*/ 56 w 176"/>
              <a:gd name="T35" fmla="*/ 101 h 176"/>
              <a:gd name="T36" fmla="*/ 31 w 176"/>
              <a:gd name="T37" fmla="*/ 145 h 176"/>
              <a:gd name="T38" fmla="*/ 58 w 176"/>
              <a:gd name="T39" fmla="*/ 118 h 176"/>
              <a:gd name="T40" fmla="*/ 31 w 176"/>
              <a:gd name="T41" fmla="*/ 145 h 176"/>
              <a:gd name="T42" fmla="*/ 37 w 176"/>
              <a:gd name="T43" fmla="*/ 62 h 176"/>
              <a:gd name="T44" fmla="*/ 62 w 176"/>
              <a:gd name="T45" fmla="*/ 37 h 176"/>
              <a:gd name="T46" fmla="*/ 110 w 176"/>
              <a:gd name="T47" fmla="*/ 57 h 176"/>
              <a:gd name="T48" fmla="*/ 94 w 176"/>
              <a:gd name="T49" fmla="*/ 50 h 176"/>
              <a:gd name="T50" fmla="*/ 110 w 176"/>
              <a:gd name="T51" fmla="*/ 57 h 176"/>
              <a:gd name="T52" fmla="*/ 106 w 176"/>
              <a:gd name="T53" fmla="*/ 34 h 176"/>
              <a:gd name="T54" fmla="*/ 70 w 176"/>
              <a:gd name="T55" fmla="*/ 34 h 176"/>
              <a:gd name="T56" fmla="*/ 69 w 176"/>
              <a:gd name="T57" fmla="*/ 41 h 176"/>
              <a:gd name="T58" fmla="*/ 75 w 176"/>
              <a:gd name="T59" fmla="*/ 56 h 176"/>
              <a:gd name="T60" fmla="*/ 69 w 176"/>
              <a:gd name="T61" fmla="*/ 41 h 176"/>
              <a:gd name="T62" fmla="*/ 75 w 176"/>
              <a:gd name="T63" fmla="*/ 120 h 176"/>
              <a:gd name="T64" fmla="*/ 69 w 176"/>
              <a:gd name="T65" fmla="*/ 135 h 176"/>
              <a:gd name="T66" fmla="*/ 88 w 176"/>
              <a:gd name="T67" fmla="*/ 168 h 176"/>
              <a:gd name="T68" fmla="*/ 88 w 176"/>
              <a:gd name="T69" fmla="*/ 130 h 176"/>
              <a:gd name="T70" fmla="*/ 88 w 176"/>
              <a:gd name="T71" fmla="*/ 168 h 176"/>
              <a:gd name="T72" fmla="*/ 94 w 176"/>
              <a:gd name="T73" fmla="*/ 126 h 176"/>
              <a:gd name="T74" fmla="*/ 110 w 176"/>
              <a:gd name="T75" fmla="*/ 119 h 176"/>
              <a:gd name="T76" fmla="*/ 112 w 176"/>
              <a:gd name="T77" fmla="*/ 98 h 176"/>
              <a:gd name="T78" fmla="*/ 98 w 176"/>
              <a:gd name="T79" fmla="*/ 112 h 176"/>
              <a:gd name="T80" fmla="*/ 78 w 176"/>
              <a:gd name="T81" fmla="*/ 112 h 176"/>
              <a:gd name="T82" fmla="*/ 64 w 176"/>
              <a:gd name="T83" fmla="*/ 98 h 176"/>
              <a:gd name="T84" fmla="*/ 64 w 176"/>
              <a:gd name="T85" fmla="*/ 78 h 176"/>
              <a:gd name="T86" fmla="*/ 78 w 176"/>
              <a:gd name="T87" fmla="*/ 64 h 176"/>
              <a:gd name="T88" fmla="*/ 98 w 176"/>
              <a:gd name="T89" fmla="*/ 64 h 176"/>
              <a:gd name="T90" fmla="*/ 112 w 176"/>
              <a:gd name="T91" fmla="*/ 78 h 176"/>
              <a:gd name="T92" fmla="*/ 112 w 176"/>
              <a:gd name="T93" fmla="*/ 98 h 176"/>
              <a:gd name="T94" fmla="*/ 139 w 176"/>
              <a:gd name="T95" fmla="*/ 62 h 176"/>
              <a:gd name="T96" fmla="*/ 114 w 176"/>
              <a:gd name="T97" fmla="*/ 37 h 176"/>
              <a:gd name="T98" fmla="*/ 126 w 176"/>
              <a:gd name="T99" fmla="*/ 82 h 176"/>
              <a:gd name="T100" fmla="*/ 119 w 176"/>
              <a:gd name="T101" fmla="*/ 66 h 176"/>
              <a:gd name="T102" fmla="*/ 126 w 176"/>
              <a:gd name="T103" fmla="*/ 82 h 176"/>
              <a:gd name="T104" fmla="*/ 135 w 176"/>
              <a:gd name="T105" fmla="*/ 107 h 176"/>
              <a:gd name="T106" fmla="*/ 120 w 176"/>
              <a:gd name="T107" fmla="*/ 101 h 176"/>
              <a:gd name="T108" fmla="*/ 145 w 176"/>
              <a:gd name="T109" fmla="*/ 145 h 176"/>
              <a:gd name="T110" fmla="*/ 118 w 176"/>
              <a:gd name="T111" fmla="*/ 118 h 176"/>
              <a:gd name="T112" fmla="*/ 145 w 176"/>
              <a:gd name="T113" fmla="*/ 145 h 176"/>
              <a:gd name="T114" fmla="*/ 130 w 176"/>
              <a:gd name="T115" fmla="*/ 88 h 176"/>
              <a:gd name="T116" fmla="*/ 168 w 176"/>
              <a:gd name="T11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76">
                <a:moveTo>
                  <a:pt x="88" y="80"/>
                </a:moveTo>
                <a:cubicBezTo>
                  <a:pt x="84" y="80"/>
                  <a:pt x="80" y="84"/>
                  <a:pt x="80" y="88"/>
                </a:cubicBezTo>
                <a:cubicBezTo>
                  <a:pt x="80" y="92"/>
                  <a:pt x="84" y="96"/>
                  <a:pt x="88" y="96"/>
                </a:cubicBezTo>
                <a:cubicBezTo>
                  <a:pt x="92" y="96"/>
                  <a:pt x="96" y="92"/>
                  <a:pt x="96" y="88"/>
                </a:cubicBezTo>
                <a:cubicBezTo>
                  <a:pt x="96" y="84"/>
                  <a:pt x="92" y="80"/>
                  <a:pt x="88" y="80"/>
                </a:cubicBezTo>
                <a:moveTo>
                  <a:pt x="176" y="88"/>
                </a:moveTo>
                <a:cubicBezTo>
                  <a:pt x="176" y="78"/>
                  <a:pt x="164" y="70"/>
                  <a:pt x="146" y="64"/>
                </a:cubicBezTo>
                <a:cubicBezTo>
                  <a:pt x="155" y="47"/>
                  <a:pt x="157" y="33"/>
                  <a:pt x="150" y="26"/>
                </a:cubicBezTo>
                <a:cubicBezTo>
                  <a:pt x="143" y="19"/>
                  <a:pt x="129" y="21"/>
                  <a:pt x="112" y="30"/>
                </a:cubicBezTo>
                <a:cubicBezTo>
                  <a:pt x="106" y="12"/>
                  <a:pt x="98" y="0"/>
                  <a:pt x="88" y="0"/>
                </a:cubicBezTo>
                <a:cubicBezTo>
                  <a:pt x="78" y="0"/>
                  <a:pt x="70" y="12"/>
                  <a:pt x="64" y="30"/>
                </a:cubicBezTo>
                <a:cubicBezTo>
                  <a:pt x="47" y="21"/>
                  <a:pt x="33" y="19"/>
                  <a:pt x="26" y="26"/>
                </a:cubicBezTo>
                <a:cubicBezTo>
                  <a:pt x="19" y="33"/>
                  <a:pt x="21" y="47"/>
                  <a:pt x="30" y="64"/>
                </a:cubicBezTo>
                <a:cubicBezTo>
                  <a:pt x="12" y="70"/>
                  <a:pt x="0" y="78"/>
                  <a:pt x="0" y="88"/>
                </a:cubicBezTo>
                <a:cubicBezTo>
                  <a:pt x="0" y="98"/>
                  <a:pt x="12" y="106"/>
                  <a:pt x="30" y="112"/>
                </a:cubicBezTo>
                <a:cubicBezTo>
                  <a:pt x="21" y="129"/>
                  <a:pt x="19" y="143"/>
                  <a:pt x="26" y="150"/>
                </a:cubicBezTo>
                <a:cubicBezTo>
                  <a:pt x="33" y="157"/>
                  <a:pt x="47" y="155"/>
                  <a:pt x="64" y="146"/>
                </a:cubicBezTo>
                <a:cubicBezTo>
                  <a:pt x="70" y="164"/>
                  <a:pt x="78" y="176"/>
                  <a:pt x="88" y="176"/>
                </a:cubicBezTo>
                <a:cubicBezTo>
                  <a:pt x="98" y="176"/>
                  <a:pt x="106" y="164"/>
                  <a:pt x="112" y="146"/>
                </a:cubicBezTo>
                <a:cubicBezTo>
                  <a:pt x="129" y="155"/>
                  <a:pt x="143" y="157"/>
                  <a:pt x="150" y="150"/>
                </a:cubicBezTo>
                <a:cubicBezTo>
                  <a:pt x="157" y="143"/>
                  <a:pt x="155" y="129"/>
                  <a:pt x="146" y="112"/>
                </a:cubicBezTo>
                <a:cubicBezTo>
                  <a:pt x="164" y="106"/>
                  <a:pt x="176" y="98"/>
                  <a:pt x="176" y="88"/>
                </a:cubicBezTo>
                <a:moveTo>
                  <a:pt x="8" y="88"/>
                </a:moveTo>
                <a:cubicBezTo>
                  <a:pt x="8" y="81"/>
                  <a:pt x="18" y="75"/>
                  <a:pt x="34" y="70"/>
                </a:cubicBezTo>
                <a:cubicBezTo>
                  <a:pt x="37" y="76"/>
                  <a:pt x="41" y="82"/>
                  <a:pt x="46" y="88"/>
                </a:cubicBezTo>
                <a:cubicBezTo>
                  <a:pt x="41" y="94"/>
                  <a:pt x="37" y="100"/>
                  <a:pt x="34" y="106"/>
                </a:cubicBezTo>
                <a:cubicBezTo>
                  <a:pt x="18" y="101"/>
                  <a:pt x="8" y="95"/>
                  <a:pt x="8" y="88"/>
                </a:cubicBezTo>
                <a:moveTo>
                  <a:pt x="56" y="75"/>
                </a:moveTo>
                <a:cubicBezTo>
                  <a:pt x="54" y="77"/>
                  <a:pt x="52" y="79"/>
                  <a:pt x="50" y="82"/>
                </a:cubicBezTo>
                <a:cubicBezTo>
                  <a:pt x="47" y="77"/>
                  <a:pt x="44" y="73"/>
                  <a:pt x="41" y="69"/>
                </a:cubicBezTo>
                <a:cubicBezTo>
                  <a:pt x="46" y="67"/>
                  <a:pt x="51" y="67"/>
                  <a:pt x="57" y="66"/>
                </a:cubicBezTo>
                <a:cubicBezTo>
                  <a:pt x="57" y="69"/>
                  <a:pt x="57" y="72"/>
                  <a:pt x="56" y="75"/>
                </a:cubicBezTo>
                <a:moveTo>
                  <a:pt x="57" y="110"/>
                </a:moveTo>
                <a:cubicBezTo>
                  <a:pt x="51" y="109"/>
                  <a:pt x="46" y="109"/>
                  <a:pt x="41" y="107"/>
                </a:cubicBezTo>
                <a:cubicBezTo>
                  <a:pt x="44" y="103"/>
                  <a:pt x="47" y="99"/>
                  <a:pt x="50" y="94"/>
                </a:cubicBezTo>
                <a:cubicBezTo>
                  <a:pt x="52" y="97"/>
                  <a:pt x="54" y="99"/>
                  <a:pt x="56" y="101"/>
                </a:cubicBezTo>
                <a:cubicBezTo>
                  <a:pt x="57" y="104"/>
                  <a:pt x="57" y="107"/>
                  <a:pt x="57" y="110"/>
                </a:cubicBezTo>
                <a:moveTo>
                  <a:pt x="31" y="145"/>
                </a:moveTo>
                <a:cubicBezTo>
                  <a:pt x="27" y="140"/>
                  <a:pt x="29" y="128"/>
                  <a:pt x="37" y="114"/>
                </a:cubicBezTo>
                <a:cubicBezTo>
                  <a:pt x="44" y="116"/>
                  <a:pt x="50" y="117"/>
                  <a:pt x="58" y="118"/>
                </a:cubicBezTo>
                <a:cubicBezTo>
                  <a:pt x="59" y="126"/>
                  <a:pt x="60" y="132"/>
                  <a:pt x="62" y="139"/>
                </a:cubicBezTo>
                <a:cubicBezTo>
                  <a:pt x="48" y="147"/>
                  <a:pt x="36" y="149"/>
                  <a:pt x="31" y="145"/>
                </a:cubicBezTo>
                <a:moveTo>
                  <a:pt x="58" y="58"/>
                </a:moveTo>
                <a:cubicBezTo>
                  <a:pt x="50" y="59"/>
                  <a:pt x="44" y="60"/>
                  <a:pt x="37" y="62"/>
                </a:cubicBezTo>
                <a:cubicBezTo>
                  <a:pt x="29" y="48"/>
                  <a:pt x="27" y="36"/>
                  <a:pt x="31" y="31"/>
                </a:cubicBezTo>
                <a:cubicBezTo>
                  <a:pt x="36" y="27"/>
                  <a:pt x="48" y="29"/>
                  <a:pt x="62" y="37"/>
                </a:cubicBezTo>
                <a:cubicBezTo>
                  <a:pt x="60" y="43"/>
                  <a:pt x="59" y="50"/>
                  <a:pt x="58" y="58"/>
                </a:cubicBezTo>
                <a:moveTo>
                  <a:pt x="110" y="57"/>
                </a:moveTo>
                <a:cubicBezTo>
                  <a:pt x="107" y="57"/>
                  <a:pt x="104" y="57"/>
                  <a:pt x="101" y="56"/>
                </a:cubicBezTo>
                <a:cubicBezTo>
                  <a:pt x="99" y="54"/>
                  <a:pt x="97" y="52"/>
                  <a:pt x="94" y="50"/>
                </a:cubicBezTo>
                <a:cubicBezTo>
                  <a:pt x="99" y="47"/>
                  <a:pt x="103" y="44"/>
                  <a:pt x="107" y="41"/>
                </a:cubicBezTo>
                <a:cubicBezTo>
                  <a:pt x="109" y="46"/>
                  <a:pt x="109" y="51"/>
                  <a:pt x="110" y="57"/>
                </a:cubicBezTo>
                <a:moveTo>
                  <a:pt x="88" y="8"/>
                </a:moveTo>
                <a:cubicBezTo>
                  <a:pt x="95" y="8"/>
                  <a:pt x="101" y="18"/>
                  <a:pt x="106" y="34"/>
                </a:cubicBezTo>
                <a:cubicBezTo>
                  <a:pt x="100" y="37"/>
                  <a:pt x="94" y="41"/>
                  <a:pt x="88" y="46"/>
                </a:cubicBezTo>
                <a:cubicBezTo>
                  <a:pt x="82" y="41"/>
                  <a:pt x="76" y="37"/>
                  <a:pt x="70" y="34"/>
                </a:cubicBezTo>
                <a:cubicBezTo>
                  <a:pt x="75" y="18"/>
                  <a:pt x="81" y="8"/>
                  <a:pt x="88" y="8"/>
                </a:cubicBezTo>
                <a:moveTo>
                  <a:pt x="69" y="41"/>
                </a:moveTo>
                <a:cubicBezTo>
                  <a:pt x="73" y="44"/>
                  <a:pt x="77" y="47"/>
                  <a:pt x="82" y="50"/>
                </a:cubicBezTo>
                <a:cubicBezTo>
                  <a:pt x="79" y="52"/>
                  <a:pt x="77" y="54"/>
                  <a:pt x="75" y="56"/>
                </a:cubicBezTo>
                <a:cubicBezTo>
                  <a:pt x="72" y="57"/>
                  <a:pt x="69" y="57"/>
                  <a:pt x="66" y="57"/>
                </a:cubicBezTo>
                <a:cubicBezTo>
                  <a:pt x="67" y="51"/>
                  <a:pt x="67" y="46"/>
                  <a:pt x="69" y="41"/>
                </a:cubicBezTo>
                <a:moveTo>
                  <a:pt x="66" y="119"/>
                </a:moveTo>
                <a:cubicBezTo>
                  <a:pt x="69" y="119"/>
                  <a:pt x="72" y="119"/>
                  <a:pt x="75" y="120"/>
                </a:cubicBezTo>
                <a:cubicBezTo>
                  <a:pt x="77" y="122"/>
                  <a:pt x="79" y="124"/>
                  <a:pt x="82" y="126"/>
                </a:cubicBezTo>
                <a:cubicBezTo>
                  <a:pt x="77" y="129"/>
                  <a:pt x="73" y="132"/>
                  <a:pt x="69" y="135"/>
                </a:cubicBezTo>
                <a:cubicBezTo>
                  <a:pt x="67" y="130"/>
                  <a:pt x="67" y="125"/>
                  <a:pt x="66" y="119"/>
                </a:cubicBezTo>
                <a:moveTo>
                  <a:pt x="88" y="168"/>
                </a:moveTo>
                <a:cubicBezTo>
                  <a:pt x="81" y="168"/>
                  <a:pt x="75" y="158"/>
                  <a:pt x="70" y="142"/>
                </a:cubicBezTo>
                <a:cubicBezTo>
                  <a:pt x="76" y="139"/>
                  <a:pt x="82" y="135"/>
                  <a:pt x="88" y="130"/>
                </a:cubicBezTo>
                <a:cubicBezTo>
                  <a:pt x="94" y="135"/>
                  <a:pt x="100" y="139"/>
                  <a:pt x="106" y="142"/>
                </a:cubicBezTo>
                <a:cubicBezTo>
                  <a:pt x="101" y="158"/>
                  <a:pt x="95" y="168"/>
                  <a:pt x="88" y="168"/>
                </a:cubicBezTo>
                <a:moveTo>
                  <a:pt x="107" y="135"/>
                </a:moveTo>
                <a:cubicBezTo>
                  <a:pt x="103" y="132"/>
                  <a:pt x="99" y="129"/>
                  <a:pt x="94" y="126"/>
                </a:cubicBezTo>
                <a:cubicBezTo>
                  <a:pt x="97" y="124"/>
                  <a:pt x="99" y="122"/>
                  <a:pt x="101" y="120"/>
                </a:cubicBezTo>
                <a:cubicBezTo>
                  <a:pt x="104" y="119"/>
                  <a:pt x="107" y="119"/>
                  <a:pt x="110" y="119"/>
                </a:cubicBezTo>
                <a:cubicBezTo>
                  <a:pt x="109" y="125"/>
                  <a:pt x="109" y="130"/>
                  <a:pt x="107" y="135"/>
                </a:cubicBezTo>
                <a:moveTo>
                  <a:pt x="112" y="98"/>
                </a:moveTo>
                <a:cubicBezTo>
                  <a:pt x="110" y="100"/>
                  <a:pt x="107" y="103"/>
                  <a:pt x="105" y="105"/>
                </a:cubicBezTo>
                <a:cubicBezTo>
                  <a:pt x="103" y="107"/>
                  <a:pt x="100" y="110"/>
                  <a:pt x="98" y="112"/>
                </a:cubicBezTo>
                <a:cubicBezTo>
                  <a:pt x="95" y="112"/>
                  <a:pt x="91" y="112"/>
                  <a:pt x="88" y="112"/>
                </a:cubicBezTo>
                <a:cubicBezTo>
                  <a:pt x="85" y="112"/>
                  <a:pt x="81" y="112"/>
                  <a:pt x="78" y="112"/>
                </a:cubicBezTo>
                <a:cubicBezTo>
                  <a:pt x="76" y="110"/>
                  <a:pt x="73" y="107"/>
                  <a:pt x="71" y="105"/>
                </a:cubicBezTo>
                <a:cubicBezTo>
                  <a:pt x="69" y="103"/>
                  <a:pt x="66" y="100"/>
                  <a:pt x="64" y="98"/>
                </a:cubicBezTo>
                <a:cubicBezTo>
                  <a:pt x="64" y="95"/>
                  <a:pt x="64" y="91"/>
                  <a:pt x="64" y="88"/>
                </a:cubicBezTo>
                <a:cubicBezTo>
                  <a:pt x="64" y="85"/>
                  <a:pt x="64" y="81"/>
                  <a:pt x="64" y="78"/>
                </a:cubicBezTo>
                <a:cubicBezTo>
                  <a:pt x="66" y="76"/>
                  <a:pt x="69" y="73"/>
                  <a:pt x="71" y="71"/>
                </a:cubicBezTo>
                <a:cubicBezTo>
                  <a:pt x="73" y="69"/>
                  <a:pt x="76" y="66"/>
                  <a:pt x="78" y="64"/>
                </a:cubicBezTo>
                <a:cubicBezTo>
                  <a:pt x="81" y="64"/>
                  <a:pt x="85" y="64"/>
                  <a:pt x="88" y="64"/>
                </a:cubicBezTo>
                <a:cubicBezTo>
                  <a:pt x="91" y="64"/>
                  <a:pt x="95" y="64"/>
                  <a:pt x="98" y="64"/>
                </a:cubicBezTo>
                <a:cubicBezTo>
                  <a:pt x="100" y="66"/>
                  <a:pt x="103" y="69"/>
                  <a:pt x="105" y="71"/>
                </a:cubicBezTo>
                <a:cubicBezTo>
                  <a:pt x="107" y="73"/>
                  <a:pt x="110" y="76"/>
                  <a:pt x="112" y="78"/>
                </a:cubicBezTo>
                <a:cubicBezTo>
                  <a:pt x="112" y="81"/>
                  <a:pt x="112" y="85"/>
                  <a:pt x="112" y="88"/>
                </a:cubicBezTo>
                <a:cubicBezTo>
                  <a:pt x="112" y="91"/>
                  <a:pt x="112" y="95"/>
                  <a:pt x="112" y="98"/>
                </a:cubicBezTo>
                <a:moveTo>
                  <a:pt x="145" y="31"/>
                </a:moveTo>
                <a:cubicBezTo>
                  <a:pt x="149" y="36"/>
                  <a:pt x="147" y="48"/>
                  <a:pt x="139" y="62"/>
                </a:cubicBezTo>
                <a:cubicBezTo>
                  <a:pt x="133" y="60"/>
                  <a:pt x="126" y="59"/>
                  <a:pt x="118" y="58"/>
                </a:cubicBezTo>
                <a:cubicBezTo>
                  <a:pt x="117" y="50"/>
                  <a:pt x="116" y="43"/>
                  <a:pt x="114" y="37"/>
                </a:cubicBezTo>
                <a:cubicBezTo>
                  <a:pt x="128" y="29"/>
                  <a:pt x="140" y="27"/>
                  <a:pt x="145" y="31"/>
                </a:cubicBezTo>
                <a:moveTo>
                  <a:pt x="126" y="82"/>
                </a:moveTo>
                <a:cubicBezTo>
                  <a:pt x="124" y="79"/>
                  <a:pt x="122" y="77"/>
                  <a:pt x="120" y="75"/>
                </a:cubicBezTo>
                <a:cubicBezTo>
                  <a:pt x="119" y="72"/>
                  <a:pt x="119" y="69"/>
                  <a:pt x="119" y="66"/>
                </a:cubicBezTo>
                <a:cubicBezTo>
                  <a:pt x="125" y="67"/>
                  <a:pt x="130" y="67"/>
                  <a:pt x="135" y="69"/>
                </a:cubicBezTo>
                <a:cubicBezTo>
                  <a:pt x="132" y="73"/>
                  <a:pt x="129" y="77"/>
                  <a:pt x="126" y="82"/>
                </a:cubicBezTo>
                <a:moveTo>
                  <a:pt x="126" y="94"/>
                </a:moveTo>
                <a:cubicBezTo>
                  <a:pt x="129" y="99"/>
                  <a:pt x="132" y="103"/>
                  <a:pt x="135" y="107"/>
                </a:cubicBezTo>
                <a:cubicBezTo>
                  <a:pt x="130" y="109"/>
                  <a:pt x="125" y="109"/>
                  <a:pt x="119" y="110"/>
                </a:cubicBezTo>
                <a:cubicBezTo>
                  <a:pt x="119" y="107"/>
                  <a:pt x="119" y="104"/>
                  <a:pt x="120" y="101"/>
                </a:cubicBezTo>
                <a:cubicBezTo>
                  <a:pt x="122" y="99"/>
                  <a:pt x="124" y="97"/>
                  <a:pt x="126" y="94"/>
                </a:cubicBezTo>
                <a:moveTo>
                  <a:pt x="145" y="145"/>
                </a:moveTo>
                <a:cubicBezTo>
                  <a:pt x="140" y="149"/>
                  <a:pt x="128" y="147"/>
                  <a:pt x="114" y="139"/>
                </a:cubicBezTo>
                <a:cubicBezTo>
                  <a:pt x="116" y="132"/>
                  <a:pt x="117" y="126"/>
                  <a:pt x="118" y="118"/>
                </a:cubicBezTo>
                <a:cubicBezTo>
                  <a:pt x="126" y="117"/>
                  <a:pt x="133" y="116"/>
                  <a:pt x="139" y="114"/>
                </a:cubicBezTo>
                <a:cubicBezTo>
                  <a:pt x="147" y="128"/>
                  <a:pt x="149" y="140"/>
                  <a:pt x="145" y="145"/>
                </a:cubicBezTo>
                <a:moveTo>
                  <a:pt x="142" y="106"/>
                </a:moveTo>
                <a:cubicBezTo>
                  <a:pt x="139" y="100"/>
                  <a:pt x="135" y="94"/>
                  <a:pt x="130" y="88"/>
                </a:cubicBezTo>
                <a:cubicBezTo>
                  <a:pt x="135" y="82"/>
                  <a:pt x="139" y="76"/>
                  <a:pt x="142" y="70"/>
                </a:cubicBezTo>
                <a:cubicBezTo>
                  <a:pt x="158" y="75"/>
                  <a:pt x="168" y="81"/>
                  <a:pt x="168" y="88"/>
                </a:cubicBezTo>
                <a:cubicBezTo>
                  <a:pt x="168" y="95"/>
                  <a:pt x="158" y="101"/>
                  <a:pt x="142" y="106"/>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pPr algn="ctr"/>
            <a:endParaRPr lang="en-US" dirty="0"/>
          </a:p>
        </p:txBody>
      </p:sp>
      <p:sp>
        <p:nvSpPr>
          <p:cNvPr id="68" name="Freeform 87">
            <a:extLst>
              <a:ext uri="{FF2B5EF4-FFF2-40B4-BE49-F238E27FC236}">
                <a16:creationId xmlns:a16="http://schemas.microsoft.com/office/drawing/2014/main" id="{B96A9D69-F7C8-446A-8882-A794F3EFD0B7}"/>
              </a:ext>
            </a:extLst>
          </p:cNvPr>
          <p:cNvSpPr>
            <a:spLocks noEditPoints="1"/>
          </p:cNvSpPr>
          <p:nvPr/>
        </p:nvSpPr>
        <p:spPr bwMode="auto">
          <a:xfrm>
            <a:off x="2510063" y="2574067"/>
            <a:ext cx="472344" cy="447959"/>
          </a:xfrm>
          <a:custGeom>
            <a:avLst/>
            <a:gdLst>
              <a:gd name="T0" fmla="*/ 44 w 176"/>
              <a:gd name="T1" fmla="*/ 132 h 176"/>
              <a:gd name="T2" fmla="*/ 78 w 176"/>
              <a:gd name="T3" fmla="*/ 126 h 176"/>
              <a:gd name="T4" fmla="*/ 170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4 w 176"/>
              <a:gd name="T23" fmla="*/ 28 h 176"/>
              <a:gd name="T24" fmla="*/ 159 w 176"/>
              <a:gd name="T25" fmla="*/ 34 h 176"/>
              <a:gd name="T26" fmla="*/ 142 w 176"/>
              <a:gd name="T27" fmla="*/ 17 h 176"/>
              <a:gd name="T28" fmla="*/ 148 w 176"/>
              <a:gd name="T29" fmla="*/ 12 h 176"/>
              <a:gd name="T30" fmla="*/ 137 w 176"/>
              <a:gd name="T31" fmla="*/ 22 h 176"/>
              <a:gd name="T32" fmla="*/ 154 w 176"/>
              <a:gd name="T33" fmla="*/ 39 h 176"/>
              <a:gd name="T34" fmla="*/ 80 w 176"/>
              <a:gd name="T35" fmla="*/ 113 h 176"/>
              <a:gd name="T36" fmla="*/ 80 w 176"/>
              <a:gd name="T37" fmla="*/ 96 h 176"/>
              <a:gd name="T38" fmla="*/ 63 w 176"/>
              <a:gd name="T39" fmla="*/ 96 h 176"/>
              <a:gd name="T40" fmla="*/ 137 w 176"/>
              <a:gd name="T41" fmla="*/ 22 h 176"/>
              <a:gd name="T42" fmla="*/ 57 w 176"/>
              <a:gd name="T43" fmla="*/ 104 h 176"/>
              <a:gd name="T44" fmla="*/ 72 w 176"/>
              <a:gd name="T45" fmla="*/ 104 h 176"/>
              <a:gd name="T46" fmla="*/ 72 w 176"/>
              <a:gd name="T47" fmla="*/ 119 h 176"/>
              <a:gd name="T48" fmla="*/ 54 w 176"/>
              <a:gd name="T49" fmla="*/ 122 h 176"/>
              <a:gd name="T50" fmla="*/ 57 w 176"/>
              <a:gd name="T51" fmla="*/ 104 h 176"/>
              <a:gd name="T52" fmla="*/ 172 w 176"/>
              <a:gd name="T53" fmla="*/ 60 h 176"/>
              <a:gd name="T54" fmla="*/ 168 w 176"/>
              <a:gd name="T55" fmla="*/ 64 h 176"/>
              <a:gd name="T56" fmla="*/ 168 w 176"/>
              <a:gd name="T57" fmla="*/ 152 h 176"/>
              <a:gd name="T58" fmla="*/ 152 w 176"/>
              <a:gd name="T59" fmla="*/ 168 h 176"/>
              <a:gd name="T60" fmla="*/ 24 w 176"/>
              <a:gd name="T61" fmla="*/ 168 h 176"/>
              <a:gd name="T62" fmla="*/ 8 w 176"/>
              <a:gd name="T63" fmla="*/ 152 h 176"/>
              <a:gd name="T64" fmla="*/ 8 w 176"/>
              <a:gd name="T65" fmla="*/ 24 h 176"/>
              <a:gd name="T66" fmla="*/ 24 w 176"/>
              <a:gd name="T67" fmla="*/ 8 h 176"/>
              <a:gd name="T68" fmla="*/ 112 w 176"/>
              <a:gd name="T69" fmla="*/ 8 h 176"/>
              <a:gd name="T70" fmla="*/ 116 w 176"/>
              <a:gd name="T71" fmla="*/ 4 h 176"/>
              <a:gd name="T72" fmla="*/ 112 w 176"/>
              <a:gd name="T73" fmla="*/ 0 h 176"/>
              <a:gd name="T74" fmla="*/ 24 w 176"/>
              <a:gd name="T75" fmla="*/ 0 h 176"/>
              <a:gd name="T76" fmla="*/ 0 w 176"/>
              <a:gd name="T77" fmla="*/ 24 h 176"/>
              <a:gd name="T78" fmla="*/ 0 w 176"/>
              <a:gd name="T79" fmla="*/ 152 h 176"/>
              <a:gd name="T80" fmla="*/ 24 w 176"/>
              <a:gd name="T81" fmla="*/ 176 h 176"/>
              <a:gd name="T82" fmla="*/ 152 w 176"/>
              <a:gd name="T83" fmla="*/ 176 h 176"/>
              <a:gd name="T84" fmla="*/ 176 w 176"/>
              <a:gd name="T85" fmla="*/ 152 h 176"/>
              <a:gd name="T86" fmla="*/ 176 w 176"/>
              <a:gd name="T87" fmla="*/ 64 h 176"/>
              <a:gd name="T88" fmla="*/ 172 w 176"/>
              <a:gd name="T8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pPr algn="ctr"/>
            <a:endParaRPr lang="en-US"/>
          </a:p>
        </p:txBody>
      </p:sp>
      <p:sp>
        <p:nvSpPr>
          <p:cNvPr id="69" name="Freeform 296">
            <a:extLst>
              <a:ext uri="{FF2B5EF4-FFF2-40B4-BE49-F238E27FC236}">
                <a16:creationId xmlns:a16="http://schemas.microsoft.com/office/drawing/2014/main" id="{15B4472C-6629-42A6-A044-2F289660051F}"/>
              </a:ext>
            </a:extLst>
          </p:cNvPr>
          <p:cNvSpPr>
            <a:spLocks noEditPoints="1"/>
          </p:cNvSpPr>
          <p:nvPr/>
        </p:nvSpPr>
        <p:spPr bwMode="auto">
          <a:xfrm>
            <a:off x="4353656" y="2614537"/>
            <a:ext cx="412906" cy="407967"/>
          </a:xfrm>
          <a:custGeom>
            <a:avLst/>
            <a:gdLst>
              <a:gd name="T0" fmla="*/ 172 w 176"/>
              <a:gd name="T1" fmla="*/ 84 h 176"/>
              <a:gd name="T2" fmla="*/ 168 w 176"/>
              <a:gd name="T3" fmla="*/ 88 h 176"/>
              <a:gd name="T4" fmla="*/ 88 w 176"/>
              <a:gd name="T5" fmla="*/ 168 h 176"/>
              <a:gd name="T6" fmla="*/ 24 w 176"/>
              <a:gd name="T7" fmla="*/ 136 h 176"/>
              <a:gd name="T8" fmla="*/ 56 w 176"/>
              <a:gd name="T9" fmla="*/ 136 h 176"/>
              <a:gd name="T10" fmla="*/ 60 w 176"/>
              <a:gd name="T11" fmla="*/ 132 h 176"/>
              <a:gd name="T12" fmla="*/ 56 w 176"/>
              <a:gd name="T13" fmla="*/ 128 h 176"/>
              <a:gd name="T14" fmla="*/ 16 w 176"/>
              <a:gd name="T15" fmla="*/ 128 h 176"/>
              <a:gd name="T16" fmla="*/ 12 w 176"/>
              <a:gd name="T17" fmla="*/ 132 h 176"/>
              <a:gd name="T18" fmla="*/ 12 w 176"/>
              <a:gd name="T19" fmla="*/ 172 h 176"/>
              <a:gd name="T20" fmla="*/ 16 w 176"/>
              <a:gd name="T21" fmla="*/ 176 h 176"/>
              <a:gd name="T22" fmla="*/ 20 w 176"/>
              <a:gd name="T23" fmla="*/ 172 h 176"/>
              <a:gd name="T24" fmla="*/ 20 w 176"/>
              <a:gd name="T25" fmla="*/ 144 h 176"/>
              <a:gd name="T26" fmla="*/ 88 w 176"/>
              <a:gd name="T27" fmla="*/ 176 h 176"/>
              <a:gd name="T28" fmla="*/ 176 w 176"/>
              <a:gd name="T29" fmla="*/ 88 h 176"/>
              <a:gd name="T30" fmla="*/ 172 w 176"/>
              <a:gd name="T31" fmla="*/ 84 h 176"/>
              <a:gd name="T32" fmla="*/ 88 w 176"/>
              <a:gd name="T33" fmla="*/ 8 h 176"/>
              <a:gd name="T34" fmla="*/ 152 w 176"/>
              <a:gd name="T35" fmla="*/ 40 h 176"/>
              <a:gd name="T36" fmla="*/ 120 w 176"/>
              <a:gd name="T37" fmla="*/ 40 h 176"/>
              <a:gd name="T38" fmla="*/ 116 w 176"/>
              <a:gd name="T39" fmla="*/ 44 h 176"/>
              <a:gd name="T40" fmla="*/ 120 w 176"/>
              <a:gd name="T41" fmla="*/ 48 h 176"/>
              <a:gd name="T42" fmla="*/ 160 w 176"/>
              <a:gd name="T43" fmla="*/ 48 h 176"/>
              <a:gd name="T44" fmla="*/ 164 w 176"/>
              <a:gd name="T45" fmla="*/ 44 h 176"/>
              <a:gd name="T46" fmla="*/ 164 w 176"/>
              <a:gd name="T47" fmla="*/ 4 h 176"/>
              <a:gd name="T48" fmla="*/ 160 w 176"/>
              <a:gd name="T49" fmla="*/ 0 h 176"/>
              <a:gd name="T50" fmla="*/ 156 w 176"/>
              <a:gd name="T51" fmla="*/ 4 h 176"/>
              <a:gd name="T52" fmla="*/ 156 w 176"/>
              <a:gd name="T53" fmla="*/ 32 h 176"/>
              <a:gd name="T54" fmla="*/ 88 w 176"/>
              <a:gd name="T55" fmla="*/ 0 h 176"/>
              <a:gd name="T56" fmla="*/ 0 w 176"/>
              <a:gd name="T57" fmla="*/ 88 h 176"/>
              <a:gd name="T58" fmla="*/ 4 w 176"/>
              <a:gd name="T59" fmla="*/ 92 h 176"/>
              <a:gd name="T60" fmla="*/ 8 w 176"/>
              <a:gd name="T61" fmla="*/ 88 h 176"/>
              <a:gd name="T62" fmla="*/ 88 w 176"/>
              <a:gd name="T63"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2" y="84"/>
                </a:moveTo>
                <a:cubicBezTo>
                  <a:pt x="170" y="84"/>
                  <a:pt x="168" y="86"/>
                  <a:pt x="168" y="88"/>
                </a:cubicBezTo>
                <a:cubicBezTo>
                  <a:pt x="168" y="132"/>
                  <a:pt x="132" y="168"/>
                  <a:pt x="88" y="168"/>
                </a:cubicBezTo>
                <a:cubicBezTo>
                  <a:pt x="62" y="168"/>
                  <a:pt x="39" y="155"/>
                  <a:pt x="24" y="136"/>
                </a:cubicBezTo>
                <a:cubicBezTo>
                  <a:pt x="56" y="136"/>
                  <a:pt x="56" y="136"/>
                  <a:pt x="56" y="136"/>
                </a:cubicBezTo>
                <a:cubicBezTo>
                  <a:pt x="58" y="136"/>
                  <a:pt x="60" y="134"/>
                  <a:pt x="60" y="132"/>
                </a:cubicBezTo>
                <a:cubicBezTo>
                  <a:pt x="60" y="130"/>
                  <a:pt x="58" y="128"/>
                  <a:pt x="56" y="128"/>
                </a:cubicBezTo>
                <a:cubicBezTo>
                  <a:pt x="16" y="128"/>
                  <a:pt x="16" y="128"/>
                  <a:pt x="16" y="128"/>
                </a:cubicBezTo>
                <a:cubicBezTo>
                  <a:pt x="14" y="128"/>
                  <a:pt x="12" y="130"/>
                  <a:pt x="12" y="132"/>
                </a:cubicBezTo>
                <a:cubicBezTo>
                  <a:pt x="12" y="172"/>
                  <a:pt x="12" y="172"/>
                  <a:pt x="12" y="172"/>
                </a:cubicBezTo>
                <a:cubicBezTo>
                  <a:pt x="12" y="174"/>
                  <a:pt x="14" y="176"/>
                  <a:pt x="16" y="176"/>
                </a:cubicBezTo>
                <a:cubicBezTo>
                  <a:pt x="18" y="176"/>
                  <a:pt x="20" y="174"/>
                  <a:pt x="20" y="172"/>
                </a:cubicBezTo>
                <a:cubicBezTo>
                  <a:pt x="20" y="144"/>
                  <a:pt x="20" y="144"/>
                  <a:pt x="20" y="144"/>
                </a:cubicBezTo>
                <a:cubicBezTo>
                  <a:pt x="36" y="163"/>
                  <a:pt x="61" y="176"/>
                  <a:pt x="88" y="176"/>
                </a:cubicBezTo>
                <a:cubicBezTo>
                  <a:pt x="137" y="176"/>
                  <a:pt x="176" y="137"/>
                  <a:pt x="176" y="88"/>
                </a:cubicBezTo>
                <a:cubicBezTo>
                  <a:pt x="176" y="86"/>
                  <a:pt x="174" y="84"/>
                  <a:pt x="172" y="84"/>
                </a:cubicBezTo>
                <a:moveTo>
                  <a:pt x="88" y="8"/>
                </a:moveTo>
                <a:cubicBezTo>
                  <a:pt x="114" y="8"/>
                  <a:pt x="137" y="21"/>
                  <a:pt x="152" y="40"/>
                </a:cubicBezTo>
                <a:cubicBezTo>
                  <a:pt x="120" y="40"/>
                  <a:pt x="120" y="40"/>
                  <a:pt x="120" y="40"/>
                </a:cubicBezTo>
                <a:cubicBezTo>
                  <a:pt x="118" y="40"/>
                  <a:pt x="116" y="42"/>
                  <a:pt x="116" y="44"/>
                </a:cubicBezTo>
                <a:cubicBezTo>
                  <a:pt x="116" y="46"/>
                  <a:pt x="118" y="48"/>
                  <a:pt x="120" y="48"/>
                </a:cubicBezTo>
                <a:cubicBezTo>
                  <a:pt x="160" y="48"/>
                  <a:pt x="160" y="48"/>
                  <a:pt x="160" y="48"/>
                </a:cubicBezTo>
                <a:cubicBezTo>
                  <a:pt x="162" y="48"/>
                  <a:pt x="164" y="46"/>
                  <a:pt x="164" y="44"/>
                </a:cubicBezTo>
                <a:cubicBezTo>
                  <a:pt x="164" y="4"/>
                  <a:pt x="164" y="4"/>
                  <a:pt x="164" y="4"/>
                </a:cubicBezTo>
                <a:cubicBezTo>
                  <a:pt x="164" y="2"/>
                  <a:pt x="162" y="0"/>
                  <a:pt x="160" y="0"/>
                </a:cubicBezTo>
                <a:cubicBezTo>
                  <a:pt x="158" y="0"/>
                  <a:pt x="156" y="2"/>
                  <a:pt x="156" y="4"/>
                </a:cubicBezTo>
                <a:cubicBezTo>
                  <a:pt x="156" y="32"/>
                  <a:pt x="156" y="32"/>
                  <a:pt x="156" y="32"/>
                </a:cubicBezTo>
                <a:cubicBezTo>
                  <a:pt x="140" y="13"/>
                  <a:pt x="115" y="0"/>
                  <a:pt x="88" y="0"/>
                </a:cubicBezTo>
                <a:cubicBezTo>
                  <a:pt x="39" y="0"/>
                  <a:pt x="0" y="39"/>
                  <a:pt x="0" y="88"/>
                </a:cubicBezTo>
                <a:cubicBezTo>
                  <a:pt x="0" y="90"/>
                  <a:pt x="2" y="92"/>
                  <a:pt x="4" y="92"/>
                </a:cubicBezTo>
                <a:cubicBezTo>
                  <a:pt x="6" y="92"/>
                  <a:pt x="8" y="90"/>
                  <a:pt x="8" y="88"/>
                </a:cubicBezTo>
                <a:cubicBezTo>
                  <a:pt x="8" y="44"/>
                  <a:pt x="44" y="8"/>
                  <a:pt x="88" y="8"/>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pPr algn="ctr"/>
            <a:endParaRPr lang="en-US" dirty="0"/>
          </a:p>
        </p:txBody>
      </p:sp>
      <p:sp>
        <p:nvSpPr>
          <p:cNvPr id="70" name="Freeform 200">
            <a:extLst>
              <a:ext uri="{FF2B5EF4-FFF2-40B4-BE49-F238E27FC236}">
                <a16:creationId xmlns:a16="http://schemas.microsoft.com/office/drawing/2014/main" id="{3FD50572-311E-46C0-8D09-C3417F34B5EF}"/>
              </a:ext>
            </a:extLst>
          </p:cNvPr>
          <p:cNvSpPr>
            <a:spLocks noChangeArrowheads="1"/>
          </p:cNvSpPr>
          <p:nvPr/>
        </p:nvSpPr>
        <p:spPr bwMode="auto">
          <a:xfrm>
            <a:off x="6111553" y="2721611"/>
            <a:ext cx="433965" cy="446489"/>
          </a:xfrm>
          <a:custGeom>
            <a:avLst/>
            <a:gdLst>
              <a:gd name="T0" fmla="*/ 111415 w 634"/>
              <a:gd name="T1" fmla="*/ 15843 h 604"/>
              <a:gd name="T2" fmla="*/ 111415 w 634"/>
              <a:gd name="T3" fmla="*/ 15843 h 604"/>
              <a:gd name="T4" fmla="*/ 5048 w 634"/>
              <a:gd name="T5" fmla="*/ 79217 h 604"/>
              <a:gd name="T6" fmla="*/ 5048 w 634"/>
              <a:gd name="T7" fmla="*/ 79217 h 604"/>
              <a:gd name="T8" fmla="*/ 100598 w 634"/>
              <a:gd name="T9" fmla="*/ 121707 h 604"/>
              <a:gd name="T10" fmla="*/ 121872 w 634"/>
              <a:gd name="T11" fmla="*/ 121707 h 604"/>
              <a:gd name="T12" fmla="*/ 217422 w 634"/>
              <a:gd name="T13" fmla="*/ 79217 h 604"/>
              <a:gd name="T14" fmla="*/ 217422 w 634"/>
              <a:gd name="T15" fmla="*/ 57973 h 604"/>
              <a:gd name="T16" fmla="*/ 121872 w 634"/>
              <a:gd name="T17" fmla="*/ 5041 h 604"/>
              <a:gd name="T18" fmla="*/ 100598 w 634"/>
              <a:gd name="T19" fmla="*/ 5041 h 604"/>
              <a:gd name="T20" fmla="*/ 5048 w 634"/>
              <a:gd name="T21" fmla="*/ 57973 h 604"/>
              <a:gd name="T22" fmla="*/ 5048 w 634"/>
              <a:gd name="T23" fmla="*/ 79217 h 604"/>
              <a:gd name="T24" fmla="*/ 111415 w 634"/>
              <a:gd name="T25" fmla="*/ 15843 h 604"/>
              <a:gd name="T26" fmla="*/ 111415 w 634"/>
              <a:gd name="T27" fmla="*/ 15843 h 604"/>
              <a:gd name="T28" fmla="*/ 212014 w 634"/>
              <a:gd name="T29" fmla="*/ 68775 h 604"/>
              <a:gd name="T30" fmla="*/ 111415 w 634"/>
              <a:gd name="T31" fmla="*/ 111265 h 604"/>
              <a:gd name="T32" fmla="*/ 15865 w 634"/>
              <a:gd name="T33" fmla="*/ 68775 h 604"/>
              <a:gd name="T34" fmla="*/ 111415 w 634"/>
              <a:gd name="T35" fmla="*/ 15843 h 604"/>
              <a:gd name="T36" fmla="*/ 111415 w 634"/>
              <a:gd name="T37" fmla="*/ 201284 h 604"/>
              <a:gd name="T38" fmla="*/ 111415 w 634"/>
              <a:gd name="T39" fmla="*/ 201284 h 604"/>
              <a:gd name="T40" fmla="*/ 15865 w 634"/>
              <a:gd name="T41" fmla="*/ 158795 h 604"/>
              <a:gd name="T42" fmla="*/ 0 w 634"/>
              <a:gd name="T43" fmla="*/ 153754 h 604"/>
              <a:gd name="T44" fmla="*/ 5048 w 634"/>
              <a:gd name="T45" fmla="*/ 169597 h 604"/>
              <a:gd name="T46" fmla="*/ 100598 w 634"/>
              <a:gd name="T47" fmla="*/ 212087 h 604"/>
              <a:gd name="T48" fmla="*/ 121872 w 634"/>
              <a:gd name="T49" fmla="*/ 212087 h 604"/>
              <a:gd name="T50" fmla="*/ 217422 w 634"/>
              <a:gd name="T51" fmla="*/ 169597 h 604"/>
              <a:gd name="T52" fmla="*/ 228239 w 634"/>
              <a:gd name="T53" fmla="*/ 153754 h 604"/>
              <a:gd name="T54" fmla="*/ 212014 w 634"/>
              <a:gd name="T55" fmla="*/ 158795 h 604"/>
              <a:gd name="T56" fmla="*/ 111415 w 634"/>
              <a:gd name="T57" fmla="*/ 201284 h 604"/>
              <a:gd name="T58" fmla="*/ 5048 w 634"/>
              <a:gd name="T59" fmla="*/ 121707 h 604"/>
              <a:gd name="T60" fmla="*/ 5048 w 634"/>
              <a:gd name="T61" fmla="*/ 121707 h 604"/>
              <a:gd name="T62" fmla="*/ 100598 w 634"/>
              <a:gd name="T63" fmla="*/ 169597 h 604"/>
              <a:gd name="T64" fmla="*/ 121872 w 634"/>
              <a:gd name="T65" fmla="*/ 169597 h 604"/>
              <a:gd name="T66" fmla="*/ 217422 w 634"/>
              <a:gd name="T67" fmla="*/ 121707 h 604"/>
              <a:gd name="T68" fmla="*/ 228239 w 634"/>
              <a:gd name="T69" fmla="*/ 105863 h 604"/>
              <a:gd name="T70" fmla="*/ 212014 w 634"/>
              <a:gd name="T71" fmla="*/ 111265 h 604"/>
              <a:gd name="T72" fmla="*/ 111415 w 634"/>
              <a:gd name="T73" fmla="*/ 158795 h 604"/>
              <a:gd name="T74" fmla="*/ 15865 w 634"/>
              <a:gd name="T75" fmla="*/ 111265 h 604"/>
              <a:gd name="T76" fmla="*/ 0 w 634"/>
              <a:gd name="T77" fmla="*/ 105863 h 604"/>
              <a:gd name="T78" fmla="*/ 5048 w 634"/>
              <a:gd name="T79" fmla="*/ 12170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002060"/>
          </a:solidFill>
          <a:ln>
            <a:solidFill>
              <a:srgbClr val="002060"/>
            </a:solidFill>
          </a:ln>
          <a:effectLst/>
        </p:spPr>
        <p:txBody>
          <a:bodyPr wrap="none" lIns="91431" tIns="45716" rIns="91431" bIns="45716" anchor="ctr"/>
          <a:lstStyle/>
          <a:p>
            <a:pPr algn="ctr"/>
            <a:endParaRPr lang="en-US"/>
          </a:p>
        </p:txBody>
      </p:sp>
      <p:sp>
        <p:nvSpPr>
          <p:cNvPr id="71" name="TextBox 70">
            <a:extLst>
              <a:ext uri="{FF2B5EF4-FFF2-40B4-BE49-F238E27FC236}">
                <a16:creationId xmlns:a16="http://schemas.microsoft.com/office/drawing/2014/main" id="{59784BC4-8D61-4F76-AA5F-5590C2A2C578}"/>
              </a:ext>
            </a:extLst>
          </p:cNvPr>
          <p:cNvSpPr txBox="1"/>
          <p:nvPr/>
        </p:nvSpPr>
        <p:spPr>
          <a:xfrm>
            <a:off x="150614" y="3158742"/>
            <a:ext cx="1691940" cy="646331"/>
          </a:xfrm>
          <a:prstGeom prst="rect">
            <a:avLst/>
          </a:prstGeom>
          <a:noFill/>
        </p:spPr>
        <p:txBody>
          <a:bodyPr wrap="square">
            <a:spAutoFit/>
          </a:bodyPr>
          <a:lstStyle/>
          <a:p>
            <a:pPr algn="ctr"/>
            <a:r>
              <a:rPr lang="en-US" sz="1200" dirty="0">
                <a:solidFill>
                  <a:srgbClr val="6C6463"/>
                </a:solidFill>
                <a:latin typeface="Gill Sans MT" panose="020B0502020104020203" pitchFamily="34" charset="0"/>
                <a:ea typeface="Calibri" panose="020F0502020204030204" pitchFamily="34" charset="0"/>
                <a:cs typeface="Times New Roman (Body CS)"/>
              </a:rPr>
              <a:t>Un </a:t>
            </a:r>
            <a:r>
              <a:rPr lang="en-US" sz="1200" dirty="0" err="1">
                <a:solidFill>
                  <a:srgbClr val="6C6463"/>
                </a:solidFill>
                <a:latin typeface="Gill Sans MT" panose="020B0502020104020203" pitchFamily="34" charset="0"/>
                <a:ea typeface="Calibri" panose="020F0502020204030204" pitchFamily="34" charset="0"/>
                <a:cs typeface="Times New Roman (Body CS)"/>
              </a:rPr>
              <a:t>singur</a:t>
            </a:r>
            <a:r>
              <a:rPr lang="en-US" sz="1200" dirty="0">
                <a:solidFill>
                  <a:srgbClr val="6C6463"/>
                </a:solidFill>
                <a:latin typeface="Gill Sans MT" panose="020B0502020104020203" pitchFamily="34" charset="0"/>
                <a:ea typeface="Calibri" panose="020F0502020204030204" pitchFamily="34" charset="0"/>
                <a:cs typeface="Times New Roman (Body CS)"/>
              </a:rPr>
              <a:t> document </a:t>
            </a:r>
            <a:r>
              <a:rPr lang="en-US" sz="1200" dirty="0" err="1">
                <a:solidFill>
                  <a:srgbClr val="6C6463"/>
                </a:solidFill>
                <a:latin typeface="Gill Sans MT" panose="020B0502020104020203" pitchFamily="34" charset="0"/>
                <a:ea typeface="Calibri" panose="020F0502020204030204" pitchFamily="34" charset="0"/>
                <a:cs typeface="Times New Roman (Body CS)"/>
              </a:rPr>
              <a:t>pentru</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tranzacție</a:t>
            </a:r>
            <a:r>
              <a:rPr lang="en-US" sz="1200" dirty="0">
                <a:solidFill>
                  <a:srgbClr val="6C6463"/>
                </a:solidFill>
                <a:latin typeface="Gill Sans MT" panose="020B0502020104020203" pitchFamily="34" charset="0"/>
                <a:ea typeface="Calibri" panose="020F0502020204030204" pitchFamily="34" charset="0"/>
                <a:cs typeface="Times New Roman (Body CS)"/>
              </a:rPr>
              <a:t> (POS </a:t>
            </a:r>
            <a:r>
              <a:rPr lang="en-US" sz="1200" dirty="0" err="1">
                <a:solidFill>
                  <a:srgbClr val="6C6463"/>
                </a:solidFill>
                <a:latin typeface="Gill Sans MT" panose="020B0502020104020203" pitchFamily="34" charset="0"/>
                <a:ea typeface="Calibri" panose="020F0502020204030204" pitchFamily="34" charset="0"/>
                <a:cs typeface="Times New Roman (Body CS)"/>
              </a:rPr>
              <a:t>și</a:t>
            </a:r>
            <a:r>
              <a:rPr lang="en-US" sz="1200" dirty="0">
                <a:solidFill>
                  <a:srgbClr val="6C6463"/>
                </a:solidFill>
                <a:latin typeface="Gill Sans MT" panose="020B0502020104020203" pitchFamily="34" charset="0"/>
                <a:ea typeface="Calibri" panose="020F0502020204030204" pitchFamily="34" charset="0"/>
                <a:cs typeface="Times New Roman (Body CS)"/>
              </a:rPr>
              <a:t> CRM)</a:t>
            </a:r>
            <a:endParaRPr lang="en-US"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72" name="Freeform 73">
            <a:extLst>
              <a:ext uri="{FF2B5EF4-FFF2-40B4-BE49-F238E27FC236}">
                <a16:creationId xmlns:a16="http://schemas.microsoft.com/office/drawing/2014/main" id="{CBEAF5DD-DCA3-43C5-A381-2DC70844B147}"/>
              </a:ext>
            </a:extLst>
          </p:cNvPr>
          <p:cNvSpPr>
            <a:spLocks noEditPoints="1"/>
          </p:cNvSpPr>
          <p:nvPr/>
        </p:nvSpPr>
        <p:spPr bwMode="auto">
          <a:xfrm>
            <a:off x="658540" y="2574067"/>
            <a:ext cx="457088" cy="461664"/>
          </a:xfrm>
          <a:custGeom>
            <a:avLst/>
            <a:gdLst>
              <a:gd name="T0" fmla="*/ 36 w 176"/>
              <a:gd name="T1" fmla="*/ 48 h 176"/>
              <a:gd name="T2" fmla="*/ 84 w 176"/>
              <a:gd name="T3" fmla="*/ 48 h 176"/>
              <a:gd name="T4" fmla="*/ 88 w 176"/>
              <a:gd name="T5" fmla="*/ 44 h 176"/>
              <a:gd name="T6" fmla="*/ 84 w 176"/>
              <a:gd name="T7" fmla="*/ 40 h 176"/>
              <a:gd name="T8" fmla="*/ 36 w 176"/>
              <a:gd name="T9" fmla="*/ 40 h 176"/>
              <a:gd name="T10" fmla="*/ 32 w 176"/>
              <a:gd name="T11" fmla="*/ 44 h 176"/>
              <a:gd name="T12" fmla="*/ 36 w 176"/>
              <a:gd name="T13" fmla="*/ 48 h 176"/>
              <a:gd name="T14" fmla="*/ 36 w 176"/>
              <a:gd name="T15" fmla="*/ 72 h 176"/>
              <a:gd name="T16" fmla="*/ 140 w 176"/>
              <a:gd name="T17" fmla="*/ 72 h 176"/>
              <a:gd name="T18" fmla="*/ 144 w 176"/>
              <a:gd name="T19" fmla="*/ 68 h 176"/>
              <a:gd name="T20" fmla="*/ 140 w 176"/>
              <a:gd name="T21" fmla="*/ 64 h 176"/>
              <a:gd name="T22" fmla="*/ 36 w 176"/>
              <a:gd name="T23" fmla="*/ 64 h 176"/>
              <a:gd name="T24" fmla="*/ 32 w 176"/>
              <a:gd name="T25" fmla="*/ 68 h 176"/>
              <a:gd name="T26" fmla="*/ 36 w 176"/>
              <a:gd name="T27" fmla="*/ 72 h 176"/>
              <a:gd name="T28" fmla="*/ 168 w 176"/>
              <a:gd name="T29" fmla="*/ 0 h 176"/>
              <a:gd name="T30" fmla="*/ 8 w 176"/>
              <a:gd name="T31" fmla="*/ 0 h 176"/>
              <a:gd name="T32" fmla="*/ 0 w 176"/>
              <a:gd name="T33" fmla="*/ 8 h 176"/>
              <a:gd name="T34" fmla="*/ 0 w 176"/>
              <a:gd name="T35" fmla="*/ 136 h 176"/>
              <a:gd name="T36" fmla="*/ 40 w 176"/>
              <a:gd name="T37" fmla="*/ 176 h 176"/>
              <a:gd name="T38" fmla="*/ 168 w 176"/>
              <a:gd name="T39" fmla="*/ 176 h 176"/>
              <a:gd name="T40" fmla="*/ 176 w 176"/>
              <a:gd name="T41" fmla="*/ 168 h 176"/>
              <a:gd name="T42" fmla="*/ 176 w 176"/>
              <a:gd name="T43" fmla="*/ 8 h 176"/>
              <a:gd name="T44" fmla="*/ 168 w 176"/>
              <a:gd name="T45" fmla="*/ 0 h 176"/>
              <a:gd name="T46" fmla="*/ 40 w 176"/>
              <a:gd name="T47" fmla="*/ 164 h 176"/>
              <a:gd name="T48" fmla="*/ 12 w 176"/>
              <a:gd name="T49" fmla="*/ 136 h 176"/>
              <a:gd name="T50" fmla="*/ 40 w 176"/>
              <a:gd name="T51" fmla="*/ 136 h 176"/>
              <a:gd name="T52" fmla="*/ 40 w 176"/>
              <a:gd name="T53" fmla="*/ 164 h 176"/>
              <a:gd name="T54" fmla="*/ 168 w 176"/>
              <a:gd name="T55" fmla="*/ 168 h 176"/>
              <a:gd name="T56" fmla="*/ 48 w 176"/>
              <a:gd name="T57" fmla="*/ 168 h 176"/>
              <a:gd name="T58" fmla="*/ 48 w 176"/>
              <a:gd name="T59" fmla="*/ 132 h 176"/>
              <a:gd name="T60" fmla="*/ 44 w 176"/>
              <a:gd name="T61" fmla="*/ 128 h 176"/>
              <a:gd name="T62" fmla="*/ 8 w 176"/>
              <a:gd name="T63" fmla="*/ 128 h 176"/>
              <a:gd name="T64" fmla="*/ 8 w 176"/>
              <a:gd name="T65" fmla="*/ 8 h 176"/>
              <a:gd name="T66" fmla="*/ 168 w 176"/>
              <a:gd name="T67" fmla="*/ 8 h 176"/>
              <a:gd name="T68" fmla="*/ 168 w 176"/>
              <a:gd name="T69" fmla="*/ 168 h 176"/>
              <a:gd name="T70" fmla="*/ 36 w 176"/>
              <a:gd name="T71" fmla="*/ 96 h 176"/>
              <a:gd name="T72" fmla="*/ 116 w 176"/>
              <a:gd name="T73" fmla="*/ 96 h 176"/>
              <a:gd name="T74" fmla="*/ 120 w 176"/>
              <a:gd name="T75" fmla="*/ 92 h 176"/>
              <a:gd name="T76" fmla="*/ 116 w 176"/>
              <a:gd name="T77" fmla="*/ 88 h 176"/>
              <a:gd name="T78" fmla="*/ 36 w 176"/>
              <a:gd name="T79" fmla="*/ 88 h 176"/>
              <a:gd name="T80" fmla="*/ 32 w 176"/>
              <a:gd name="T81" fmla="*/ 92 h 176"/>
              <a:gd name="T82" fmla="*/ 36 w 176"/>
              <a:gd name="T83"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36" y="48"/>
                </a:moveTo>
                <a:cubicBezTo>
                  <a:pt x="84" y="48"/>
                  <a:pt x="84" y="48"/>
                  <a:pt x="84" y="48"/>
                </a:cubicBezTo>
                <a:cubicBezTo>
                  <a:pt x="86" y="48"/>
                  <a:pt x="88" y="46"/>
                  <a:pt x="88" y="44"/>
                </a:cubicBezTo>
                <a:cubicBezTo>
                  <a:pt x="88" y="42"/>
                  <a:pt x="86" y="40"/>
                  <a:pt x="84" y="40"/>
                </a:cubicBezTo>
                <a:cubicBezTo>
                  <a:pt x="36" y="40"/>
                  <a:pt x="36" y="40"/>
                  <a:pt x="36" y="40"/>
                </a:cubicBezTo>
                <a:cubicBezTo>
                  <a:pt x="34" y="40"/>
                  <a:pt x="32" y="42"/>
                  <a:pt x="32" y="44"/>
                </a:cubicBezTo>
                <a:cubicBezTo>
                  <a:pt x="32" y="46"/>
                  <a:pt x="34" y="48"/>
                  <a:pt x="36" y="48"/>
                </a:cubicBezTo>
                <a:moveTo>
                  <a:pt x="36" y="72"/>
                </a:moveTo>
                <a:cubicBezTo>
                  <a:pt x="140" y="72"/>
                  <a:pt x="140" y="72"/>
                  <a:pt x="140" y="72"/>
                </a:cubicBezTo>
                <a:cubicBezTo>
                  <a:pt x="142" y="72"/>
                  <a:pt x="144" y="70"/>
                  <a:pt x="144" y="68"/>
                </a:cubicBezTo>
                <a:cubicBezTo>
                  <a:pt x="144" y="66"/>
                  <a:pt x="142" y="64"/>
                  <a:pt x="140" y="64"/>
                </a:cubicBezTo>
                <a:cubicBezTo>
                  <a:pt x="36" y="64"/>
                  <a:pt x="36" y="64"/>
                  <a:pt x="36" y="64"/>
                </a:cubicBezTo>
                <a:cubicBezTo>
                  <a:pt x="34" y="64"/>
                  <a:pt x="32" y="66"/>
                  <a:pt x="32" y="68"/>
                </a:cubicBezTo>
                <a:cubicBezTo>
                  <a:pt x="32" y="70"/>
                  <a:pt x="34" y="72"/>
                  <a:pt x="36" y="72"/>
                </a:cubicBezTo>
                <a:moveTo>
                  <a:pt x="168" y="0"/>
                </a:moveTo>
                <a:cubicBezTo>
                  <a:pt x="8" y="0"/>
                  <a:pt x="8" y="0"/>
                  <a:pt x="8" y="0"/>
                </a:cubicBezTo>
                <a:cubicBezTo>
                  <a:pt x="4" y="0"/>
                  <a:pt x="0" y="4"/>
                  <a:pt x="0" y="8"/>
                </a:cubicBezTo>
                <a:cubicBezTo>
                  <a:pt x="0" y="136"/>
                  <a:pt x="0" y="136"/>
                  <a:pt x="0" y="136"/>
                </a:cubicBezTo>
                <a:cubicBezTo>
                  <a:pt x="40" y="176"/>
                  <a:pt x="40" y="176"/>
                  <a:pt x="40" y="176"/>
                </a:cubicBezTo>
                <a:cubicBezTo>
                  <a:pt x="168" y="176"/>
                  <a:pt x="168" y="176"/>
                  <a:pt x="168" y="176"/>
                </a:cubicBezTo>
                <a:cubicBezTo>
                  <a:pt x="172" y="176"/>
                  <a:pt x="176" y="172"/>
                  <a:pt x="176" y="168"/>
                </a:cubicBezTo>
                <a:cubicBezTo>
                  <a:pt x="176" y="8"/>
                  <a:pt x="176" y="8"/>
                  <a:pt x="176" y="8"/>
                </a:cubicBezTo>
                <a:cubicBezTo>
                  <a:pt x="176" y="4"/>
                  <a:pt x="172" y="0"/>
                  <a:pt x="168" y="0"/>
                </a:cubicBezTo>
                <a:moveTo>
                  <a:pt x="40" y="164"/>
                </a:moveTo>
                <a:cubicBezTo>
                  <a:pt x="12" y="136"/>
                  <a:pt x="12" y="136"/>
                  <a:pt x="12" y="136"/>
                </a:cubicBezTo>
                <a:cubicBezTo>
                  <a:pt x="40" y="136"/>
                  <a:pt x="40" y="136"/>
                  <a:pt x="40" y="136"/>
                </a:cubicBezTo>
                <a:lnTo>
                  <a:pt x="40" y="164"/>
                </a:lnTo>
                <a:close/>
                <a:moveTo>
                  <a:pt x="168" y="168"/>
                </a:moveTo>
                <a:cubicBezTo>
                  <a:pt x="48" y="168"/>
                  <a:pt x="48" y="168"/>
                  <a:pt x="48" y="168"/>
                </a:cubicBezTo>
                <a:cubicBezTo>
                  <a:pt x="48" y="132"/>
                  <a:pt x="48" y="132"/>
                  <a:pt x="48" y="132"/>
                </a:cubicBezTo>
                <a:cubicBezTo>
                  <a:pt x="48" y="130"/>
                  <a:pt x="46" y="128"/>
                  <a:pt x="44" y="128"/>
                </a:cubicBezTo>
                <a:cubicBezTo>
                  <a:pt x="8" y="128"/>
                  <a:pt x="8" y="128"/>
                  <a:pt x="8" y="128"/>
                </a:cubicBezTo>
                <a:cubicBezTo>
                  <a:pt x="8" y="8"/>
                  <a:pt x="8" y="8"/>
                  <a:pt x="8" y="8"/>
                </a:cubicBezTo>
                <a:cubicBezTo>
                  <a:pt x="168" y="8"/>
                  <a:pt x="168" y="8"/>
                  <a:pt x="168" y="8"/>
                </a:cubicBezTo>
                <a:lnTo>
                  <a:pt x="168" y="168"/>
                </a:lnTo>
                <a:close/>
                <a:moveTo>
                  <a:pt x="36" y="96"/>
                </a:moveTo>
                <a:cubicBezTo>
                  <a:pt x="116" y="96"/>
                  <a:pt x="116" y="96"/>
                  <a:pt x="116" y="96"/>
                </a:cubicBezTo>
                <a:cubicBezTo>
                  <a:pt x="118" y="96"/>
                  <a:pt x="120" y="94"/>
                  <a:pt x="120" y="92"/>
                </a:cubicBezTo>
                <a:cubicBezTo>
                  <a:pt x="120" y="90"/>
                  <a:pt x="118" y="88"/>
                  <a:pt x="116" y="88"/>
                </a:cubicBezTo>
                <a:cubicBezTo>
                  <a:pt x="36" y="88"/>
                  <a:pt x="36" y="88"/>
                  <a:pt x="36" y="88"/>
                </a:cubicBezTo>
                <a:cubicBezTo>
                  <a:pt x="34" y="88"/>
                  <a:pt x="32" y="90"/>
                  <a:pt x="32" y="92"/>
                </a:cubicBezTo>
                <a:cubicBezTo>
                  <a:pt x="32" y="94"/>
                  <a:pt x="34" y="96"/>
                  <a:pt x="36" y="96"/>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73" name="TextBox 72">
            <a:extLst>
              <a:ext uri="{FF2B5EF4-FFF2-40B4-BE49-F238E27FC236}">
                <a16:creationId xmlns:a16="http://schemas.microsoft.com/office/drawing/2014/main" id="{BC9A856B-48FD-4DD6-A25C-CE4646E3ADC1}"/>
              </a:ext>
            </a:extLst>
          </p:cNvPr>
          <p:cNvSpPr txBox="1"/>
          <p:nvPr/>
        </p:nvSpPr>
        <p:spPr>
          <a:xfrm>
            <a:off x="266733" y="4354332"/>
            <a:ext cx="1361551" cy="646331"/>
          </a:xfrm>
          <a:prstGeom prst="rect">
            <a:avLst/>
          </a:prstGeom>
          <a:noFill/>
        </p:spPr>
        <p:txBody>
          <a:bodyPr wrap="square">
            <a:spAutoFit/>
          </a:bodyPr>
          <a:lstStyle/>
          <a:p>
            <a:pPr algn="ctr"/>
            <a:r>
              <a:rPr lang="en-US" sz="1200" dirty="0">
                <a:solidFill>
                  <a:srgbClr val="6C6463"/>
                </a:solidFill>
                <a:effectLst/>
                <a:latin typeface="Gill Sans MT" panose="020B0502020104020203" pitchFamily="34" charset="0"/>
                <a:ea typeface="Calibri" panose="020F0502020204030204" pitchFamily="34" charset="0"/>
                <a:cs typeface="Times New Roman (Body CS)"/>
              </a:rPr>
              <a:t>e-Bon </a:t>
            </a:r>
            <a:r>
              <a:rPr lang="en-US" sz="1200" dirty="0">
                <a:solidFill>
                  <a:srgbClr val="6C6463"/>
                </a:solidFill>
                <a:latin typeface="Gill Sans MT" panose="020B0502020104020203" pitchFamily="34" charset="0"/>
                <a:ea typeface="Calibri" panose="020F0502020204030204" pitchFamily="34" charset="0"/>
                <a:cs typeface="Times New Roman (Body CS)"/>
              </a:rPr>
              <a:t>fiscal </a:t>
            </a:r>
            <a:r>
              <a:rPr lang="en-US" sz="1200" dirty="0" err="1">
                <a:solidFill>
                  <a:srgbClr val="6C6463"/>
                </a:solidFill>
                <a:latin typeface="Gill Sans MT" panose="020B0502020104020203" pitchFamily="34" charset="0"/>
                <a:ea typeface="Calibri" panose="020F0502020204030204" pitchFamily="34" charset="0"/>
                <a:cs typeface="Times New Roman (Body CS)"/>
              </a:rPr>
              <a:t>emis</a:t>
            </a:r>
            <a:r>
              <a:rPr lang="en-US" sz="1200" dirty="0">
                <a:solidFill>
                  <a:srgbClr val="6C6463"/>
                </a:solidFill>
                <a:latin typeface="Gill Sans MT" panose="020B0502020104020203" pitchFamily="34" charset="0"/>
                <a:ea typeface="Calibri" panose="020F0502020204030204" pitchFamily="34" charset="0"/>
                <a:cs typeface="Times New Roman (Body CS)"/>
              </a:rPr>
              <a:t> de "Fiscal Gateway"</a:t>
            </a:r>
            <a:endParaRPr lang="en-US" sz="12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74" name="TextBox 73">
            <a:extLst>
              <a:ext uri="{FF2B5EF4-FFF2-40B4-BE49-F238E27FC236}">
                <a16:creationId xmlns:a16="http://schemas.microsoft.com/office/drawing/2014/main" id="{F3C90FEB-9F7B-4762-8065-9B2539ABF797}"/>
              </a:ext>
            </a:extLst>
          </p:cNvPr>
          <p:cNvSpPr txBox="1"/>
          <p:nvPr/>
        </p:nvSpPr>
        <p:spPr>
          <a:xfrm>
            <a:off x="1742617" y="4357728"/>
            <a:ext cx="2246579" cy="938719"/>
          </a:xfrm>
          <a:prstGeom prst="rect">
            <a:avLst/>
          </a:prstGeom>
          <a:noFill/>
        </p:spPr>
        <p:txBody>
          <a:bodyPr wrap="square">
            <a:spAutoFit/>
          </a:bodyPr>
          <a:lstStyle/>
          <a:p>
            <a:pPr algn="ctr"/>
            <a:r>
              <a:rPr lang="en-US" sz="1100" dirty="0" err="1">
                <a:solidFill>
                  <a:srgbClr val="6C6463"/>
                </a:solidFill>
                <a:latin typeface="Gill Sans MT" panose="020B0502020104020203" pitchFamily="34" charset="0"/>
                <a:ea typeface="Calibri" panose="020F0502020204030204" pitchFamily="34" charset="0"/>
                <a:cs typeface="Times New Roman (Body CS)"/>
              </a:rPr>
              <a:t>Ajustarea</a:t>
            </a:r>
            <a:r>
              <a:rPr lang="en-US" sz="1100" dirty="0">
                <a:solidFill>
                  <a:srgbClr val="6C6463"/>
                </a:solidFill>
                <a:latin typeface="Gill Sans MT" panose="020B0502020104020203" pitchFamily="34" charset="0"/>
                <a:ea typeface="Calibri" panose="020F0502020204030204" pitchFamily="34" charset="0"/>
                <a:cs typeface="Times New Roman (Body CS)"/>
              </a:rPr>
              <a:t> </a:t>
            </a:r>
            <a:r>
              <a:rPr lang="en-US" sz="1100" dirty="0" err="1">
                <a:solidFill>
                  <a:srgbClr val="6C6463"/>
                </a:solidFill>
                <a:latin typeface="Gill Sans MT" panose="020B0502020104020203" pitchFamily="34" charset="0"/>
                <a:ea typeface="Calibri" panose="020F0502020204030204" pitchFamily="34" charset="0"/>
                <a:cs typeface="Times New Roman (Body CS)"/>
              </a:rPr>
              <a:t>activității</a:t>
            </a:r>
            <a:r>
              <a:rPr lang="en-US" sz="1100" dirty="0">
                <a:solidFill>
                  <a:srgbClr val="6C6463"/>
                </a:solidFill>
                <a:latin typeface="Gill Sans MT" panose="020B0502020104020203" pitchFamily="34" charset="0"/>
                <a:ea typeface="Calibri" panose="020F0502020204030204" pitchFamily="34" charset="0"/>
                <a:cs typeface="Times New Roman (Body CS)"/>
              </a:rPr>
              <a:t> </a:t>
            </a:r>
            <a:r>
              <a:rPr lang="ro-RO" sz="1100" dirty="0">
                <a:solidFill>
                  <a:srgbClr val="6C6463"/>
                </a:solidFill>
                <a:latin typeface="Gill Sans MT" panose="020B0502020104020203" pitchFamily="34" charset="0"/>
                <a:ea typeface="Calibri" panose="020F0502020204030204" pitchFamily="34" charset="0"/>
                <a:cs typeface="Times New Roman (Body CS)"/>
              </a:rPr>
              <a:t>titularilor patentelor </a:t>
            </a:r>
            <a:r>
              <a:rPr lang="en-US" sz="1100" dirty="0" err="1">
                <a:solidFill>
                  <a:srgbClr val="6C6463"/>
                </a:solidFill>
                <a:latin typeface="Gill Sans MT" panose="020B0502020104020203" pitchFamily="34" charset="0"/>
                <a:ea typeface="Calibri" panose="020F0502020204030204" pitchFamily="34" charset="0"/>
                <a:cs typeface="Times New Roman (Body CS)"/>
              </a:rPr>
              <a:t>și</a:t>
            </a:r>
            <a:r>
              <a:rPr lang="ro-RO" sz="1100" dirty="0">
                <a:solidFill>
                  <a:srgbClr val="6C6463"/>
                </a:solidFill>
                <a:latin typeface="Gill Sans MT" panose="020B0502020104020203" pitchFamily="34" charset="0"/>
                <a:ea typeface="Calibri" panose="020F0502020204030204" pitchFamily="34" charset="0"/>
                <a:cs typeface="Times New Roman (Body CS)"/>
              </a:rPr>
              <a:t> a celor ce desfășoară</a:t>
            </a:r>
            <a:r>
              <a:rPr lang="en-US" sz="1100" dirty="0">
                <a:solidFill>
                  <a:srgbClr val="6C6463"/>
                </a:solidFill>
                <a:latin typeface="Gill Sans MT" panose="020B0502020104020203" pitchFamily="34" charset="0"/>
                <a:ea typeface="Calibri" panose="020F0502020204030204" pitchFamily="34" charset="0"/>
                <a:cs typeface="Times New Roman (Body CS)"/>
              </a:rPr>
              <a:t> </a:t>
            </a:r>
            <a:r>
              <a:rPr lang="ro-RO" sz="1100" dirty="0">
                <a:solidFill>
                  <a:srgbClr val="6C6463"/>
                </a:solidFill>
                <a:latin typeface="Gill Sans MT" panose="020B0502020104020203" pitchFamily="34" charset="0"/>
                <a:ea typeface="Calibri" panose="020F0502020204030204" pitchFamily="34" charset="0"/>
                <a:cs typeface="Times New Roman (Body CS)"/>
              </a:rPr>
              <a:t>activități </a:t>
            </a:r>
            <a:r>
              <a:rPr lang="en-US" sz="1100" dirty="0">
                <a:solidFill>
                  <a:srgbClr val="6C6463"/>
                </a:solidFill>
                <a:latin typeface="Gill Sans MT" panose="020B0502020104020203" pitchFamily="34" charset="0"/>
                <a:ea typeface="Calibri" panose="020F0502020204030204" pitchFamily="34" charset="0"/>
                <a:cs typeface="Times New Roman (Body CS)"/>
              </a:rPr>
              <a:t>independent</a:t>
            </a:r>
            <a:r>
              <a:rPr lang="ro-RO" sz="1100" dirty="0">
                <a:solidFill>
                  <a:srgbClr val="6C6463"/>
                </a:solidFill>
                <a:latin typeface="Gill Sans MT" panose="020B0502020104020203" pitchFamily="34" charset="0"/>
                <a:ea typeface="Calibri" panose="020F0502020204030204" pitchFamily="34" charset="0"/>
                <a:cs typeface="Times New Roman (Body CS)"/>
              </a:rPr>
              <a:t>e</a:t>
            </a:r>
            <a:r>
              <a:rPr lang="en-US" sz="1100" dirty="0">
                <a:solidFill>
                  <a:srgbClr val="6C6463"/>
                </a:solidFill>
                <a:latin typeface="Gill Sans MT" panose="020B0502020104020203" pitchFamily="34" charset="0"/>
                <a:ea typeface="Calibri" panose="020F0502020204030204" pitchFamily="34" charset="0"/>
                <a:cs typeface="Times New Roman (Body CS)"/>
              </a:rPr>
              <a:t> </a:t>
            </a:r>
            <a:r>
              <a:rPr lang="en-US" sz="1100" dirty="0" err="1">
                <a:solidFill>
                  <a:srgbClr val="6C6463"/>
                </a:solidFill>
                <a:latin typeface="Gill Sans MT" panose="020B0502020104020203" pitchFamily="34" charset="0"/>
                <a:ea typeface="Calibri" panose="020F0502020204030204" pitchFamily="34" charset="0"/>
                <a:cs typeface="Times New Roman (Body CS)"/>
              </a:rPr>
              <a:t>pentru</a:t>
            </a:r>
            <a:r>
              <a:rPr lang="en-US" sz="1100" dirty="0">
                <a:solidFill>
                  <a:srgbClr val="6C6463"/>
                </a:solidFill>
                <a:latin typeface="Gill Sans MT" panose="020B0502020104020203" pitchFamily="34" charset="0"/>
                <a:ea typeface="Calibri" panose="020F0502020204030204" pitchFamily="34" charset="0"/>
                <a:cs typeface="Times New Roman (Body CS)"/>
              </a:rPr>
              <a:t> </a:t>
            </a:r>
            <a:r>
              <a:rPr lang="en-US" sz="1100" dirty="0" err="1">
                <a:solidFill>
                  <a:srgbClr val="6C6463"/>
                </a:solidFill>
                <a:latin typeface="Gill Sans MT" panose="020B0502020104020203" pitchFamily="34" charset="0"/>
                <a:ea typeface="Calibri" panose="020F0502020204030204" pitchFamily="34" charset="0"/>
                <a:cs typeface="Times New Roman (Body CS)"/>
              </a:rPr>
              <a:t>comerțul</a:t>
            </a:r>
            <a:r>
              <a:rPr lang="en-US" sz="1100" dirty="0">
                <a:solidFill>
                  <a:srgbClr val="6C6463"/>
                </a:solidFill>
                <a:latin typeface="Gill Sans MT" panose="020B0502020104020203" pitchFamily="34" charset="0"/>
                <a:ea typeface="Calibri" panose="020F0502020204030204" pitchFamily="34" charset="0"/>
                <a:cs typeface="Times New Roman (Body CS)"/>
              </a:rPr>
              <a:t> electronic
</a:t>
            </a:r>
            <a:endParaRPr lang="en-US" sz="11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75" name="TextBox 74">
            <a:extLst>
              <a:ext uri="{FF2B5EF4-FFF2-40B4-BE49-F238E27FC236}">
                <a16:creationId xmlns:a16="http://schemas.microsoft.com/office/drawing/2014/main" id="{4D9971EC-9D50-4024-9C87-9D17DB42DD47}"/>
              </a:ext>
            </a:extLst>
          </p:cNvPr>
          <p:cNvSpPr txBox="1"/>
          <p:nvPr/>
        </p:nvSpPr>
        <p:spPr>
          <a:xfrm>
            <a:off x="3876217" y="4387798"/>
            <a:ext cx="2133600" cy="646331"/>
          </a:xfrm>
          <a:prstGeom prst="rect">
            <a:avLst/>
          </a:prstGeom>
          <a:noFill/>
        </p:spPr>
        <p:txBody>
          <a:bodyPr wrap="square">
            <a:spAutoFit/>
          </a:bodyPr>
          <a:lstStyle/>
          <a:p>
            <a:pPr algn="ctr"/>
            <a:r>
              <a:rPr lang="en-US" sz="1200" dirty="0" err="1">
                <a:solidFill>
                  <a:srgbClr val="6C6463"/>
                </a:solidFill>
                <a:latin typeface="Gill Sans MT" panose="020B0502020104020203" pitchFamily="34" charset="0"/>
                <a:ea typeface="Calibri" panose="020F0502020204030204" pitchFamily="34" charset="0"/>
                <a:cs typeface="Times New Roman (Body CS)"/>
              </a:rPr>
              <a:t>Sisteme</a:t>
            </a:r>
            <a:r>
              <a:rPr lang="en-US" sz="1200" dirty="0">
                <a:solidFill>
                  <a:srgbClr val="6C6463"/>
                </a:solidFill>
                <a:latin typeface="Gill Sans MT" panose="020B0502020104020203" pitchFamily="34" charset="0"/>
                <a:ea typeface="Calibri" panose="020F0502020204030204" pitchFamily="34" charset="0"/>
                <a:cs typeface="Times New Roman (Body CS)"/>
              </a:rPr>
              <a:t> de </a:t>
            </a:r>
            <a:r>
              <a:rPr lang="en-US" sz="1200" dirty="0" err="1">
                <a:solidFill>
                  <a:srgbClr val="6C6463"/>
                </a:solidFill>
                <a:latin typeface="Gill Sans MT" panose="020B0502020104020203" pitchFamily="34" charset="0"/>
                <a:ea typeface="Calibri" panose="020F0502020204030204" pitchFamily="34" charset="0"/>
                <a:cs typeface="Times New Roman (Body CS)"/>
              </a:rPr>
              <a:t>plată</a:t>
            </a:r>
            <a:r>
              <a:rPr lang="en-US" sz="1200" dirty="0">
                <a:solidFill>
                  <a:srgbClr val="6C6463"/>
                </a:solidFill>
                <a:latin typeface="Gill Sans MT" panose="020B0502020104020203" pitchFamily="34" charset="0"/>
                <a:ea typeface="Calibri" panose="020F0502020204030204" pitchFamily="34" charset="0"/>
                <a:cs typeface="Times New Roman (Body CS)"/>
              </a:rPr>
              <a:t> online </a:t>
            </a:r>
            <a:r>
              <a:rPr lang="en-US" sz="1200" dirty="0" err="1">
                <a:solidFill>
                  <a:srgbClr val="6C6463"/>
                </a:solidFill>
                <a:latin typeface="Gill Sans MT" panose="020B0502020104020203" pitchFamily="34" charset="0"/>
                <a:ea typeface="Calibri" panose="020F0502020204030204" pitchFamily="34" charset="0"/>
                <a:cs typeface="Times New Roman (Body CS)"/>
              </a:rPr>
              <a:t>obligatorii</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pentru</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activitatea</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ro-RO" sz="1200" dirty="0">
                <a:solidFill>
                  <a:srgbClr val="6C6463"/>
                </a:solidFill>
                <a:latin typeface="Gill Sans MT" panose="020B0502020104020203" pitchFamily="34" charset="0"/>
                <a:ea typeface="Calibri" panose="020F0502020204030204" pitchFamily="34" charset="0"/>
                <a:cs typeface="Times New Roman (Body CS)"/>
              </a:rPr>
              <a:t>independentă în comerț</a:t>
            </a:r>
            <a:endParaRPr lang="en-US"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76" name="Freeform 79">
            <a:extLst>
              <a:ext uri="{FF2B5EF4-FFF2-40B4-BE49-F238E27FC236}">
                <a16:creationId xmlns:a16="http://schemas.microsoft.com/office/drawing/2014/main" id="{8DC224ED-A1F8-4AA1-876D-885A3C1121A0}"/>
              </a:ext>
            </a:extLst>
          </p:cNvPr>
          <p:cNvSpPr>
            <a:spLocks noEditPoints="1"/>
          </p:cNvSpPr>
          <p:nvPr/>
        </p:nvSpPr>
        <p:spPr bwMode="auto">
          <a:xfrm>
            <a:off x="739128" y="3805073"/>
            <a:ext cx="416763" cy="481657"/>
          </a:xfrm>
          <a:custGeom>
            <a:avLst/>
            <a:gdLst>
              <a:gd name="T0" fmla="*/ 18 w 72"/>
              <a:gd name="T1" fmla="*/ 66 h 72"/>
              <a:gd name="T2" fmla="*/ 6 w 72"/>
              <a:gd name="T3" fmla="*/ 72 h 72"/>
              <a:gd name="T4" fmla="*/ 0 w 72"/>
              <a:gd name="T5" fmla="*/ 22 h 72"/>
              <a:gd name="T6" fmla="*/ 11 w 72"/>
              <a:gd name="T7" fmla="*/ 16 h 72"/>
              <a:gd name="T8" fmla="*/ 72 w 72"/>
              <a:gd name="T9" fmla="*/ 31 h 72"/>
              <a:gd name="T10" fmla="*/ 61 w 72"/>
              <a:gd name="T11" fmla="*/ 72 h 72"/>
              <a:gd name="T12" fmla="*/ 20 w 72"/>
              <a:gd name="T13" fmla="*/ 66 h 72"/>
              <a:gd name="T14" fmla="*/ 24 w 72"/>
              <a:gd name="T15" fmla="*/ 0 h 72"/>
              <a:gd name="T16" fmla="*/ 58 w 72"/>
              <a:gd name="T17" fmla="*/ 3 h 72"/>
              <a:gd name="T18" fmla="*/ 67 w 72"/>
              <a:gd name="T19" fmla="*/ 16 h 72"/>
              <a:gd name="T20" fmla="*/ 72 w 72"/>
              <a:gd name="T21" fmla="*/ 31 h 72"/>
              <a:gd name="T22" fmla="*/ 55 w 72"/>
              <a:gd name="T23" fmla="*/ 16 h 72"/>
              <a:gd name="T24" fmla="*/ 51 w 72"/>
              <a:gd name="T25" fmla="*/ 5 h 72"/>
              <a:gd name="T26" fmla="*/ 25 w 72"/>
              <a:gd name="T27" fmla="*/ 26 h 72"/>
              <a:gd name="T28" fmla="*/ 61 w 72"/>
              <a:gd name="T29" fmla="*/ 16 h 72"/>
              <a:gd name="T30" fmla="*/ 36 w 72"/>
              <a:gd name="T31" fmla="*/ 35 h 72"/>
              <a:gd name="T32" fmla="*/ 29 w 72"/>
              <a:gd name="T33" fmla="*/ 36 h 72"/>
              <a:gd name="T34" fmla="*/ 31 w 72"/>
              <a:gd name="T35" fmla="*/ 43 h 72"/>
              <a:gd name="T36" fmla="*/ 37 w 72"/>
              <a:gd name="T37" fmla="*/ 41 h 72"/>
              <a:gd name="T38" fmla="*/ 37 w 72"/>
              <a:gd name="T39" fmla="*/ 47 h 72"/>
              <a:gd name="T40" fmla="*/ 31 w 72"/>
              <a:gd name="T41" fmla="*/ 45 h 72"/>
              <a:gd name="T42" fmla="*/ 29 w 72"/>
              <a:gd name="T43" fmla="*/ 52 h 72"/>
              <a:gd name="T44" fmla="*/ 36 w 72"/>
              <a:gd name="T45" fmla="*/ 53 h 72"/>
              <a:gd name="T46" fmla="*/ 37 w 72"/>
              <a:gd name="T47" fmla="*/ 47 h 72"/>
              <a:gd name="T48" fmla="*/ 36 w 72"/>
              <a:gd name="T49" fmla="*/ 56 h 72"/>
              <a:gd name="T50" fmla="*/ 29 w 72"/>
              <a:gd name="T51" fmla="*/ 57 h 72"/>
              <a:gd name="T52" fmla="*/ 31 w 72"/>
              <a:gd name="T53" fmla="*/ 63 h 72"/>
              <a:gd name="T54" fmla="*/ 37 w 72"/>
              <a:gd name="T55" fmla="*/ 62 h 72"/>
              <a:gd name="T56" fmla="*/ 47 w 72"/>
              <a:gd name="T57" fmla="*/ 36 h 72"/>
              <a:gd name="T58" fmla="*/ 41 w 72"/>
              <a:gd name="T59" fmla="*/ 35 h 72"/>
              <a:gd name="T60" fmla="*/ 40 w 72"/>
              <a:gd name="T61" fmla="*/ 41 h 72"/>
              <a:gd name="T62" fmla="*/ 46 w 72"/>
              <a:gd name="T63" fmla="*/ 43 h 72"/>
              <a:gd name="T64" fmla="*/ 47 w 72"/>
              <a:gd name="T65" fmla="*/ 36 h 72"/>
              <a:gd name="T66" fmla="*/ 46 w 72"/>
              <a:gd name="T67" fmla="*/ 45 h 72"/>
              <a:gd name="T68" fmla="*/ 40 w 72"/>
              <a:gd name="T69" fmla="*/ 47 h 72"/>
              <a:gd name="T70" fmla="*/ 41 w 72"/>
              <a:gd name="T71" fmla="*/ 53 h 72"/>
              <a:gd name="T72" fmla="*/ 47 w 72"/>
              <a:gd name="T73" fmla="*/ 52 h 72"/>
              <a:gd name="T74" fmla="*/ 47 w 72"/>
              <a:gd name="T75" fmla="*/ 57 h 72"/>
              <a:gd name="T76" fmla="*/ 41 w 72"/>
              <a:gd name="T77" fmla="*/ 56 h 72"/>
              <a:gd name="T78" fmla="*/ 40 w 72"/>
              <a:gd name="T79" fmla="*/ 62 h 72"/>
              <a:gd name="T80" fmla="*/ 46 w 72"/>
              <a:gd name="T81" fmla="*/ 63 h 72"/>
              <a:gd name="T82" fmla="*/ 47 w 72"/>
              <a:gd name="T83" fmla="*/ 57 h 72"/>
              <a:gd name="T84" fmla="*/ 56 w 72"/>
              <a:gd name="T85" fmla="*/ 35 h 72"/>
              <a:gd name="T86" fmla="*/ 50 w 72"/>
              <a:gd name="T87" fmla="*/ 36 h 72"/>
              <a:gd name="T88" fmla="*/ 51 w 72"/>
              <a:gd name="T89" fmla="*/ 43 h 72"/>
              <a:gd name="T90" fmla="*/ 58 w 72"/>
              <a:gd name="T91" fmla="*/ 41 h 72"/>
              <a:gd name="T92" fmla="*/ 58 w 72"/>
              <a:gd name="T93" fmla="*/ 47 h 72"/>
              <a:gd name="T94" fmla="*/ 51 w 72"/>
              <a:gd name="T95" fmla="*/ 45 h 72"/>
              <a:gd name="T96" fmla="*/ 50 w 72"/>
              <a:gd name="T97" fmla="*/ 52 h 72"/>
              <a:gd name="T98" fmla="*/ 56 w 72"/>
              <a:gd name="T99" fmla="*/ 53 h 72"/>
              <a:gd name="T100" fmla="*/ 58 w 72"/>
              <a:gd name="T101" fmla="*/ 47 h 72"/>
              <a:gd name="T102" fmla="*/ 56 w 72"/>
              <a:gd name="T103" fmla="*/ 56 h 72"/>
              <a:gd name="T104" fmla="*/ 50 w 72"/>
              <a:gd name="T105" fmla="*/ 57 h 72"/>
              <a:gd name="T106" fmla="*/ 51 w 72"/>
              <a:gd name="T107" fmla="*/ 63 h 72"/>
              <a:gd name="T108" fmla="*/ 58 w 72"/>
              <a:gd name="T109" fmla="*/ 62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 h="72">
                <a:moveTo>
                  <a:pt x="18" y="22"/>
                </a:moveTo>
                <a:cubicBezTo>
                  <a:pt x="18" y="66"/>
                  <a:pt x="18" y="66"/>
                  <a:pt x="18" y="66"/>
                </a:cubicBezTo>
                <a:cubicBezTo>
                  <a:pt x="18" y="69"/>
                  <a:pt x="15" y="72"/>
                  <a:pt x="11" y="72"/>
                </a:cubicBezTo>
                <a:cubicBezTo>
                  <a:pt x="6" y="72"/>
                  <a:pt x="6" y="72"/>
                  <a:pt x="6" y="72"/>
                </a:cubicBezTo>
                <a:cubicBezTo>
                  <a:pt x="3" y="72"/>
                  <a:pt x="0" y="69"/>
                  <a:pt x="0" y="66"/>
                </a:cubicBezTo>
                <a:cubicBezTo>
                  <a:pt x="0" y="22"/>
                  <a:pt x="0" y="22"/>
                  <a:pt x="0" y="22"/>
                </a:cubicBezTo>
                <a:cubicBezTo>
                  <a:pt x="0" y="19"/>
                  <a:pt x="3" y="16"/>
                  <a:pt x="6" y="16"/>
                </a:cubicBezTo>
                <a:cubicBezTo>
                  <a:pt x="11" y="16"/>
                  <a:pt x="11" y="16"/>
                  <a:pt x="11" y="16"/>
                </a:cubicBezTo>
                <a:cubicBezTo>
                  <a:pt x="15" y="16"/>
                  <a:pt x="18" y="19"/>
                  <a:pt x="18" y="22"/>
                </a:cubicBezTo>
                <a:close/>
                <a:moveTo>
                  <a:pt x="72" y="31"/>
                </a:moveTo>
                <a:cubicBezTo>
                  <a:pt x="72" y="62"/>
                  <a:pt x="72" y="62"/>
                  <a:pt x="72" y="62"/>
                </a:cubicBezTo>
                <a:cubicBezTo>
                  <a:pt x="72" y="68"/>
                  <a:pt x="67" y="72"/>
                  <a:pt x="61" y="72"/>
                </a:cubicBezTo>
                <a:cubicBezTo>
                  <a:pt x="27" y="72"/>
                  <a:pt x="27" y="72"/>
                  <a:pt x="27" y="72"/>
                </a:cubicBezTo>
                <a:cubicBezTo>
                  <a:pt x="23" y="72"/>
                  <a:pt x="20" y="69"/>
                  <a:pt x="20" y="66"/>
                </a:cubicBezTo>
                <a:cubicBezTo>
                  <a:pt x="20" y="4"/>
                  <a:pt x="20" y="4"/>
                  <a:pt x="20" y="4"/>
                </a:cubicBezTo>
                <a:cubicBezTo>
                  <a:pt x="20" y="2"/>
                  <a:pt x="22" y="0"/>
                  <a:pt x="24" y="0"/>
                </a:cubicBezTo>
                <a:cubicBezTo>
                  <a:pt x="51" y="0"/>
                  <a:pt x="51" y="0"/>
                  <a:pt x="51" y="0"/>
                </a:cubicBezTo>
                <a:cubicBezTo>
                  <a:pt x="53" y="0"/>
                  <a:pt x="56" y="2"/>
                  <a:pt x="58" y="3"/>
                </a:cubicBezTo>
                <a:cubicBezTo>
                  <a:pt x="64" y="9"/>
                  <a:pt x="64" y="9"/>
                  <a:pt x="64" y="9"/>
                </a:cubicBezTo>
                <a:cubicBezTo>
                  <a:pt x="65" y="11"/>
                  <a:pt x="67" y="14"/>
                  <a:pt x="67" y="16"/>
                </a:cubicBezTo>
                <a:cubicBezTo>
                  <a:pt x="67" y="22"/>
                  <a:pt x="67" y="22"/>
                  <a:pt x="67" y="22"/>
                </a:cubicBezTo>
                <a:cubicBezTo>
                  <a:pt x="70" y="24"/>
                  <a:pt x="72" y="27"/>
                  <a:pt x="72" y="31"/>
                </a:cubicBezTo>
                <a:close/>
                <a:moveTo>
                  <a:pt x="61" y="16"/>
                </a:moveTo>
                <a:cubicBezTo>
                  <a:pt x="55" y="16"/>
                  <a:pt x="55" y="16"/>
                  <a:pt x="55" y="16"/>
                </a:cubicBezTo>
                <a:cubicBezTo>
                  <a:pt x="53" y="16"/>
                  <a:pt x="51" y="14"/>
                  <a:pt x="51" y="12"/>
                </a:cubicBezTo>
                <a:cubicBezTo>
                  <a:pt x="51" y="5"/>
                  <a:pt x="51" y="5"/>
                  <a:pt x="51" y="5"/>
                </a:cubicBezTo>
                <a:cubicBezTo>
                  <a:pt x="25" y="5"/>
                  <a:pt x="25" y="5"/>
                  <a:pt x="25" y="5"/>
                </a:cubicBezTo>
                <a:cubicBezTo>
                  <a:pt x="25" y="26"/>
                  <a:pt x="25" y="26"/>
                  <a:pt x="25" y="26"/>
                </a:cubicBezTo>
                <a:cubicBezTo>
                  <a:pt x="61" y="26"/>
                  <a:pt x="61" y="26"/>
                  <a:pt x="61" y="26"/>
                </a:cubicBezTo>
                <a:lnTo>
                  <a:pt x="61" y="16"/>
                </a:lnTo>
                <a:close/>
                <a:moveTo>
                  <a:pt x="37" y="36"/>
                </a:moveTo>
                <a:cubicBezTo>
                  <a:pt x="37" y="36"/>
                  <a:pt x="36" y="35"/>
                  <a:pt x="36" y="35"/>
                </a:cubicBezTo>
                <a:cubicBezTo>
                  <a:pt x="31" y="35"/>
                  <a:pt x="31" y="35"/>
                  <a:pt x="31" y="35"/>
                </a:cubicBezTo>
                <a:cubicBezTo>
                  <a:pt x="30" y="35"/>
                  <a:pt x="29" y="36"/>
                  <a:pt x="29" y="36"/>
                </a:cubicBezTo>
                <a:cubicBezTo>
                  <a:pt x="29" y="41"/>
                  <a:pt x="29" y="41"/>
                  <a:pt x="29" y="41"/>
                </a:cubicBezTo>
                <a:cubicBezTo>
                  <a:pt x="29" y="42"/>
                  <a:pt x="30" y="43"/>
                  <a:pt x="31" y="43"/>
                </a:cubicBezTo>
                <a:cubicBezTo>
                  <a:pt x="36" y="43"/>
                  <a:pt x="36" y="43"/>
                  <a:pt x="36" y="43"/>
                </a:cubicBezTo>
                <a:cubicBezTo>
                  <a:pt x="36" y="43"/>
                  <a:pt x="37" y="42"/>
                  <a:pt x="37" y="41"/>
                </a:cubicBezTo>
                <a:lnTo>
                  <a:pt x="37" y="36"/>
                </a:lnTo>
                <a:close/>
                <a:moveTo>
                  <a:pt x="37" y="47"/>
                </a:moveTo>
                <a:cubicBezTo>
                  <a:pt x="37" y="46"/>
                  <a:pt x="36" y="45"/>
                  <a:pt x="36" y="45"/>
                </a:cubicBezTo>
                <a:cubicBezTo>
                  <a:pt x="31" y="45"/>
                  <a:pt x="31" y="45"/>
                  <a:pt x="31" y="45"/>
                </a:cubicBezTo>
                <a:cubicBezTo>
                  <a:pt x="30" y="45"/>
                  <a:pt x="29" y="46"/>
                  <a:pt x="29" y="47"/>
                </a:cubicBezTo>
                <a:cubicBezTo>
                  <a:pt x="29" y="52"/>
                  <a:pt x="29" y="52"/>
                  <a:pt x="29" y="52"/>
                </a:cubicBezTo>
                <a:cubicBezTo>
                  <a:pt x="29" y="52"/>
                  <a:pt x="30" y="53"/>
                  <a:pt x="31" y="53"/>
                </a:cubicBezTo>
                <a:cubicBezTo>
                  <a:pt x="36" y="53"/>
                  <a:pt x="36" y="53"/>
                  <a:pt x="36" y="53"/>
                </a:cubicBezTo>
                <a:cubicBezTo>
                  <a:pt x="36" y="53"/>
                  <a:pt x="37" y="52"/>
                  <a:pt x="37" y="52"/>
                </a:cubicBezTo>
                <a:lnTo>
                  <a:pt x="37" y="47"/>
                </a:lnTo>
                <a:close/>
                <a:moveTo>
                  <a:pt x="37" y="57"/>
                </a:moveTo>
                <a:cubicBezTo>
                  <a:pt x="37" y="56"/>
                  <a:pt x="36" y="56"/>
                  <a:pt x="36" y="56"/>
                </a:cubicBezTo>
                <a:cubicBezTo>
                  <a:pt x="31" y="56"/>
                  <a:pt x="31" y="56"/>
                  <a:pt x="31" y="56"/>
                </a:cubicBezTo>
                <a:cubicBezTo>
                  <a:pt x="30" y="56"/>
                  <a:pt x="29" y="56"/>
                  <a:pt x="29" y="57"/>
                </a:cubicBezTo>
                <a:cubicBezTo>
                  <a:pt x="29" y="62"/>
                  <a:pt x="29" y="62"/>
                  <a:pt x="29" y="62"/>
                </a:cubicBezTo>
                <a:cubicBezTo>
                  <a:pt x="29" y="63"/>
                  <a:pt x="30" y="63"/>
                  <a:pt x="31" y="63"/>
                </a:cubicBezTo>
                <a:cubicBezTo>
                  <a:pt x="36" y="63"/>
                  <a:pt x="36" y="63"/>
                  <a:pt x="36" y="63"/>
                </a:cubicBezTo>
                <a:cubicBezTo>
                  <a:pt x="36" y="63"/>
                  <a:pt x="37" y="63"/>
                  <a:pt x="37" y="62"/>
                </a:cubicBezTo>
                <a:lnTo>
                  <a:pt x="37" y="57"/>
                </a:lnTo>
                <a:close/>
                <a:moveTo>
                  <a:pt x="47" y="36"/>
                </a:moveTo>
                <a:cubicBezTo>
                  <a:pt x="47" y="36"/>
                  <a:pt x="47" y="35"/>
                  <a:pt x="46" y="35"/>
                </a:cubicBezTo>
                <a:cubicBezTo>
                  <a:pt x="41" y="35"/>
                  <a:pt x="41" y="35"/>
                  <a:pt x="41" y="35"/>
                </a:cubicBezTo>
                <a:cubicBezTo>
                  <a:pt x="40" y="35"/>
                  <a:pt x="40" y="36"/>
                  <a:pt x="40" y="36"/>
                </a:cubicBezTo>
                <a:cubicBezTo>
                  <a:pt x="40" y="41"/>
                  <a:pt x="40" y="41"/>
                  <a:pt x="40" y="41"/>
                </a:cubicBezTo>
                <a:cubicBezTo>
                  <a:pt x="40" y="42"/>
                  <a:pt x="40" y="43"/>
                  <a:pt x="41" y="43"/>
                </a:cubicBezTo>
                <a:cubicBezTo>
                  <a:pt x="46" y="43"/>
                  <a:pt x="46" y="43"/>
                  <a:pt x="46" y="43"/>
                </a:cubicBezTo>
                <a:cubicBezTo>
                  <a:pt x="47" y="43"/>
                  <a:pt x="47" y="42"/>
                  <a:pt x="47" y="41"/>
                </a:cubicBezTo>
                <a:lnTo>
                  <a:pt x="47" y="36"/>
                </a:lnTo>
                <a:close/>
                <a:moveTo>
                  <a:pt x="47" y="47"/>
                </a:moveTo>
                <a:cubicBezTo>
                  <a:pt x="47" y="46"/>
                  <a:pt x="47" y="45"/>
                  <a:pt x="46" y="45"/>
                </a:cubicBezTo>
                <a:cubicBezTo>
                  <a:pt x="41" y="45"/>
                  <a:pt x="41" y="45"/>
                  <a:pt x="41" y="45"/>
                </a:cubicBezTo>
                <a:cubicBezTo>
                  <a:pt x="40" y="45"/>
                  <a:pt x="40" y="46"/>
                  <a:pt x="40" y="47"/>
                </a:cubicBezTo>
                <a:cubicBezTo>
                  <a:pt x="40" y="52"/>
                  <a:pt x="40" y="52"/>
                  <a:pt x="40" y="52"/>
                </a:cubicBezTo>
                <a:cubicBezTo>
                  <a:pt x="40" y="52"/>
                  <a:pt x="40" y="53"/>
                  <a:pt x="41" y="53"/>
                </a:cubicBezTo>
                <a:cubicBezTo>
                  <a:pt x="46" y="53"/>
                  <a:pt x="46" y="53"/>
                  <a:pt x="46" y="53"/>
                </a:cubicBezTo>
                <a:cubicBezTo>
                  <a:pt x="47" y="53"/>
                  <a:pt x="47" y="52"/>
                  <a:pt x="47" y="52"/>
                </a:cubicBezTo>
                <a:lnTo>
                  <a:pt x="47" y="47"/>
                </a:lnTo>
                <a:close/>
                <a:moveTo>
                  <a:pt x="47" y="57"/>
                </a:moveTo>
                <a:cubicBezTo>
                  <a:pt x="47" y="56"/>
                  <a:pt x="47" y="56"/>
                  <a:pt x="46" y="56"/>
                </a:cubicBezTo>
                <a:cubicBezTo>
                  <a:pt x="41" y="56"/>
                  <a:pt x="41" y="56"/>
                  <a:pt x="41" y="56"/>
                </a:cubicBezTo>
                <a:cubicBezTo>
                  <a:pt x="40" y="56"/>
                  <a:pt x="40" y="56"/>
                  <a:pt x="40" y="57"/>
                </a:cubicBezTo>
                <a:cubicBezTo>
                  <a:pt x="40" y="62"/>
                  <a:pt x="40" y="62"/>
                  <a:pt x="40" y="62"/>
                </a:cubicBezTo>
                <a:cubicBezTo>
                  <a:pt x="40" y="63"/>
                  <a:pt x="40" y="63"/>
                  <a:pt x="41" y="63"/>
                </a:cubicBezTo>
                <a:cubicBezTo>
                  <a:pt x="46" y="63"/>
                  <a:pt x="46" y="63"/>
                  <a:pt x="46" y="63"/>
                </a:cubicBezTo>
                <a:cubicBezTo>
                  <a:pt x="47" y="63"/>
                  <a:pt x="47" y="63"/>
                  <a:pt x="47" y="62"/>
                </a:cubicBezTo>
                <a:lnTo>
                  <a:pt x="47" y="57"/>
                </a:lnTo>
                <a:close/>
                <a:moveTo>
                  <a:pt x="58" y="36"/>
                </a:moveTo>
                <a:cubicBezTo>
                  <a:pt x="58" y="36"/>
                  <a:pt x="57" y="35"/>
                  <a:pt x="56" y="35"/>
                </a:cubicBezTo>
                <a:cubicBezTo>
                  <a:pt x="51" y="35"/>
                  <a:pt x="51" y="35"/>
                  <a:pt x="51" y="35"/>
                </a:cubicBezTo>
                <a:cubicBezTo>
                  <a:pt x="50" y="35"/>
                  <a:pt x="50" y="36"/>
                  <a:pt x="50" y="36"/>
                </a:cubicBezTo>
                <a:cubicBezTo>
                  <a:pt x="50" y="41"/>
                  <a:pt x="50" y="41"/>
                  <a:pt x="50" y="41"/>
                </a:cubicBezTo>
                <a:cubicBezTo>
                  <a:pt x="50" y="42"/>
                  <a:pt x="50" y="43"/>
                  <a:pt x="51" y="43"/>
                </a:cubicBezTo>
                <a:cubicBezTo>
                  <a:pt x="56" y="43"/>
                  <a:pt x="56" y="43"/>
                  <a:pt x="56" y="43"/>
                </a:cubicBezTo>
                <a:cubicBezTo>
                  <a:pt x="57" y="43"/>
                  <a:pt x="58" y="42"/>
                  <a:pt x="58" y="41"/>
                </a:cubicBezTo>
                <a:lnTo>
                  <a:pt x="58" y="36"/>
                </a:lnTo>
                <a:close/>
                <a:moveTo>
                  <a:pt x="58" y="47"/>
                </a:moveTo>
                <a:cubicBezTo>
                  <a:pt x="58" y="46"/>
                  <a:pt x="57" y="45"/>
                  <a:pt x="56" y="45"/>
                </a:cubicBezTo>
                <a:cubicBezTo>
                  <a:pt x="51" y="45"/>
                  <a:pt x="51" y="45"/>
                  <a:pt x="51" y="45"/>
                </a:cubicBezTo>
                <a:cubicBezTo>
                  <a:pt x="50" y="45"/>
                  <a:pt x="50" y="46"/>
                  <a:pt x="50" y="47"/>
                </a:cubicBezTo>
                <a:cubicBezTo>
                  <a:pt x="50" y="52"/>
                  <a:pt x="50" y="52"/>
                  <a:pt x="50" y="52"/>
                </a:cubicBezTo>
                <a:cubicBezTo>
                  <a:pt x="50" y="52"/>
                  <a:pt x="50" y="53"/>
                  <a:pt x="51" y="53"/>
                </a:cubicBezTo>
                <a:cubicBezTo>
                  <a:pt x="56" y="53"/>
                  <a:pt x="56" y="53"/>
                  <a:pt x="56" y="53"/>
                </a:cubicBezTo>
                <a:cubicBezTo>
                  <a:pt x="57" y="53"/>
                  <a:pt x="58" y="52"/>
                  <a:pt x="58" y="52"/>
                </a:cubicBezTo>
                <a:lnTo>
                  <a:pt x="58" y="47"/>
                </a:lnTo>
                <a:close/>
                <a:moveTo>
                  <a:pt x="58" y="57"/>
                </a:moveTo>
                <a:cubicBezTo>
                  <a:pt x="58" y="56"/>
                  <a:pt x="57" y="56"/>
                  <a:pt x="56" y="56"/>
                </a:cubicBezTo>
                <a:cubicBezTo>
                  <a:pt x="51" y="56"/>
                  <a:pt x="51" y="56"/>
                  <a:pt x="51" y="56"/>
                </a:cubicBezTo>
                <a:cubicBezTo>
                  <a:pt x="50" y="56"/>
                  <a:pt x="50" y="56"/>
                  <a:pt x="50" y="57"/>
                </a:cubicBezTo>
                <a:cubicBezTo>
                  <a:pt x="50" y="62"/>
                  <a:pt x="50" y="62"/>
                  <a:pt x="50" y="62"/>
                </a:cubicBezTo>
                <a:cubicBezTo>
                  <a:pt x="50" y="63"/>
                  <a:pt x="50" y="63"/>
                  <a:pt x="51" y="63"/>
                </a:cubicBezTo>
                <a:cubicBezTo>
                  <a:pt x="56" y="63"/>
                  <a:pt x="56" y="63"/>
                  <a:pt x="56" y="63"/>
                </a:cubicBezTo>
                <a:cubicBezTo>
                  <a:pt x="57" y="63"/>
                  <a:pt x="58" y="63"/>
                  <a:pt x="58" y="62"/>
                </a:cubicBezTo>
                <a:lnTo>
                  <a:pt x="58" y="57"/>
                </a:lnTo>
                <a:close/>
              </a:path>
            </a:pathLst>
          </a:custGeom>
          <a:solidFill>
            <a:srgbClr val="002060"/>
          </a:solidFill>
          <a:ln>
            <a:solidFill>
              <a:srgbClr val="002060"/>
            </a:solidFill>
          </a:ln>
        </p:spPr>
        <p:txBody>
          <a:bodyPr/>
          <a:lstStyle/>
          <a:p>
            <a:endParaRPr lang="en-US" sz="1600"/>
          </a:p>
        </p:txBody>
      </p:sp>
      <p:sp>
        <p:nvSpPr>
          <p:cNvPr id="77" name="Freeform 63">
            <a:extLst>
              <a:ext uri="{FF2B5EF4-FFF2-40B4-BE49-F238E27FC236}">
                <a16:creationId xmlns:a16="http://schemas.microsoft.com/office/drawing/2014/main" id="{98543D79-8EBC-4DC1-8CF7-6E0A7C28D928}"/>
              </a:ext>
            </a:extLst>
          </p:cNvPr>
          <p:cNvSpPr>
            <a:spLocks noEditPoints="1"/>
          </p:cNvSpPr>
          <p:nvPr/>
        </p:nvSpPr>
        <p:spPr bwMode="auto">
          <a:xfrm>
            <a:off x="2673876" y="3804926"/>
            <a:ext cx="424089" cy="481656"/>
          </a:xfrm>
          <a:custGeom>
            <a:avLst/>
            <a:gdLst>
              <a:gd name="T0" fmla="*/ 188 w 200"/>
              <a:gd name="T1" fmla="*/ 232 h 256"/>
              <a:gd name="T2" fmla="*/ 36 w 200"/>
              <a:gd name="T3" fmla="*/ 232 h 256"/>
              <a:gd name="T4" fmla="*/ 24 w 200"/>
              <a:gd name="T5" fmla="*/ 220 h 256"/>
              <a:gd name="T6" fmla="*/ 24 w 200"/>
              <a:gd name="T7" fmla="*/ 12 h 256"/>
              <a:gd name="T8" fmla="*/ 36 w 200"/>
              <a:gd name="T9" fmla="*/ 0 h 256"/>
              <a:gd name="T10" fmla="*/ 100 w 200"/>
              <a:gd name="T11" fmla="*/ 0 h 256"/>
              <a:gd name="T12" fmla="*/ 100 w 200"/>
              <a:gd name="T13" fmla="*/ 44 h 256"/>
              <a:gd name="T14" fmla="*/ 100 w 200"/>
              <a:gd name="T15" fmla="*/ 68 h 256"/>
              <a:gd name="T16" fmla="*/ 124 w 200"/>
              <a:gd name="T17" fmla="*/ 92 h 256"/>
              <a:gd name="T18" fmla="*/ 148 w 200"/>
              <a:gd name="T19" fmla="*/ 92 h 256"/>
              <a:gd name="T20" fmla="*/ 200 w 200"/>
              <a:gd name="T21" fmla="*/ 92 h 256"/>
              <a:gd name="T22" fmla="*/ 200 w 200"/>
              <a:gd name="T23" fmla="*/ 188 h 256"/>
              <a:gd name="T24" fmla="*/ 200 w 200"/>
              <a:gd name="T25" fmla="*/ 220 h 256"/>
              <a:gd name="T26" fmla="*/ 188 w 200"/>
              <a:gd name="T27" fmla="*/ 232 h 256"/>
              <a:gd name="T28" fmla="*/ 124 w 200"/>
              <a:gd name="T29" fmla="*/ 80 h 256"/>
              <a:gd name="T30" fmla="*/ 112 w 200"/>
              <a:gd name="T31" fmla="*/ 68 h 256"/>
              <a:gd name="T32" fmla="*/ 112 w 200"/>
              <a:gd name="T33" fmla="*/ 44 h 256"/>
              <a:gd name="T34" fmla="*/ 112 w 200"/>
              <a:gd name="T35" fmla="*/ 0 h 256"/>
              <a:gd name="T36" fmla="*/ 200 w 200"/>
              <a:gd name="T37" fmla="*/ 80 h 256"/>
              <a:gd name="T38" fmla="*/ 148 w 200"/>
              <a:gd name="T39" fmla="*/ 80 h 256"/>
              <a:gd name="T40" fmla="*/ 124 w 200"/>
              <a:gd name="T41" fmla="*/ 80 h 256"/>
              <a:gd name="T42" fmla="*/ 45 w 200"/>
              <a:gd name="T43" fmla="*/ 244 h 256"/>
              <a:gd name="T44" fmla="*/ 56 w 200"/>
              <a:gd name="T45" fmla="*/ 244 h 256"/>
              <a:gd name="T46" fmla="*/ 132 w 200"/>
              <a:gd name="T47" fmla="*/ 244 h 256"/>
              <a:gd name="T48" fmla="*/ 152 w 200"/>
              <a:gd name="T49" fmla="*/ 244 h 256"/>
              <a:gd name="T50" fmla="*/ 176 w 200"/>
              <a:gd name="T51" fmla="*/ 244 h 256"/>
              <a:gd name="T52" fmla="*/ 164 w 200"/>
              <a:gd name="T53" fmla="*/ 256 h 256"/>
              <a:gd name="T54" fmla="*/ 24 w 200"/>
              <a:gd name="T55" fmla="*/ 256 h 256"/>
              <a:gd name="T56" fmla="*/ 0 w 200"/>
              <a:gd name="T57" fmla="*/ 232 h 256"/>
              <a:gd name="T58" fmla="*/ 0 w 200"/>
              <a:gd name="T59" fmla="*/ 36 h 256"/>
              <a:gd name="T60" fmla="*/ 12 w 200"/>
              <a:gd name="T61" fmla="*/ 24 h 256"/>
              <a:gd name="T62" fmla="*/ 12 w 200"/>
              <a:gd name="T63" fmla="*/ 60 h 256"/>
              <a:gd name="T64" fmla="*/ 12 w 200"/>
              <a:gd name="T65" fmla="*/ 200 h 256"/>
              <a:gd name="T66" fmla="*/ 12 w 200"/>
              <a:gd name="T67" fmla="*/ 220 h 256"/>
              <a:gd name="T68" fmla="*/ 36 w 200"/>
              <a:gd name="T69" fmla="*/ 244 h 256"/>
              <a:gd name="T70" fmla="*/ 45 w 200"/>
              <a:gd name="T71" fmla="*/ 244 h 2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 h="256">
                <a:moveTo>
                  <a:pt x="188" y="232"/>
                </a:moveTo>
                <a:cubicBezTo>
                  <a:pt x="36" y="232"/>
                  <a:pt x="36" y="232"/>
                  <a:pt x="36" y="232"/>
                </a:cubicBezTo>
                <a:cubicBezTo>
                  <a:pt x="29" y="232"/>
                  <a:pt x="24" y="227"/>
                  <a:pt x="24" y="220"/>
                </a:cubicBezTo>
                <a:cubicBezTo>
                  <a:pt x="24" y="12"/>
                  <a:pt x="24" y="12"/>
                  <a:pt x="24" y="12"/>
                </a:cubicBezTo>
                <a:cubicBezTo>
                  <a:pt x="24" y="5"/>
                  <a:pt x="29" y="0"/>
                  <a:pt x="36" y="0"/>
                </a:cubicBezTo>
                <a:cubicBezTo>
                  <a:pt x="100" y="0"/>
                  <a:pt x="100" y="0"/>
                  <a:pt x="100" y="0"/>
                </a:cubicBezTo>
                <a:cubicBezTo>
                  <a:pt x="100" y="44"/>
                  <a:pt x="100" y="44"/>
                  <a:pt x="100" y="44"/>
                </a:cubicBezTo>
                <a:cubicBezTo>
                  <a:pt x="100" y="68"/>
                  <a:pt x="100" y="68"/>
                  <a:pt x="100" y="68"/>
                </a:cubicBezTo>
                <a:cubicBezTo>
                  <a:pt x="100" y="81"/>
                  <a:pt x="111" y="92"/>
                  <a:pt x="124" y="92"/>
                </a:cubicBezTo>
                <a:cubicBezTo>
                  <a:pt x="148" y="92"/>
                  <a:pt x="148" y="92"/>
                  <a:pt x="148" y="92"/>
                </a:cubicBezTo>
                <a:cubicBezTo>
                  <a:pt x="200" y="92"/>
                  <a:pt x="200" y="92"/>
                  <a:pt x="200" y="92"/>
                </a:cubicBezTo>
                <a:cubicBezTo>
                  <a:pt x="200" y="188"/>
                  <a:pt x="200" y="188"/>
                  <a:pt x="200" y="188"/>
                </a:cubicBezTo>
                <a:cubicBezTo>
                  <a:pt x="200" y="220"/>
                  <a:pt x="200" y="220"/>
                  <a:pt x="200" y="220"/>
                </a:cubicBezTo>
                <a:cubicBezTo>
                  <a:pt x="200" y="227"/>
                  <a:pt x="195" y="232"/>
                  <a:pt x="188" y="232"/>
                </a:cubicBezTo>
                <a:moveTo>
                  <a:pt x="124" y="80"/>
                </a:moveTo>
                <a:cubicBezTo>
                  <a:pt x="117" y="80"/>
                  <a:pt x="112" y="75"/>
                  <a:pt x="112" y="68"/>
                </a:cubicBezTo>
                <a:cubicBezTo>
                  <a:pt x="112" y="44"/>
                  <a:pt x="112" y="44"/>
                  <a:pt x="112" y="44"/>
                </a:cubicBezTo>
                <a:cubicBezTo>
                  <a:pt x="112" y="0"/>
                  <a:pt x="112" y="0"/>
                  <a:pt x="112" y="0"/>
                </a:cubicBezTo>
                <a:cubicBezTo>
                  <a:pt x="200" y="80"/>
                  <a:pt x="200" y="80"/>
                  <a:pt x="200" y="80"/>
                </a:cubicBezTo>
                <a:cubicBezTo>
                  <a:pt x="148" y="80"/>
                  <a:pt x="148" y="80"/>
                  <a:pt x="148" y="80"/>
                </a:cubicBezTo>
                <a:lnTo>
                  <a:pt x="124" y="80"/>
                </a:lnTo>
                <a:close/>
                <a:moveTo>
                  <a:pt x="45" y="244"/>
                </a:moveTo>
                <a:cubicBezTo>
                  <a:pt x="56" y="244"/>
                  <a:pt x="56" y="244"/>
                  <a:pt x="56" y="244"/>
                </a:cubicBezTo>
                <a:cubicBezTo>
                  <a:pt x="132" y="244"/>
                  <a:pt x="132" y="244"/>
                  <a:pt x="132" y="244"/>
                </a:cubicBezTo>
                <a:cubicBezTo>
                  <a:pt x="152" y="244"/>
                  <a:pt x="152" y="244"/>
                  <a:pt x="152" y="244"/>
                </a:cubicBezTo>
                <a:cubicBezTo>
                  <a:pt x="176" y="244"/>
                  <a:pt x="176" y="244"/>
                  <a:pt x="176" y="244"/>
                </a:cubicBezTo>
                <a:cubicBezTo>
                  <a:pt x="176" y="251"/>
                  <a:pt x="171" y="256"/>
                  <a:pt x="164" y="256"/>
                </a:cubicBezTo>
                <a:cubicBezTo>
                  <a:pt x="24" y="256"/>
                  <a:pt x="24" y="256"/>
                  <a:pt x="24" y="256"/>
                </a:cubicBezTo>
                <a:cubicBezTo>
                  <a:pt x="11" y="256"/>
                  <a:pt x="0" y="245"/>
                  <a:pt x="0" y="232"/>
                </a:cubicBezTo>
                <a:cubicBezTo>
                  <a:pt x="0" y="36"/>
                  <a:pt x="0" y="36"/>
                  <a:pt x="0" y="36"/>
                </a:cubicBezTo>
                <a:cubicBezTo>
                  <a:pt x="0" y="29"/>
                  <a:pt x="5" y="24"/>
                  <a:pt x="12" y="24"/>
                </a:cubicBezTo>
                <a:cubicBezTo>
                  <a:pt x="12" y="60"/>
                  <a:pt x="12" y="60"/>
                  <a:pt x="12" y="60"/>
                </a:cubicBezTo>
                <a:cubicBezTo>
                  <a:pt x="12" y="200"/>
                  <a:pt x="12" y="200"/>
                  <a:pt x="12" y="200"/>
                </a:cubicBezTo>
                <a:cubicBezTo>
                  <a:pt x="12" y="220"/>
                  <a:pt x="12" y="220"/>
                  <a:pt x="12" y="220"/>
                </a:cubicBezTo>
                <a:cubicBezTo>
                  <a:pt x="12" y="233"/>
                  <a:pt x="23" y="244"/>
                  <a:pt x="36" y="244"/>
                </a:cubicBezTo>
                <a:lnTo>
                  <a:pt x="45" y="244"/>
                </a:lnTo>
                <a:close/>
              </a:path>
            </a:pathLst>
          </a:custGeom>
          <a:solidFill>
            <a:srgbClr val="002060"/>
          </a:solidFill>
          <a:ln>
            <a:solidFill>
              <a:srgbClr val="002060"/>
            </a:solidFill>
          </a:ln>
        </p:spPr>
        <p:txBody>
          <a:bodyPr/>
          <a:lstStyle/>
          <a:p>
            <a:endParaRPr lang="en-US" sz="1600" dirty="0"/>
          </a:p>
        </p:txBody>
      </p:sp>
      <p:sp>
        <p:nvSpPr>
          <p:cNvPr id="78" name="Freeform 73">
            <a:extLst>
              <a:ext uri="{FF2B5EF4-FFF2-40B4-BE49-F238E27FC236}">
                <a16:creationId xmlns:a16="http://schemas.microsoft.com/office/drawing/2014/main" id="{A46C1557-B99B-4347-9107-D043BD3D8B19}"/>
              </a:ext>
            </a:extLst>
          </p:cNvPr>
          <p:cNvSpPr>
            <a:spLocks noEditPoints="1"/>
          </p:cNvSpPr>
          <p:nvPr/>
        </p:nvSpPr>
        <p:spPr bwMode="auto">
          <a:xfrm>
            <a:off x="4493786" y="3746531"/>
            <a:ext cx="564938" cy="556317"/>
          </a:xfrm>
          <a:custGeom>
            <a:avLst/>
            <a:gdLst>
              <a:gd name="T0" fmla="*/ 204 w 256"/>
              <a:gd name="T1" fmla="*/ 104 h 228"/>
              <a:gd name="T2" fmla="*/ 152 w 256"/>
              <a:gd name="T3" fmla="*/ 52 h 228"/>
              <a:gd name="T4" fmla="*/ 204 w 256"/>
              <a:gd name="T5" fmla="*/ 0 h 228"/>
              <a:gd name="T6" fmla="*/ 256 w 256"/>
              <a:gd name="T7" fmla="*/ 52 h 228"/>
              <a:gd name="T8" fmla="*/ 204 w 256"/>
              <a:gd name="T9" fmla="*/ 104 h 228"/>
              <a:gd name="T10" fmla="*/ 228 w 256"/>
              <a:gd name="T11" fmla="*/ 28 h 228"/>
              <a:gd name="T12" fmla="*/ 220 w 256"/>
              <a:gd name="T13" fmla="*/ 32 h 228"/>
              <a:gd name="T14" fmla="*/ 196 w 256"/>
              <a:gd name="T15" fmla="*/ 55 h 228"/>
              <a:gd name="T16" fmla="*/ 188 w 256"/>
              <a:gd name="T17" fmla="*/ 48 h 228"/>
              <a:gd name="T18" fmla="*/ 180 w 256"/>
              <a:gd name="T19" fmla="*/ 44 h 228"/>
              <a:gd name="T20" fmla="*/ 168 w 256"/>
              <a:gd name="T21" fmla="*/ 56 h 228"/>
              <a:gd name="T22" fmla="*/ 172 w 256"/>
              <a:gd name="T23" fmla="*/ 64 h 228"/>
              <a:gd name="T24" fmla="*/ 188 w 256"/>
              <a:gd name="T25" fmla="*/ 80 h 228"/>
              <a:gd name="T26" fmla="*/ 196 w 256"/>
              <a:gd name="T27" fmla="*/ 84 h 228"/>
              <a:gd name="T28" fmla="*/ 204 w 256"/>
              <a:gd name="T29" fmla="*/ 80 h 228"/>
              <a:gd name="T30" fmla="*/ 236 w 256"/>
              <a:gd name="T31" fmla="*/ 48 h 228"/>
              <a:gd name="T32" fmla="*/ 240 w 256"/>
              <a:gd name="T33" fmla="*/ 40 h 228"/>
              <a:gd name="T34" fmla="*/ 228 w 256"/>
              <a:gd name="T35" fmla="*/ 28 h 228"/>
              <a:gd name="T36" fmla="*/ 97 w 256"/>
              <a:gd name="T37" fmla="*/ 139 h 228"/>
              <a:gd name="T38" fmla="*/ 200 w 256"/>
              <a:gd name="T39" fmla="*/ 133 h 228"/>
              <a:gd name="T40" fmla="*/ 208 w 256"/>
              <a:gd name="T41" fmla="*/ 116 h 228"/>
              <a:gd name="T42" fmla="*/ 238 w 256"/>
              <a:gd name="T43" fmla="*/ 106 h 228"/>
              <a:gd name="T44" fmla="*/ 219 w 256"/>
              <a:gd name="T45" fmla="*/ 149 h 228"/>
              <a:gd name="T46" fmla="*/ 219 w 256"/>
              <a:gd name="T47" fmla="*/ 149 h 228"/>
              <a:gd name="T48" fmla="*/ 209 w 256"/>
              <a:gd name="T49" fmla="*/ 156 h 228"/>
              <a:gd name="T50" fmla="*/ 105 w 256"/>
              <a:gd name="T51" fmla="*/ 163 h 228"/>
              <a:gd name="T52" fmla="*/ 111 w 256"/>
              <a:gd name="T53" fmla="*/ 180 h 228"/>
              <a:gd name="T54" fmla="*/ 224 w 256"/>
              <a:gd name="T55" fmla="*/ 180 h 228"/>
              <a:gd name="T56" fmla="*/ 248 w 256"/>
              <a:gd name="T57" fmla="*/ 204 h 228"/>
              <a:gd name="T58" fmla="*/ 224 w 256"/>
              <a:gd name="T59" fmla="*/ 228 h 228"/>
              <a:gd name="T60" fmla="*/ 200 w 256"/>
              <a:gd name="T61" fmla="*/ 204 h 228"/>
              <a:gd name="T62" fmla="*/ 88 w 256"/>
              <a:gd name="T63" fmla="*/ 204 h 228"/>
              <a:gd name="T64" fmla="*/ 64 w 256"/>
              <a:gd name="T65" fmla="*/ 228 h 228"/>
              <a:gd name="T66" fmla="*/ 40 w 256"/>
              <a:gd name="T67" fmla="*/ 204 h 228"/>
              <a:gd name="T68" fmla="*/ 64 w 256"/>
              <a:gd name="T69" fmla="*/ 180 h 228"/>
              <a:gd name="T70" fmla="*/ 86 w 256"/>
              <a:gd name="T71" fmla="*/ 180 h 228"/>
              <a:gd name="T72" fmla="*/ 39 w 256"/>
              <a:gd name="T73" fmla="*/ 48 h 228"/>
              <a:gd name="T74" fmla="*/ 12 w 256"/>
              <a:gd name="T75" fmla="*/ 48 h 228"/>
              <a:gd name="T76" fmla="*/ 0 w 256"/>
              <a:gd name="T77" fmla="*/ 36 h 228"/>
              <a:gd name="T78" fmla="*/ 12 w 256"/>
              <a:gd name="T79" fmla="*/ 24 h 228"/>
              <a:gd name="T80" fmla="*/ 48 w 256"/>
              <a:gd name="T81" fmla="*/ 24 h 228"/>
              <a:gd name="T82" fmla="*/ 59 w 256"/>
              <a:gd name="T83" fmla="*/ 32 h 228"/>
              <a:gd name="T84" fmla="*/ 59 w 256"/>
              <a:gd name="T85" fmla="*/ 32 h 228"/>
              <a:gd name="T86" fmla="*/ 66 w 256"/>
              <a:gd name="T87" fmla="*/ 52 h 228"/>
              <a:gd name="T88" fmla="*/ 140 w 256"/>
              <a:gd name="T89" fmla="*/ 52 h 228"/>
              <a:gd name="T90" fmla="*/ 145 w 256"/>
              <a:gd name="T91" fmla="*/ 76 h 228"/>
              <a:gd name="T92" fmla="*/ 75 w 256"/>
              <a:gd name="T93" fmla="*/ 76 h 228"/>
              <a:gd name="T94" fmla="*/ 97 w 256"/>
              <a:gd name="T95" fmla="*/ 139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28"/>
                </a:moveTo>
                <a:cubicBezTo>
                  <a:pt x="225" y="28"/>
                  <a:pt x="222" y="29"/>
                  <a:pt x="220" y="32"/>
                </a:cubicBezTo>
                <a:cubicBezTo>
                  <a:pt x="196" y="55"/>
                  <a:pt x="196" y="55"/>
                  <a:pt x="196" y="55"/>
                </a:cubicBezTo>
                <a:cubicBezTo>
                  <a:pt x="188" y="48"/>
                  <a:pt x="188" y="48"/>
                  <a:pt x="188" y="48"/>
                </a:cubicBezTo>
                <a:cubicBezTo>
                  <a:pt x="186" y="45"/>
                  <a:pt x="183" y="44"/>
                  <a:pt x="180" y="44"/>
                </a:cubicBezTo>
                <a:cubicBezTo>
                  <a:pt x="173" y="44"/>
                  <a:pt x="168" y="49"/>
                  <a:pt x="168" y="56"/>
                </a:cubicBezTo>
                <a:cubicBezTo>
                  <a:pt x="168" y="59"/>
                  <a:pt x="169" y="62"/>
                  <a:pt x="172" y="64"/>
                </a:cubicBezTo>
                <a:cubicBezTo>
                  <a:pt x="188" y="80"/>
                  <a:pt x="188" y="80"/>
                  <a:pt x="188" y="80"/>
                </a:cubicBezTo>
                <a:cubicBezTo>
                  <a:pt x="190" y="83"/>
                  <a:pt x="193" y="84"/>
                  <a:pt x="196" y="84"/>
                </a:cubicBezTo>
                <a:cubicBezTo>
                  <a:pt x="199" y="84"/>
                  <a:pt x="202" y="83"/>
                  <a:pt x="204" y="80"/>
                </a:cubicBezTo>
                <a:cubicBezTo>
                  <a:pt x="236" y="48"/>
                  <a:pt x="236" y="48"/>
                  <a:pt x="236" y="48"/>
                </a:cubicBezTo>
                <a:cubicBezTo>
                  <a:pt x="239" y="46"/>
                  <a:pt x="240" y="43"/>
                  <a:pt x="240" y="40"/>
                </a:cubicBezTo>
                <a:cubicBezTo>
                  <a:pt x="240" y="33"/>
                  <a:pt x="235" y="28"/>
                  <a:pt x="228" y="28"/>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rgbClr val="002060"/>
          </a:solidFill>
          <a:ln>
            <a:solidFill>
              <a:srgbClr val="002060"/>
            </a:solidFill>
          </a:ln>
        </p:spPr>
        <p:txBody>
          <a:bodyPr/>
          <a:lstStyle/>
          <a:p>
            <a:endParaRPr lang="en-US" sz="1600"/>
          </a:p>
        </p:txBody>
      </p:sp>
      <p:sp>
        <p:nvSpPr>
          <p:cNvPr id="79" name="TextBox 78">
            <a:extLst>
              <a:ext uri="{FF2B5EF4-FFF2-40B4-BE49-F238E27FC236}">
                <a16:creationId xmlns:a16="http://schemas.microsoft.com/office/drawing/2014/main" id="{AFDC4A5F-DA15-473C-BC48-7A2B3ABAC603}"/>
              </a:ext>
            </a:extLst>
          </p:cNvPr>
          <p:cNvSpPr txBox="1"/>
          <p:nvPr/>
        </p:nvSpPr>
        <p:spPr>
          <a:xfrm>
            <a:off x="5961497" y="4381334"/>
            <a:ext cx="1927996" cy="830997"/>
          </a:xfrm>
          <a:prstGeom prst="rect">
            <a:avLst/>
          </a:prstGeom>
          <a:noFill/>
        </p:spPr>
        <p:txBody>
          <a:bodyPr wrap="square">
            <a:spAutoFit/>
          </a:bodyPr>
          <a:lstStyle/>
          <a:p>
            <a:pPr algn="ctr"/>
            <a:r>
              <a:rPr lang="en-US" sz="1200" dirty="0" err="1">
                <a:solidFill>
                  <a:srgbClr val="6C6463"/>
                </a:solidFill>
                <a:latin typeface="Gill Sans MT" panose="020B0502020104020203" pitchFamily="34" charset="0"/>
                <a:ea typeface="Calibri" panose="020F0502020204030204" pitchFamily="34" charset="0"/>
                <a:cs typeface="Times New Roman (Body CS)"/>
              </a:rPr>
              <a:t>Salarii</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ro-RO" sz="1200" dirty="0">
                <a:solidFill>
                  <a:srgbClr val="6C6463"/>
                </a:solidFill>
                <a:latin typeface="Gill Sans MT" panose="020B0502020104020203" pitchFamily="34" charset="0"/>
                <a:ea typeface="Calibri" panose="020F0502020204030204" pitchFamily="34" charset="0"/>
                <a:cs typeface="Times New Roman (Body CS)"/>
              </a:rPr>
              <a:t>și alte surse </a:t>
            </a:r>
            <a:r>
              <a:rPr lang="en-US" sz="1200" dirty="0" err="1">
                <a:solidFill>
                  <a:srgbClr val="6C6463"/>
                </a:solidFill>
                <a:latin typeface="Gill Sans MT" panose="020B0502020104020203" pitchFamily="34" charset="0"/>
                <a:ea typeface="Calibri" panose="020F0502020204030204" pitchFamily="34" charset="0"/>
                <a:cs typeface="Times New Roman (Body CS)"/>
              </a:rPr>
              <a:t>plătite</a:t>
            </a:r>
            <a:r>
              <a:rPr lang="en-US" sz="1200" dirty="0">
                <a:solidFill>
                  <a:srgbClr val="6C6463"/>
                </a:solidFill>
                <a:latin typeface="Gill Sans MT" panose="020B0502020104020203" pitchFamily="34" charset="0"/>
                <a:ea typeface="Calibri" panose="020F0502020204030204" pitchFamily="34" charset="0"/>
                <a:cs typeface="Times New Roman (Body CS)"/>
              </a:rPr>
              <a:t> electronic </a:t>
            </a:r>
            <a:r>
              <a:rPr lang="ro-RO" sz="1200" dirty="0">
                <a:solidFill>
                  <a:srgbClr val="6C6463"/>
                </a:solidFill>
                <a:latin typeface="Gill Sans MT" panose="020B0502020104020203" pitchFamily="34" charset="0"/>
                <a:ea typeface="Calibri" panose="020F0502020204030204" pitchFamily="34" charset="0"/>
                <a:cs typeface="Times New Roman (Body CS)"/>
              </a:rPr>
              <a:t>în contul stabilit de angajat (bancar sau PSP)</a:t>
            </a:r>
            <a:r>
              <a:rPr lang="en-US" sz="1200" dirty="0">
                <a:solidFill>
                  <a:srgbClr val="6C6463"/>
                </a:solidFill>
                <a:latin typeface="Gill Sans MT" panose="020B0502020104020203" pitchFamily="34" charset="0"/>
                <a:ea typeface="Calibri" panose="020F0502020204030204" pitchFamily="34" charset="0"/>
                <a:cs typeface="Times New Roman (Body CS)"/>
              </a:rPr>
              <a:t>
</a:t>
            </a:r>
            <a:endParaRPr lang="en-US"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grpSp>
        <p:nvGrpSpPr>
          <p:cNvPr id="81" name="Group 80">
            <a:extLst>
              <a:ext uri="{FF2B5EF4-FFF2-40B4-BE49-F238E27FC236}">
                <a16:creationId xmlns:a16="http://schemas.microsoft.com/office/drawing/2014/main" id="{4958FD16-AA4C-4609-850E-E19B77AD90EF}"/>
              </a:ext>
            </a:extLst>
          </p:cNvPr>
          <p:cNvGrpSpPr/>
          <p:nvPr/>
        </p:nvGrpSpPr>
        <p:grpSpPr>
          <a:xfrm>
            <a:off x="6533153" y="3923662"/>
            <a:ext cx="557760" cy="453745"/>
            <a:chOff x="6224588" y="3135313"/>
            <a:chExt cx="279400" cy="292100"/>
          </a:xfrm>
          <a:solidFill>
            <a:srgbClr val="002060"/>
          </a:solidFill>
        </p:grpSpPr>
        <p:sp>
          <p:nvSpPr>
            <p:cNvPr id="82" name="Freeform 141">
              <a:extLst>
                <a:ext uri="{FF2B5EF4-FFF2-40B4-BE49-F238E27FC236}">
                  <a16:creationId xmlns:a16="http://schemas.microsoft.com/office/drawing/2014/main" id="{F85C7405-A60D-4F0E-9163-6488DF29661C}"/>
                </a:ext>
              </a:extLst>
            </p:cNvPr>
            <p:cNvSpPr>
              <a:spLocks/>
            </p:cNvSpPr>
            <p:nvPr/>
          </p:nvSpPr>
          <p:spPr bwMode="auto">
            <a:xfrm>
              <a:off x="6265863" y="3135313"/>
              <a:ext cx="238125" cy="204788"/>
            </a:xfrm>
            <a:custGeom>
              <a:avLst/>
              <a:gdLst/>
              <a:ahLst/>
              <a:cxnLst>
                <a:cxn ang="0">
                  <a:pos x="86" y="0"/>
                </a:cxn>
                <a:cxn ang="0">
                  <a:pos x="0" y="0"/>
                </a:cxn>
                <a:cxn ang="0">
                  <a:pos x="29" y="15"/>
                </a:cxn>
                <a:cxn ang="0">
                  <a:pos x="78" y="15"/>
                </a:cxn>
                <a:cxn ang="0">
                  <a:pos x="78" y="22"/>
                </a:cxn>
                <a:cxn ang="0">
                  <a:pos x="44" y="22"/>
                </a:cxn>
                <a:cxn ang="0">
                  <a:pos x="53" y="27"/>
                </a:cxn>
                <a:cxn ang="0">
                  <a:pos x="62" y="36"/>
                </a:cxn>
                <a:cxn ang="0">
                  <a:pos x="78" y="36"/>
                </a:cxn>
                <a:cxn ang="0">
                  <a:pos x="78" y="44"/>
                </a:cxn>
                <a:cxn ang="0">
                  <a:pos x="64" y="44"/>
                </a:cxn>
                <a:cxn ang="0">
                  <a:pos x="64" y="80"/>
                </a:cxn>
                <a:cxn ang="0">
                  <a:pos x="86" y="80"/>
                </a:cxn>
                <a:cxn ang="0">
                  <a:pos x="93" y="73"/>
                </a:cxn>
                <a:cxn ang="0">
                  <a:pos x="93" y="7"/>
                </a:cxn>
                <a:cxn ang="0">
                  <a:pos x="86" y="0"/>
                </a:cxn>
              </a:cxnLst>
              <a:rect l="0" t="0" r="r" b="b"/>
              <a:pathLst>
                <a:path w="93" h="80">
                  <a:moveTo>
                    <a:pt x="86" y="0"/>
                  </a:moveTo>
                  <a:cubicBezTo>
                    <a:pt x="0" y="0"/>
                    <a:pt x="0" y="0"/>
                    <a:pt x="0" y="0"/>
                  </a:cubicBezTo>
                  <a:cubicBezTo>
                    <a:pt x="29" y="15"/>
                    <a:pt x="29" y="15"/>
                    <a:pt x="29" y="15"/>
                  </a:cubicBezTo>
                  <a:cubicBezTo>
                    <a:pt x="78" y="15"/>
                    <a:pt x="78" y="15"/>
                    <a:pt x="78" y="15"/>
                  </a:cubicBezTo>
                  <a:cubicBezTo>
                    <a:pt x="78" y="22"/>
                    <a:pt x="78" y="22"/>
                    <a:pt x="78" y="22"/>
                  </a:cubicBezTo>
                  <a:cubicBezTo>
                    <a:pt x="44" y="22"/>
                    <a:pt x="44" y="22"/>
                    <a:pt x="44" y="22"/>
                  </a:cubicBezTo>
                  <a:cubicBezTo>
                    <a:pt x="53" y="27"/>
                    <a:pt x="53" y="27"/>
                    <a:pt x="53" y="27"/>
                  </a:cubicBezTo>
                  <a:cubicBezTo>
                    <a:pt x="57" y="29"/>
                    <a:pt x="60" y="32"/>
                    <a:pt x="62" y="36"/>
                  </a:cubicBezTo>
                  <a:cubicBezTo>
                    <a:pt x="78" y="36"/>
                    <a:pt x="78" y="36"/>
                    <a:pt x="78" y="36"/>
                  </a:cubicBezTo>
                  <a:cubicBezTo>
                    <a:pt x="78" y="44"/>
                    <a:pt x="78" y="44"/>
                    <a:pt x="78" y="44"/>
                  </a:cubicBezTo>
                  <a:cubicBezTo>
                    <a:pt x="64" y="44"/>
                    <a:pt x="64" y="44"/>
                    <a:pt x="64" y="44"/>
                  </a:cubicBezTo>
                  <a:cubicBezTo>
                    <a:pt x="64" y="80"/>
                    <a:pt x="64" y="80"/>
                    <a:pt x="64" y="80"/>
                  </a:cubicBezTo>
                  <a:cubicBezTo>
                    <a:pt x="86" y="80"/>
                    <a:pt x="86" y="80"/>
                    <a:pt x="86" y="80"/>
                  </a:cubicBezTo>
                  <a:cubicBezTo>
                    <a:pt x="90" y="80"/>
                    <a:pt x="93" y="77"/>
                    <a:pt x="93" y="73"/>
                  </a:cubicBezTo>
                  <a:cubicBezTo>
                    <a:pt x="93" y="7"/>
                    <a:pt x="93" y="7"/>
                    <a:pt x="93" y="7"/>
                  </a:cubicBezTo>
                  <a:cubicBezTo>
                    <a:pt x="93" y="3"/>
                    <a:pt x="90" y="0"/>
                    <a:pt x="86" y="0"/>
                  </a:cubicBezTo>
                  <a:close/>
                </a:path>
              </a:pathLst>
            </a:custGeom>
            <a:grpFill/>
            <a:ln w="9525">
              <a:solidFill>
                <a:srgbClr val="002060"/>
              </a:solidFill>
              <a:round/>
              <a:headEnd/>
              <a:tailEnd/>
            </a:ln>
          </p:spPr>
          <p:txBody>
            <a:bodyPr/>
            <a:lstStyle/>
            <a:p>
              <a:pPr fontAlgn="auto">
                <a:spcBef>
                  <a:spcPts val="0"/>
                </a:spcBef>
                <a:spcAft>
                  <a:spcPts val="0"/>
                </a:spcAft>
                <a:defRPr/>
              </a:pPr>
              <a:endParaRPr lang="en-US" sz="1600">
                <a:latin typeface="+mn-lt"/>
                <a:ea typeface="+mn-ea"/>
              </a:endParaRPr>
            </a:p>
          </p:txBody>
        </p:sp>
        <p:sp>
          <p:nvSpPr>
            <p:cNvPr id="83" name="Freeform 142">
              <a:extLst>
                <a:ext uri="{FF2B5EF4-FFF2-40B4-BE49-F238E27FC236}">
                  <a16:creationId xmlns:a16="http://schemas.microsoft.com/office/drawing/2014/main" id="{A8F5B820-1A36-4C3F-BE30-0ED86860CFE5}"/>
                </a:ext>
              </a:extLst>
            </p:cNvPr>
            <p:cNvSpPr>
              <a:spLocks noEditPoints="1"/>
            </p:cNvSpPr>
            <p:nvPr/>
          </p:nvSpPr>
          <p:spPr bwMode="auto">
            <a:xfrm>
              <a:off x="6224588" y="3143250"/>
              <a:ext cx="187325" cy="284163"/>
            </a:xfrm>
            <a:custGeom>
              <a:avLst/>
              <a:gdLst/>
              <a:ahLst/>
              <a:cxnLst>
                <a:cxn ang="0">
                  <a:pos x="66" y="30"/>
                </a:cxn>
                <a:cxn ang="0">
                  <a:pos x="7" y="0"/>
                </a:cxn>
                <a:cxn ang="0">
                  <a:pos x="4" y="0"/>
                </a:cxn>
                <a:cxn ang="0">
                  <a:pos x="0" y="4"/>
                </a:cxn>
                <a:cxn ang="0">
                  <a:pos x="0" y="70"/>
                </a:cxn>
                <a:cxn ang="0">
                  <a:pos x="7" y="80"/>
                </a:cxn>
                <a:cxn ang="0">
                  <a:pos x="66" y="110"/>
                </a:cxn>
                <a:cxn ang="0">
                  <a:pos x="69" y="111"/>
                </a:cxn>
                <a:cxn ang="0">
                  <a:pos x="73" y="106"/>
                </a:cxn>
                <a:cxn ang="0">
                  <a:pos x="73" y="41"/>
                </a:cxn>
                <a:cxn ang="0">
                  <a:pos x="66" y="30"/>
                </a:cxn>
                <a:cxn ang="0">
                  <a:pos x="51" y="77"/>
                </a:cxn>
                <a:cxn ang="0">
                  <a:pos x="44" y="66"/>
                </a:cxn>
                <a:cxn ang="0">
                  <a:pos x="51" y="55"/>
                </a:cxn>
                <a:cxn ang="0">
                  <a:pos x="58" y="66"/>
                </a:cxn>
                <a:cxn ang="0">
                  <a:pos x="51" y="77"/>
                </a:cxn>
              </a:cxnLst>
              <a:rect l="0" t="0" r="r" b="b"/>
              <a:pathLst>
                <a:path w="73" h="111">
                  <a:moveTo>
                    <a:pt x="66" y="30"/>
                  </a:moveTo>
                  <a:cubicBezTo>
                    <a:pt x="7" y="0"/>
                    <a:pt x="7" y="0"/>
                    <a:pt x="7" y="0"/>
                  </a:cubicBezTo>
                  <a:cubicBezTo>
                    <a:pt x="6" y="0"/>
                    <a:pt x="5" y="0"/>
                    <a:pt x="4" y="0"/>
                  </a:cubicBezTo>
                  <a:cubicBezTo>
                    <a:pt x="2" y="0"/>
                    <a:pt x="0" y="1"/>
                    <a:pt x="0" y="4"/>
                  </a:cubicBezTo>
                  <a:cubicBezTo>
                    <a:pt x="0" y="70"/>
                    <a:pt x="0" y="70"/>
                    <a:pt x="0" y="70"/>
                  </a:cubicBezTo>
                  <a:cubicBezTo>
                    <a:pt x="0" y="74"/>
                    <a:pt x="3" y="79"/>
                    <a:pt x="7" y="80"/>
                  </a:cubicBezTo>
                  <a:cubicBezTo>
                    <a:pt x="66" y="110"/>
                    <a:pt x="66" y="110"/>
                    <a:pt x="66" y="110"/>
                  </a:cubicBezTo>
                  <a:cubicBezTo>
                    <a:pt x="67" y="111"/>
                    <a:pt x="68" y="111"/>
                    <a:pt x="69" y="111"/>
                  </a:cubicBezTo>
                  <a:cubicBezTo>
                    <a:pt x="71" y="111"/>
                    <a:pt x="73" y="109"/>
                    <a:pt x="73" y="106"/>
                  </a:cubicBezTo>
                  <a:cubicBezTo>
                    <a:pt x="73" y="41"/>
                    <a:pt x="73" y="41"/>
                    <a:pt x="73" y="41"/>
                  </a:cubicBezTo>
                  <a:cubicBezTo>
                    <a:pt x="73" y="37"/>
                    <a:pt x="70" y="32"/>
                    <a:pt x="66" y="30"/>
                  </a:cubicBezTo>
                  <a:close/>
                  <a:moveTo>
                    <a:pt x="51" y="77"/>
                  </a:moveTo>
                  <a:cubicBezTo>
                    <a:pt x="47" y="77"/>
                    <a:pt x="44" y="72"/>
                    <a:pt x="44" y="66"/>
                  </a:cubicBezTo>
                  <a:cubicBezTo>
                    <a:pt x="44" y="60"/>
                    <a:pt x="47" y="55"/>
                    <a:pt x="51" y="55"/>
                  </a:cubicBezTo>
                  <a:cubicBezTo>
                    <a:pt x="55" y="55"/>
                    <a:pt x="58" y="60"/>
                    <a:pt x="58" y="66"/>
                  </a:cubicBezTo>
                  <a:cubicBezTo>
                    <a:pt x="58" y="72"/>
                    <a:pt x="55" y="77"/>
                    <a:pt x="51" y="77"/>
                  </a:cubicBezTo>
                  <a:close/>
                </a:path>
              </a:pathLst>
            </a:custGeom>
            <a:grpFill/>
            <a:ln w="9525">
              <a:solidFill>
                <a:srgbClr val="002060"/>
              </a:solidFill>
              <a:round/>
              <a:headEnd/>
              <a:tailEnd/>
            </a:ln>
          </p:spPr>
          <p:txBody>
            <a:bodyPr/>
            <a:lstStyle/>
            <a:p>
              <a:pPr fontAlgn="auto">
                <a:spcBef>
                  <a:spcPts val="0"/>
                </a:spcBef>
                <a:spcAft>
                  <a:spcPts val="0"/>
                </a:spcAft>
                <a:defRPr/>
              </a:pPr>
              <a:endParaRPr lang="en-US" sz="1600">
                <a:latin typeface="+mn-lt"/>
                <a:ea typeface="+mn-ea"/>
              </a:endParaRPr>
            </a:p>
          </p:txBody>
        </p:sp>
      </p:grpSp>
      <p:sp>
        <p:nvSpPr>
          <p:cNvPr id="85" name="TextBox 84">
            <a:extLst>
              <a:ext uri="{FF2B5EF4-FFF2-40B4-BE49-F238E27FC236}">
                <a16:creationId xmlns:a16="http://schemas.microsoft.com/office/drawing/2014/main" id="{69277BE9-EB88-4C03-A78B-C461FA78D2E0}"/>
              </a:ext>
            </a:extLst>
          </p:cNvPr>
          <p:cNvSpPr txBox="1"/>
          <p:nvPr/>
        </p:nvSpPr>
        <p:spPr>
          <a:xfrm>
            <a:off x="7346307" y="334974"/>
            <a:ext cx="1614761" cy="830997"/>
          </a:xfrm>
          <a:prstGeom prst="rect">
            <a:avLst/>
          </a:prstGeom>
          <a:noFill/>
        </p:spPr>
        <p:txBody>
          <a:bodyPr wrap="square">
            <a:spAutoFit/>
          </a:bodyPr>
          <a:lstStyle/>
          <a:p>
            <a:pPr algn="ctr"/>
            <a:r>
              <a:rPr lang="en-US" sz="1200" dirty="0" err="1">
                <a:solidFill>
                  <a:srgbClr val="6C6463"/>
                </a:solidFill>
                <a:latin typeface="Gill Sans MT" panose="020B0502020104020203" pitchFamily="34" charset="0"/>
                <a:ea typeface="Calibri" panose="020F0502020204030204" pitchFamily="34" charset="0"/>
                <a:cs typeface="Times New Roman (Body CS)"/>
              </a:rPr>
              <a:t>Strategia</a:t>
            </a:r>
            <a:r>
              <a:rPr lang="en-US" sz="1200" dirty="0">
                <a:solidFill>
                  <a:srgbClr val="6C6463"/>
                </a:solidFill>
                <a:latin typeface="Gill Sans MT" panose="020B0502020104020203" pitchFamily="34" charset="0"/>
                <a:ea typeface="Calibri" panose="020F0502020204030204" pitchFamily="34" charset="0"/>
                <a:cs typeface="Times New Roman (Body CS)"/>
              </a:rPr>
              <a:t> de </a:t>
            </a:r>
            <a:r>
              <a:rPr lang="en-US" sz="1200" dirty="0" err="1">
                <a:solidFill>
                  <a:srgbClr val="6C6463"/>
                </a:solidFill>
                <a:latin typeface="Gill Sans MT" panose="020B0502020104020203" pitchFamily="34" charset="0"/>
                <a:ea typeface="Calibri" panose="020F0502020204030204" pitchFamily="34" charset="0"/>
                <a:cs typeface="Times New Roman (Body CS)"/>
              </a:rPr>
              <a:t>educație</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și</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incluziune</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financiară</a:t>
            </a:r>
            <a:r>
              <a:rPr lang="en-US" sz="1200" dirty="0">
                <a:solidFill>
                  <a:srgbClr val="6C6463"/>
                </a:solidFill>
                <a:latin typeface="Gill Sans MT" panose="020B0502020104020203" pitchFamily="34" charset="0"/>
                <a:ea typeface="Calibri" panose="020F0502020204030204" pitchFamily="34" charset="0"/>
                <a:cs typeface="Times New Roman (Body CS)"/>
              </a:rPr>
              <a:t> a </a:t>
            </a:r>
            <a:r>
              <a:rPr lang="en-US" sz="1200" dirty="0" err="1">
                <a:solidFill>
                  <a:srgbClr val="6C6463"/>
                </a:solidFill>
                <a:latin typeface="Gill Sans MT" panose="020B0502020104020203" pitchFamily="34" charset="0"/>
                <a:ea typeface="Calibri" panose="020F0502020204030204" pitchFamily="34" charset="0"/>
                <a:cs typeface="Times New Roman (Body CS)"/>
              </a:rPr>
              <a:t>Republicii</a:t>
            </a:r>
            <a:r>
              <a:rPr lang="en-US" sz="1200" dirty="0">
                <a:solidFill>
                  <a:srgbClr val="6C6463"/>
                </a:solidFill>
                <a:latin typeface="Gill Sans MT" panose="020B0502020104020203" pitchFamily="34" charset="0"/>
                <a:ea typeface="Calibri" panose="020F0502020204030204" pitchFamily="34" charset="0"/>
                <a:cs typeface="Times New Roman (Body CS)"/>
              </a:rPr>
              <a:t> Moldova </a:t>
            </a:r>
            <a:r>
              <a:rPr lang="en-US" sz="1200" dirty="0">
                <a:solidFill>
                  <a:srgbClr val="6C6463"/>
                </a:solidFill>
                <a:effectLst/>
                <a:latin typeface="Gill Sans MT" panose="020B0502020104020203" pitchFamily="34" charset="0"/>
                <a:ea typeface="Calibri" panose="020F0502020204030204" pitchFamily="34" charset="0"/>
                <a:cs typeface="Times New Roman (Body CS)"/>
              </a:rPr>
              <a:t>(MEFIS)</a:t>
            </a:r>
          </a:p>
        </p:txBody>
      </p:sp>
      <p:sp>
        <p:nvSpPr>
          <p:cNvPr id="86" name="Freeform 177">
            <a:extLst>
              <a:ext uri="{FF2B5EF4-FFF2-40B4-BE49-F238E27FC236}">
                <a16:creationId xmlns:a16="http://schemas.microsoft.com/office/drawing/2014/main" id="{E1C75FF6-B3C3-497A-B507-90162D89E134}"/>
              </a:ext>
            </a:extLst>
          </p:cNvPr>
          <p:cNvSpPr>
            <a:spLocks noEditPoints="1"/>
          </p:cNvSpPr>
          <p:nvPr/>
        </p:nvSpPr>
        <p:spPr bwMode="auto">
          <a:xfrm>
            <a:off x="6788547" y="413102"/>
            <a:ext cx="557760" cy="465933"/>
          </a:xfrm>
          <a:custGeom>
            <a:avLst/>
            <a:gdLst>
              <a:gd name="T0" fmla="*/ 58 w 116"/>
              <a:gd name="T1" fmla="*/ 22 h 94"/>
              <a:gd name="T2" fmla="*/ 0 w 116"/>
              <a:gd name="T3" fmla="*/ 0 h 94"/>
              <a:gd name="T4" fmla="*/ 0 w 116"/>
              <a:gd name="T5" fmla="*/ 80 h 94"/>
              <a:gd name="T6" fmla="*/ 3 w 116"/>
              <a:gd name="T7" fmla="*/ 80 h 94"/>
              <a:gd name="T8" fmla="*/ 7 w 116"/>
              <a:gd name="T9" fmla="*/ 80 h 94"/>
              <a:gd name="T10" fmla="*/ 7 w 116"/>
              <a:gd name="T11" fmla="*/ 87 h 94"/>
              <a:gd name="T12" fmla="*/ 51 w 116"/>
              <a:gd name="T13" fmla="*/ 94 h 94"/>
              <a:gd name="T14" fmla="*/ 65 w 116"/>
              <a:gd name="T15" fmla="*/ 94 h 94"/>
              <a:gd name="T16" fmla="*/ 109 w 116"/>
              <a:gd name="T17" fmla="*/ 87 h 94"/>
              <a:gd name="T18" fmla="*/ 109 w 116"/>
              <a:gd name="T19" fmla="*/ 80 h 94"/>
              <a:gd name="T20" fmla="*/ 112 w 116"/>
              <a:gd name="T21" fmla="*/ 80 h 94"/>
              <a:gd name="T22" fmla="*/ 116 w 116"/>
              <a:gd name="T23" fmla="*/ 80 h 94"/>
              <a:gd name="T24" fmla="*/ 116 w 116"/>
              <a:gd name="T25" fmla="*/ 0 h 94"/>
              <a:gd name="T26" fmla="*/ 58 w 116"/>
              <a:gd name="T27" fmla="*/ 22 h 94"/>
              <a:gd name="T28" fmla="*/ 51 w 116"/>
              <a:gd name="T29" fmla="*/ 76 h 94"/>
              <a:gd name="T30" fmla="*/ 7 w 116"/>
              <a:gd name="T31" fmla="*/ 69 h 94"/>
              <a:gd name="T32" fmla="*/ 7 w 116"/>
              <a:gd name="T33" fmla="*/ 7 h 94"/>
              <a:gd name="T34" fmla="*/ 17 w 116"/>
              <a:gd name="T35" fmla="*/ 7 h 94"/>
              <a:gd name="T36" fmla="*/ 19 w 116"/>
              <a:gd name="T37" fmla="*/ 8 h 94"/>
              <a:gd name="T38" fmla="*/ 19 w 116"/>
              <a:gd name="T39" fmla="*/ 8 h 94"/>
              <a:gd name="T40" fmla="*/ 50 w 116"/>
              <a:gd name="T41" fmla="*/ 20 h 94"/>
              <a:gd name="T42" fmla="*/ 51 w 116"/>
              <a:gd name="T43" fmla="*/ 22 h 94"/>
              <a:gd name="T44" fmla="*/ 51 w 116"/>
              <a:gd name="T45" fmla="*/ 76 h 94"/>
              <a:gd name="T46" fmla="*/ 109 w 116"/>
              <a:gd name="T47" fmla="*/ 69 h 94"/>
              <a:gd name="T48" fmla="*/ 65 w 116"/>
              <a:gd name="T49" fmla="*/ 76 h 94"/>
              <a:gd name="T50" fmla="*/ 65 w 116"/>
              <a:gd name="T51" fmla="*/ 22 h 94"/>
              <a:gd name="T52" fmla="*/ 109 w 116"/>
              <a:gd name="T53" fmla="*/ 7 h 94"/>
              <a:gd name="T54" fmla="*/ 109 w 116"/>
              <a:gd name="T55" fmla="*/ 69 h 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6" h="94">
                <a:moveTo>
                  <a:pt x="58" y="22"/>
                </a:moveTo>
                <a:cubicBezTo>
                  <a:pt x="58" y="3"/>
                  <a:pt x="17" y="0"/>
                  <a:pt x="0" y="0"/>
                </a:cubicBezTo>
                <a:cubicBezTo>
                  <a:pt x="0" y="80"/>
                  <a:pt x="0" y="80"/>
                  <a:pt x="0" y="80"/>
                </a:cubicBezTo>
                <a:cubicBezTo>
                  <a:pt x="3" y="80"/>
                  <a:pt x="3" y="80"/>
                  <a:pt x="3" y="80"/>
                </a:cubicBezTo>
                <a:cubicBezTo>
                  <a:pt x="5" y="80"/>
                  <a:pt x="6" y="80"/>
                  <a:pt x="7" y="80"/>
                </a:cubicBezTo>
                <a:cubicBezTo>
                  <a:pt x="7" y="87"/>
                  <a:pt x="7" y="87"/>
                  <a:pt x="7" y="87"/>
                </a:cubicBezTo>
                <a:cubicBezTo>
                  <a:pt x="21" y="87"/>
                  <a:pt x="51" y="83"/>
                  <a:pt x="51" y="94"/>
                </a:cubicBezTo>
                <a:cubicBezTo>
                  <a:pt x="65" y="94"/>
                  <a:pt x="65" y="94"/>
                  <a:pt x="65" y="94"/>
                </a:cubicBezTo>
                <a:cubicBezTo>
                  <a:pt x="65" y="83"/>
                  <a:pt x="94" y="87"/>
                  <a:pt x="109" y="87"/>
                </a:cubicBezTo>
                <a:cubicBezTo>
                  <a:pt x="109" y="80"/>
                  <a:pt x="109" y="80"/>
                  <a:pt x="109" y="80"/>
                </a:cubicBezTo>
                <a:cubicBezTo>
                  <a:pt x="110" y="80"/>
                  <a:pt x="111" y="80"/>
                  <a:pt x="112" y="80"/>
                </a:cubicBezTo>
                <a:cubicBezTo>
                  <a:pt x="116" y="80"/>
                  <a:pt x="116" y="80"/>
                  <a:pt x="116" y="80"/>
                </a:cubicBezTo>
                <a:cubicBezTo>
                  <a:pt x="116" y="0"/>
                  <a:pt x="116" y="0"/>
                  <a:pt x="116" y="0"/>
                </a:cubicBezTo>
                <a:cubicBezTo>
                  <a:pt x="98" y="0"/>
                  <a:pt x="58" y="3"/>
                  <a:pt x="58" y="22"/>
                </a:cubicBezTo>
                <a:close/>
                <a:moveTo>
                  <a:pt x="51" y="76"/>
                </a:moveTo>
                <a:cubicBezTo>
                  <a:pt x="40" y="69"/>
                  <a:pt x="20" y="69"/>
                  <a:pt x="7" y="69"/>
                </a:cubicBezTo>
                <a:cubicBezTo>
                  <a:pt x="7" y="7"/>
                  <a:pt x="7" y="7"/>
                  <a:pt x="7" y="7"/>
                </a:cubicBezTo>
                <a:cubicBezTo>
                  <a:pt x="11" y="7"/>
                  <a:pt x="14" y="7"/>
                  <a:pt x="17" y="7"/>
                </a:cubicBezTo>
                <a:cubicBezTo>
                  <a:pt x="19" y="8"/>
                  <a:pt x="19" y="8"/>
                  <a:pt x="19" y="8"/>
                </a:cubicBezTo>
                <a:cubicBezTo>
                  <a:pt x="19" y="8"/>
                  <a:pt x="19" y="8"/>
                  <a:pt x="19" y="8"/>
                </a:cubicBezTo>
                <a:cubicBezTo>
                  <a:pt x="34" y="9"/>
                  <a:pt x="49" y="12"/>
                  <a:pt x="50" y="20"/>
                </a:cubicBezTo>
                <a:cubicBezTo>
                  <a:pt x="51" y="22"/>
                  <a:pt x="51" y="22"/>
                  <a:pt x="51" y="22"/>
                </a:cubicBezTo>
                <a:lnTo>
                  <a:pt x="51" y="76"/>
                </a:lnTo>
                <a:close/>
                <a:moveTo>
                  <a:pt x="109" y="69"/>
                </a:moveTo>
                <a:cubicBezTo>
                  <a:pt x="95" y="69"/>
                  <a:pt x="76" y="69"/>
                  <a:pt x="65" y="76"/>
                </a:cubicBezTo>
                <a:cubicBezTo>
                  <a:pt x="65" y="22"/>
                  <a:pt x="65" y="22"/>
                  <a:pt x="65" y="22"/>
                </a:cubicBezTo>
                <a:cubicBezTo>
                  <a:pt x="65" y="17"/>
                  <a:pt x="73" y="7"/>
                  <a:pt x="109" y="7"/>
                </a:cubicBezTo>
                <a:lnTo>
                  <a:pt x="109" y="69"/>
                </a:lnTo>
                <a:close/>
              </a:path>
            </a:pathLst>
          </a:custGeom>
          <a:solidFill>
            <a:srgbClr val="002060"/>
          </a:solidFill>
          <a:ln>
            <a:solidFill>
              <a:srgbClr val="002060"/>
            </a:solidFill>
          </a:ln>
        </p:spPr>
        <p:txBody>
          <a:bodyPr/>
          <a:lstStyle/>
          <a:p>
            <a:endParaRPr lang="en-US"/>
          </a:p>
        </p:txBody>
      </p:sp>
      <p:sp>
        <p:nvSpPr>
          <p:cNvPr id="87" name="TextBox 86">
            <a:extLst>
              <a:ext uri="{FF2B5EF4-FFF2-40B4-BE49-F238E27FC236}">
                <a16:creationId xmlns:a16="http://schemas.microsoft.com/office/drawing/2014/main" id="{A38185FC-FF46-4FB3-8670-DA16597EDB8A}"/>
              </a:ext>
            </a:extLst>
          </p:cNvPr>
          <p:cNvSpPr txBox="1"/>
          <p:nvPr/>
        </p:nvSpPr>
        <p:spPr>
          <a:xfrm>
            <a:off x="7784669" y="4353778"/>
            <a:ext cx="1277233" cy="830997"/>
          </a:xfrm>
          <a:prstGeom prst="rect">
            <a:avLst/>
          </a:prstGeom>
          <a:noFill/>
        </p:spPr>
        <p:txBody>
          <a:bodyPr wrap="square">
            <a:spAutoFit/>
          </a:bodyPr>
          <a:lstStyle/>
          <a:p>
            <a:pPr algn="ctr"/>
            <a:r>
              <a:rPr lang="en-US" sz="1200" dirty="0" err="1">
                <a:solidFill>
                  <a:srgbClr val="6C6463"/>
                </a:solidFill>
                <a:latin typeface="Gill Sans MT" panose="020B0502020104020203" pitchFamily="34" charset="0"/>
                <a:ea typeface="Calibri" panose="020F0502020204030204" pitchFamily="34" charset="0"/>
                <a:cs typeface="Times New Roman (Body CS)"/>
              </a:rPr>
              <a:t>Fără</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reduceri</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pentru</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plata</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în</a:t>
            </a:r>
            <a:r>
              <a:rPr lang="en-US" sz="1200" dirty="0">
                <a:solidFill>
                  <a:srgbClr val="6C6463"/>
                </a:solidFill>
                <a:latin typeface="Gill Sans MT" panose="020B0502020104020203" pitchFamily="34" charset="0"/>
                <a:ea typeface="Calibri" panose="020F0502020204030204" pitchFamily="34" charset="0"/>
                <a:cs typeface="Times New Roman (Body CS)"/>
              </a:rPr>
              <a:t> </a:t>
            </a:r>
            <a:r>
              <a:rPr lang="en-US" sz="1200" dirty="0" err="1">
                <a:solidFill>
                  <a:srgbClr val="6C6463"/>
                </a:solidFill>
                <a:latin typeface="Gill Sans MT" panose="020B0502020104020203" pitchFamily="34" charset="0"/>
                <a:ea typeface="Calibri" panose="020F0502020204030204" pitchFamily="34" charset="0"/>
                <a:cs typeface="Times New Roman (Body CS)"/>
              </a:rPr>
              <a:t>numerar</a:t>
            </a:r>
            <a:r>
              <a:rPr lang="en-US" sz="1200" dirty="0">
                <a:solidFill>
                  <a:srgbClr val="6C6463"/>
                </a:solidFill>
                <a:latin typeface="Gill Sans MT" panose="020B0502020104020203" pitchFamily="34" charset="0"/>
                <a:ea typeface="Calibri" panose="020F0502020204030204" pitchFamily="34" charset="0"/>
                <a:cs typeface="Times New Roman (Body CS)"/>
              </a:rPr>
              <a:t>
</a:t>
            </a:r>
            <a:endParaRPr lang="en-US"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88" name="Freeform 49">
            <a:extLst>
              <a:ext uri="{FF2B5EF4-FFF2-40B4-BE49-F238E27FC236}">
                <a16:creationId xmlns:a16="http://schemas.microsoft.com/office/drawing/2014/main" id="{52FCE23A-5BD0-4576-BC8A-5B1045FEE2BB}"/>
              </a:ext>
            </a:extLst>
          </p:cNvPr>
          <p:cNvSpPr>
            <a:spLocks noEditPoints="1"/>
          </p:cNvSpPr>
          <p:nvPr/>
        </p:nvSpPr>
        <p:spPr bwMode="auto">
          <a:xfrm>
            <a:off x="8200897" y="3814431"/>
            <a:ext cx="444778" cy="478929"/>
          </a:xfrm>
          <a:custGeom>
            <a:avLst/>
            <a:gdLst>
              <a:gd name="T0" fmla="*/ 244 w 256"/>
              <a:gd name="T1" fmla="*/ 256 h 256"/>
              <a:gd name="T2" fmla="*/ 12 w 256"/>
              <a:gd name="T3" fmla="*/ 256 h 256"/>
              <a:gd name="T4" fmla="*/ 0 w 256"/>
              <a:gd name="T5" fmla="*/ 244 h 256"/>
              <a:gd name="T6" fmla="*/ 0 w 256"/>
              <a:gd name="T7" fmla="*/ 12 h 256"/>
              <a:gd name="T8" fmla="*/ 12 w 256"/>
              <a:gd name="T9" fmla="*/ 0 h 256"/>
              <a:gd name="T10" fmla="*/ 244 w 256"/>
              <a:gd name="T11" fmla="*/ 0 h 256"/>
              <a:gd name="T12" fmla="*/ 256 w 256"/>
              <a:gd name="T13" fmla="*/ 12 h 256"/>
              <a:gd name="T14" fmla="*/ 256 w 256"/>
              <a:gd name="T15" fmla="*/ 244 h 256"/>
              <a:gd name="T16" fmla="*/ 244 w 256"/>
              <a:gd name="T17" fmla="*/ 256 h 256"/>
              <a:gd name="T18" fmla="*/ 232 w 256"/>
              <a:gd name="T19" fmla="*/ 24 h 256"/>
              <a:gd name="T20" fmla="*/ 24 w 256"/>
              <a:gd name="T21" fmla="*/ 24 h 256"/>
              <a:gd name="T22" fmla="*/ 24 w 256"/>
              <a:gd name="T23" fmla="*/ 232 h 256"/>
              <a:gd name="T24" fmla="*/ 232 w 256"/>
              <a:gd name="T25" fmla="*/ 232 h 256"/>
              <a:gd name="T26" fmla="*/ 232 w 256"/>
              <a:gd name="T27" fmla="*/ 24 h 256"/>
              <a:gd name="T28" fmla="*/ 76 w 256"/>
              <a:gd name="T29" fmla="*/ 116 h 256"/>
              <a:gd name="T30" fmla="*/ 104 w 256"/>
              <a:gd name="T31" fmla="*/ 116 h 256"/>
              <a:gd name="T32" fmla="*/ 116 w 256"/>
              <a:gd name="T33" fmla="*/ 116 h 256"/>
              <a:gd name="T34" fmla="*/ 140 w 256"/>
              <a:gd name="T35" fmla="*/ 116 h 256"/>
              <a:gd name="T36" fmla="*/ 156 w 256"/>
              <a:gd name="T37" fmla="*/ 116 h 256"/>
              <a:gd name="T38" fmla="*/ 180 w 256"/>
              <a:gd name="T39" fmla="*/ 116 h 256"/>
              <a:gd name="T40" fmla="*/ 192 w 256"/>
              <a:gd name="T41" fmla="*/ 128 h 256"/>
              <a:gd name="T42" fmla="*/ 180 w 256"/>
              <a:gd name="T43" fmla="*/ 140 h 256"/>
              <a:gd name="T44" fmla="*/ 156 w 256"/>
              <a:gd name="T45" fmla="*/ 140 h 256"/>
              <a:gd name="T46" fmla="*/ 140 w 256"/>
              <a:gd name="T47" fmla="*/ 140 h 256"/>
              <a:gd name="T48" fmla="*/ 116 w 256"/>
              <a:gd name="T49" fmla="*/ 140 h 256"/>
              <a:gd name="T50" fmla="*/ 100 w 256"/>
              <a:gd name="T51" fmla="*/ 140 h 256"/>
              <a:gd name="T52" fmla="*/ 76 w 256"/>
              <a:gd name="T53" fmla="*/ 140 h 256"/>
              <a:gd name="T54" fmla="*/ 64 w 256"/>
              <a:gd name="T55" fmla="*/ 128 h 256"/>
              <a:gd name="T56" fmla="*/ 76 w 256"/>
              <a:gd name="T57" fmla="*/ 116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32" y="24"/>
                </a:moveTo>
                <a:cubicBezTo>
                  <a:pt x="24" y="24"/>
                  <a:pt x="24" y="24"/>
                  <a:pt x="24" y="24"/>
                </a:cubicBezTo>
                <a:cubicBezTo>
                  <a:pt x="24" y="232"/>
                  <a:pt x="24" y="232"/>
                  <a:pt x="24" y="232"/>
                </a:cubicBezTo>
                <a:cubicBezTo>
                  <a:pt x="232" y="232"/>
                  <a:pt x="232" y="232"/>
                  <a:pt x="232" y="232"/>
                </a:cubicBezTo>
                <a:lnTo>
                  <a:pt x="232" y="24"/>
                </a:lnTo>
                <a:close/>
                <a:moveTo>
                  <a:pt x="76" y="116"/>
                </a:moveTo>
                <a:cubicBezTo>
                  <a:pt x="104" y="116"/>
                  <a:pt x="104" y="116"/>
                  <a:pt x="104" y="116"/>
                </a:cubicBezTo>
                <a:cubicBezTo>
                  <a:pt x="116" y="116"/>
                  <a:pt x="116" y="116"/>
                  <a:pt x="116" y="11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cubicBezTo>
                  <a:pt x="156" y="140"/>
                  <a:pt x="156" y="140"/>
                  <a:pt x="156" y="140"/>
                </a:cubicBezTo>
                <a:cubicBezTo>
                  <a:pt x="140" y="140"/>
                  <a:pt x="140" y="140"/>
                  <a:pt x="140" y="140"/>
                </a:cubicBezTo>
                <a:cubicBezTo>
                  <a:pt x="116" y="140"/>
                  <a:pt x="116" y="140"/>
                  <a:pt x="116" y="140"/>
                </a:cubicBezTo>
                <a:cubicBezTo>
                  <a:pt x="100" y="140"/>
                  <a:pt x="100" y="140"/>
                  <a:pt x="100" y="140"/>
                </a:cubicBezTo>
                <a:cubicBezTo>
                  <a:pt x="76" y="140"/>
                  <a:pt x="76" y="140"/>
                  <a:pt x="76" y="140"/>
                </a:cubicBezTo>
                <a:cubicBezTo>
                  <a:pt x="69" y="140"/>
                  <a:pt x="64" y="135"/>
                  <a:pt x="64" y="128"/>
                </a:cubicBezTo>
                <a:cubicBezTo>
                  <a:pt x="64" y="121"/>
                  <a:pt x="69" y="116"/>
                  <a:pt x="76" y="116"/>
                </a:cubicBezTo>
              </a:path>
            </a:pathLst>
          </a:custGeom>
          <a:solidFill>
            <a:schemeClr val="tx2"/>
          </a:solidFill>
          <a:ln>
            <a:noFill/>
          </a:ln>
        </p:spPr>
        <p:txBody>
          <a:bodyPr/>
          <a:lstStyle/>
          <a:p>
            <a:endParaRPr lang="en-US" sz="1600"/>
          </a:p>
        </p:txBody>
      </p:sp>
    </p:spTree>
    <p:extLst>
      <p:ext uri="{BB962C8B-B14F-4D97-AF65-F5344CB8AC3E}">
        <p14:creationId xmlns:p14="http://schemas.microsoft.com/office/powerpoint/2010/main" val="377654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ext, application, logo&#10;&#10;Description automatically generated">
            <a:extLst>
              <a:ext uri="{FF2B5EF4-FFF2-40B4-BE49-F238E27FC236}">
                <a16:creationId xmlns:a16="http://schemas.microsoft.com/office/drawing/2014/main" id="{765D6FF4-D216-445C-B0F9-60B3DB0086C4}"/>
              </a:ext>
            </a:extLst>
          </p:cNvPr>
          <p:cNvPicPr>
            <a:picLocks noChangeAspect="1"/>
          </p:cNvPicPr>
          <p:nvPr/>
        </p:nvPicPr>
        <p:blipFill>
          <a:blip r:embed="rId2"/>
          <a:stretch>
            <a:fillRect/>
          </a:stretch>
        </p:blipFill>
        <p:spPr>
          <a:xfrm>
            <a:off x="-47952" y="0"/>
            <a:ext cx="9239906" cy="5184775"/>
          </a:xfrm>
          <a:prstGeom prst="rect">
            <a:avLst/>
          </a:prstGeom>
        </p:spPr>
      </p:pic>
      <p:sp>
        <p:nvSpPr>
          <p:cNvPr id="5" name="Date Placeholder 4"/>
          <p:cNvSpPr>
            <a:spLocks noGrp="1"/>
          </p:cNvSpPr>
          <p:nvPr>
            <p:ph type="dt" sz="half" idx="2"/>
          </p:nvPr>
        </p:nvSpPr>
        <p:spPr/>
        <p:txBody>
          <a:bodyPr/>
          <a:lstStyle/>
          <a:p>
            <a:fld id="{1EF381E5-A0A9-4044-8B5E-1B23B9DE0001}" type="datetime1">
              <a:rPr lang="en-US" smtClean="0"/>
              <a:t>2/18/2021</a:t>
            </a:fld>
            <a:endParaRPr lang="en-US"/>
          </a:p>
        </p:txBody>
      </p:sp>
      <p:sp>
        <p:nvSpPr>
          <p:cNvPr id="7" name="Slide Number Placeholder 6"/>
          <p:cNvSpPr>
            <a:spLocks noGrp="1"/>
          </p:cNvSpPr>
          <p:nvPr>
            <p:ph type="sldNum" sz="quarter" idx="4"/>
          </p:nvPr>
        </p:nvSpPr>
        <p:spPr/>
        <p:txBody>
          <a:bodyPr/>
          <a:lstStyle/>
          <a:p>
            <a:fld id="{42782948-4DBE-204D-AB9E-B65E067054AE}" type="slidenum">
              <a:rPr lang="en-US" smtClean="0"/>
              <a:pPr/>
              <a:t>18</a:t>
            </a:fld>
            <a:endParaRPr lang="en-US"/>
          </a:p>
        </p:txBody>
      </p:sp>
      <p:pic>
        <p:nvPicPr>
          <p:cNvPr id="8" name="Picture 2" descr="D:\Nathan_Event\Schite\12 - 2018_01_28 - MSRP - Layout 16 x 9- Program Presentation - Launch Event\Materiale\Adress.png">
            <a:extLst>
              <a:ext uri="{FF2B5EF4-FFF2-40B4-BE49-F238E27FC236}">
                <a16:creationId xmlns:a16="http://schemas.microsoft.com/office/drawing/2014/main" id="{A705C157-05B3-4A61-8310-9003B882F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777" b="16965"/>
          <a:stretch>
            <a:fillRect/>
          </a:stretch>
        </p:blipFill>
        <p:spPr bwMode="auto">
          <a:xfrm>
            <a:off x="503238" y="3213840"/>
            <a:ext cx="579000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FEE9DFB-EDFC-4287-80C8-2D5C0A3A4E05}"/>
              </a:ext>
            </a:extLst>
          </p:cNvPr>
          <p:cNvSpPr txBox="1"/>
          <p:nvPr/>
        </p:nvSpPr>
        <p:spPr>
          <a:xfrm>
            <a:off x="685800" y="3029174"/>
            <a:ext cx="4350230" cy="369332"/>
          </a:xfrm>
          <a:prstGeom prst="rect">
            <a:avLst/>
          </a:prstGeom>
          <a:noFill/>
        </p:spPr>
        <p:txBody>
          <a:bodyPr wrap="none" rtlCol="0">
            <a:spAutoFit/>
          </a:bodyPr>
          <a:lstStyle/>
          <a:p>
            <a:r>
              <a:rPr lang="en-US" dirty="0">
                <a:solidFill>
                  <a:schemeClr val="bg1"/>
                </a:solidFill>
              </a:rPr>
              <a:t>Moldova Structural Reform Program (MSRP)</a:t>
            </a:r>
          </a:p>
        </p:txBody>
      </p:sp>
      <p:pic>
        <p:nvPicPr>
          <p:cNvPr id="3" name="Picture 2" descr="Logo, company name&#10;&#10;Description automatically generated">
            <a:extLst>
              <a:ext uri="{FF2B5EF4-FFF2-40B4-BE49-F238E27FC236}">
                <a16:creationId xmlns:a16="http://schemas.microsoft.com/office/drawing/2014/main" id="{FDE53A96-72AE-45B9-A709-09221856FA85}"/>
              </a:ext>
            </a:extLst>
          </p:cNvPr>
          <p:cNvPicPr>
            <a:picLocks noChangeAspect="1"/>
          </p:cNvPicPr>
          <p:nvPr/>
        </p:nvPicPr>
        <p:blipFill>
          <a:blip r:embed="rId4"/>
          <a:stretch>
            <a:fillRect/>
          </a:stretch>
        </p:blipFill>
        <p:spPr>
          <a:xfrm>
            <a:off x="434006" y="4141712"/>
            <a:ext cx="1952171" cy="746705"/>
          </a:xfrm>
          <a:prstGeom prst="rect">
            <a:avLst/>
          </a:prstGeom>
        </p:spPr>
      </p:pic>
    </p:spTree>
    <p:extLst>
      <p:ext uri="{BB962C8B-B14F-4D97-AF65-F5344CB8AC3E}">
        <p14:creationId xmlns:p14="http://schemas.microsoft.com/office/powerpoint/2010/main" val="205063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9DF6FCFA-E512-421A-887F-4E2A052331E9}" type="datetime1">
              <a:rPr lang="en-US" smtClean="0"/>
              <a:t>2/18/2021</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a:t>
            </a:fld>
            <a:endParaRPr lang="en-US"/>
          </a:p>
        </p:txBody>
      </p:sp>
      <p:sp>
        <p:nvSpPr>
          <p:cNvPr id="8" name="Title 7"/>
          <p:cNvSpPr>
            <a:spLocks noGrp="1"/>
          </p:cNvSpPr>
          <p:nvPr>
            <p:ph type="title"/>
          </p:nvPr>
        </p:nvSpPr>
        <p:spPr>
          <a:xfrm>
            <a:off x="854110" y="682922"/>
            <a:ext cx="7604394" cy="461665"/>
          </a:xfrm>
        </p:spPr>
        <p:txBody>
          <a:bodyPr/>
          <a:lstStyle/>
          <a:p>
            <a:r>
              <a:rPr lang="en-US" dirty="0"/>
              <a:t>OBIECTIVE</a:t>
            </a:r>
          </a:p>
        </p:txBody>
      </p:sp>
      <p:sp>
        <p:nvSpPr>
          <p:cNvPr id="9" name="Content Placeholder 8"/>
          <p:cNvSpPr>
            <a:spLocks noGrp="1"/>
          </p:cNvSpPr>
          <p:nvPr>
            <p:ph idx="1"/>
          </p:nvPr>
        </p:nvSpPr>
        <p:spPr>
          <a:xfrm>
            <a:off x="748602" y="1296987"/>
            <a:ext cx="7772400" cy="3200400"/>
          </a:xfrm>
        </p:spPr>
        <p:txBody>
          <a:bodyPr>
            <a:normAutofit/>
          </a:bodyPr>
          <a:lstStyle/>
          <a:p>
            <a:r>
              <a:rPr lang="en-US" sz="1800" dirty="0" err="1">
                <a:latin typeface="Gill Sans MT" panose="020B0502020104020203" pitchFamily="34" charset="0"/>
                <a:ea typeface="Times New Roman" panose="02020603050405020304" pitchFamily="18" charset="0"/>
                <a:cs typeface="GillSansMTStd-Book"/>
              </a:rPr>
              <a:t>Analiza</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tuturor</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constrângerilor</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și</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costurilor</a:t>
            </a:r>
            <a:r>
              <a:rPr lang="en-US" sz="1800" dirty="0">
                <a:latin typeface="Gill Sans MT" panose="020B0502020104020203" pitchFamily="34" charset="0"/>
                <a:ea typeface="Times New Roman" panose="02020603050405020304" pitchFamily="18" charset="0"/>
                <a:cs typeface="GillSansMTStd-Book"/>
              </a:rPr>
              <a:t> legate de </a:t>
            </a:r>
            <a:r>
              <a:rPr lang="en-US" sz="1800" dirty="0" err="1">
                <a:latin typeface="Gill Sans MT" panose="020B0502020104020203" pitchFamily="34" charset="0"/>
                <a:ea typeface="Times New Roman" panose="02020603050405020304" pitchFamily="18" charset="0"/>
                <a:cs typeface="GillSansMTStd-Book"/>
              </a:rPr>
              <a:t>crearea</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și</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întreținerea</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unui</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magazin</a:t>
            </a:r>
            <a:r>
              <a:rPr lang="en-US" sz="1800" dirty="0">
                <a:latin typeface="Gill Sans MT" panose="020B0502020104020203" pitchFamily="34" charset="0"/>
                <a:ea typeface="Times New Roman" panose="02020603050405020304" pitchFamily="18" charset="0"/>
                <a:cs typeface="GillSansMTStd-Book"/>
              </a:rPr>
              <a:t> online </a:t>
            </a:r>
            <a:r>
              <a:rPr lang="en-US" sz="1800" dirty="0" err="1">
                <a:latin typeface="Gill Sans MT" panose="020B0502020104020203" pitchFamily="34" charset="0"/>
                <a:ea typeface="Times New Roman" panose="02020603050405020304" pitchFamily="18" charset="0"/>
                <a:cs typeface="GillSansMTStd-Book"/>
              </a:rPr>
              <a:t>în</a:t>
            </a:r>
            <a:r>
              <a:rPr lang="en-US" sz="1800" dirty="0">
                <a:latin typeface="Gill Sans MT" panose="020B0502020104020203" pitchFamily="34" charset="0"/>
                <a:ea typeface="Times New Roman" panose="02020603050405020304" pitchFamily="18" charset="0"/>
                <a:cs typeface="GillSansMTStd-Book"/>
              </a:rPr>
              <a:t> Moldova 
</a:t>
            </a:r>
            <a:r>
              <a:rPr lang="en-US" sz="1800" dirty="0" err="1">
                <a:latin typeface="Gill Sans MT" panose="020B0502020104020203" pitchFamily="34" charset="0"/>
                <a:ea typeface="Times New Roman" panose="02020603050405020304" pitchFamily="18" charset="0"/>
                <a:cs typeface="GillSansMTStd-Book"/>
              </a:rPr>
              <a:t>Identificarea</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unor</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soluții</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eficiente</a:t>
            </a:r>
            <a:r>
              <a:rPr lang="en-US" sz="1800" dirty="0">
                <a:latin typeface="Gill Sans MT" panose="020B0502020104020203" pitchFamily="34" charset="0"/>
                <a:ea typeface="Times New Roman" panose="02020603050405020304" pitchFamily="18" charset="0"/>
                <a:cs typeface="GillSansMTStd-Book"/>
              </a:rPr>
              <a:t> </a:t>
            </a:r>
            <a:r>
              <a:rPr lang="ro-RO" sz="1800" dirty="0">
                <a:latin typeface="Gill Sans MT" panose="020B0502020104020203" pitchFamily="34" charset="0"/>
                <a:ea typeface="Times New Roman" panose="02020603050405020304" pitchFamily="18" charset="0"/>
                <a:cs typeface="GillSansMTStd-Book"/>
              </a:rPr>
              <a:t>și eficace </a:t>
            </a:r>
            <a:r>
              <a:rPr lang="en-US" sz="1800" dirty="0" err="1">
                <a:latin typeface="Gill Sans MT" panose="020B0502020104020203" pitchFamily="34" charset="0"/>
                <a:ea typeface="Times New Roman" panose="02020603050405020304" pitchFamily="18" charset="0"/>
                <a:cs typeface="GillSansMTStd-Book"/>
              </a:rPr>
              <a:t>pentru</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eliminarea</a:t>
            </a:r>
            <a:r>
              <a:rPr lang="en-US" sz="1800" dirty="0">
                <a:latin typeface="Gill Sans MT" panose="020B0502020104020203" pitchFamily="34" charset="0"/>
                <a:ea typeface="Times New Roman" panose="02020603050405020304" pitchFamily="18" charset="0"/>
                <a:cs typeface="GillSansMTStd-Book"/>
              </a:rPr>
              <a:t> </a:t>
            </a:r>
            <a:r>
              <a:rPr lang="ro-RO" sz="1800" dirty="0">
                <a:latin typeface="Gill Sans MT" panose="020B0502020104020203" pitchFamily="34" charset="0"/>
                <a:ea typeface="Times New Roman" panose="02020603050405020304" pitchFamily="18" charset="0"/>
                <a:cs typeface="GillSansMTStd-Book"/>
              </a:rPr>
              <a:t>constrângerilor</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și</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reducerea</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costurilor</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pentru</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logistică</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și</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activitatea</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zilnică</a:t>
            </a:r>
            <a:r>
              <a:rPr lang="en-US" sz="1800" dirty="0">
                <a:latin typeface="Gill Sans MT" panose="020B0502020104020203" pitchFamily="34" charset="0"/>
                <a:ea typeface="Times New Roman" panose="02020603050405020304" pitchFamily="18" charset="0"/>
                <a:cs typeface="GillSansMTStd-Book"/>
              </a:rPr>
              <a:t> a </a:t>
            </a:r>
            <a:r>
              <a:rPr lang="en-US" sz="1800" dirty="0" err="1">
                <a:latin typeface="Gill Sans MT" panose="020B0502020104020203" pitchFamily="34" charset="0"/>
                <a:ea typeface="Times New Roman" panose="02020603050405020304" pitchFamily="18" charset="0"/>
                <a:cs typeface="GillSansMTStd-Book"/>
              </a:rPr>
              <a:t>magazinului</a:t>
            </a:r>
            <a:r>
              <a:rPr lang="en-US" sz="1800" dirty="0">
                <a:latin typeface="Gill Sans MT" panose="020B0502020104020203" pitchFamily="34" charset="0"/>
                <a:ea typeface="Times New Roman" panose="02020603050405020304" pitchFamily="18" charset="0"/>
                <a:cs typeface="GillSansMTStd-Book"/>
              </a:rPr>
              <a:t> online
</a:t>
            </a:r>
            <a:r>
              <a:rPr lang="ro-RO" sz="1800" dirty="0">
                <a:latin typeface="Gill Sans MT" panose="020B0502020104020203" pitchFamily="34" charset="0"/>
                <a:ea typeface="Times New Roman" panose="02020603050405020304" pitchFamily="18" charset="0"/>
                <a:cs typeface="GillSansMTStd-Book"/>
              </a:rPr>
              <a:t>Analiza </a:t>
            </a:r>
            <a:r>
              <a:rPr lang="en-US" sz="1800" dirty="0" err="1">
                <a:latin typeface="Gill Sans MT" panose="020B0502020104020203" pitchFamily="34" charset="0"/>
                <a:ea typeface="Times New Roman" panose="02020603050405020304" pitchFamily="18" charset="0"/>
                <a:cs typeface="GillSansMTStd-Book"/>
              </a:rPr>
              <a:t>datel</a:t>
            </a:r>
            <a:r>
              <a:rPr lang="ro-RO" sz="1800" dirty="0">
                <a:latin typeface="Gill Sans MT" panose="020B0502020104020203" pitchFamily="34" charset="0"/>
                <a:ea typeface="Times New Roman" panose="02020603050405020304" pitchFamily="18" charset="0"/>
                <a:cs typeface="GillSansMTStd-Book"/>
              </a:rPr>
              <a:t>or</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generale</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privind</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plățile</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electronice</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și</a:t>
            </a:r>
            <a:r>
              <a:rPr lang="en-US" sz="1800" dirty="0">
                <a:latin typeface="Gill Sans MT" panose="020B0502020104020203" pitchFamily="34" charset="0"/>
                <a:ea typeface="Times New Roman" panose="02020603050405020304" pitchFamily="18" charset="0"/>
                <a:cs typeface="GillSansMTStd-Book"/>
              </a:rPr>
              <a:t> </a:t>
            </a:r>
            <a:r>
              <a:rPr lang="en-US" sz="1800" dirty="0" err="1">
                <a:latin typeface="Gill Sans MT" panose="020B0502020104020203" pitchFamily="34" charset="0"/>
                <a:ea typeface="Times New Roman" panose="02020603050405020304" pitchFamily="18" charset="0"/>
                <a:cs typeface="GillSansMTStd-Book"/>
              </a:rPr>
              <a:t>măsurile</a:t>
            </a:r>
            <a:r>
              <a:rPr lang="en-US" sz="1800" dirty="0">
                <a:latin typeface="Gill Sans MT" panose="020B0502020104020203" pitchFamily="34" charset="0"/>
                <a:ea typeface="Times New Roman" panose="02020603050405020304" pitchFamily="18" charset="0"/>
                <a:cs typeface="GillSansMTStd-Book"/>
              </a:rPr>
              <a:t> de </a:t>
            </a:r>
            <a:r>
              <a:rPr lang="en-US" sz="1800" dirty="0" err="1">
                <a:latin typeface="Gill Sans MT" panose="020B0502020104020203" pitchFamily="34" charset="0"/>
                <a:ea typeface="Times New Roman" panose="02020603050405020304" pitchFamily="18" charset="0"/>
                <a:cs typeface="GillSansMTStd-Book"/>
              </a:rPr>
              <a:t>promovare</a:t>
            </a:r>
            <a:r>
              <a:rPr lang="en-US" sz="1800" dirty="0">
                <a:latin typeface="Gill Sans MT" panose="020B0502020104020203" pitchFamily="34" charset="0"/>
                <a:ea typeface="Times New Roman" panose="02020603050405020304" pitchFamily="18" charset="0"/>
                <a:cs typeface="GillSansMTStd-Book"/>
              </a:rPr>
              <a:t> a </a:t>
            </a:r>
            <a:r>
              <a:rPr lang="en-US" sz="1800" dirty="0" err="1">
                <a:latin typeface="Gill Sans MT" panose="020B0502020104020203" pitchFamily="34" charset="0"/>
                <a:ea typeface="Times New Roman" panose="02020603050405020304" pitchFamily="18" charset="0"/>
                <a:cs typeface="GillSansMTStd-Book"/>
              </a:rPr>
              <a:t>acestora</a:t>
            </a:r>
            <a:r>
              <a:rPr lang="en-US" sz="1800" dirty="0">
                <a:latin typeface="Gill Sans MT" panose="020B0502020104020203" pitchFamily="34" charset="0"/>
                <a:ea typeface="Times New Roman" panose="02020603050405020304" pitchFamily="18" charset="0"/>
                <a:cs typeface="GillSansMTStd-Book"/>
              </a:rPr>
              <a:t>
</a:t>
            </a:r>
            <a:r>
              <a:rPr lang="ro-RO" sz="1800" dirty="0">
                <a:latin typeface="Gill Sans MT" panose="020B0502020104020203" pitchFamily="34" charset="0"/>
                <a:ea typeface="Times New Roman" panose="02020603050405020304" pitchFamily="18" charset="0"/>
                <a:cs typeface="GillSansMTStd-Book"/>
              </a:rPr>
              <a:t>Identificarea tuturor constrângerilor, stimulentelor și costurilor care afectează plățile electronice (inclusiv soluțiile P2P)</a:t>
            </a:r>
            <a:endParaRPr lang="ro-RO" dirty="0"/>
          </a:p>
        </p:txBody>
      </p:sp>
      <p:sp>
        <p:nvSpPr>
          <p:cNvPr id="5" name="Footer Placeholder 4">
            <a:extLst>
              <a:ext uri="{FF2B5EF4-FFF2-40B4-BE49-F238E27FC236}">
                <a16:creationId xmlns:a16="http://schemas.microsoft.com/office/drawing/2014/main" id="{E8F8A128-32CF-49B7-B843-793FA8D064A7}"/>
              </a:ext>
            </a:extLst>
          </p:cNvPr>
          <p:cNvSpPr>
            <a:spLocks noGrp="1"/>
          </p:cNvSpPr>
          <p:nvPr>
            <p:ph type="ftr" sz="quarter" idx="3"/>
          </p:nvPr>
        </p:nvSpPr>
        <p:spPr>
          <a:xfrm>
            <a:off x="3124200" y="4844639"/>
            <a:ext cx="3286648" cy="186148"/>
          </a:xfrm>
        </p:spPr>
        <p:txBody>
          <a:bodyPr/>
          <a:lstStyle/>
          <a:p>
            <a:r>
              <a:rPr lang="en-US" dirty="0"/>
              <a:t>RAPORT DE EVALUARE PRIVIND COMERȚUL ELECTRONIC ȘI ECONOMIA FĂRĂ NUMERAR </a:t>
            </a:r>
          </a:p>
        </p:txBody>
      </p:sp>
    </p:spTree>
    <p:extLst>
      <p:ext uri="{BB962C8B-B14F-4D97-AF65-F5344CB8AC3E}">
        <p14:creationId xmlns:p14="http://schemas.microsoft.com/office/powerpoint/2010/main" val="96346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1891BC-BA8B-4BA5-926D-660153E21E42}"/>
              </a:ext>
            </a:extLst>
          </p:cNvPr>
          <p:cNvPicPr>
            <a:picLocks noChangeAspect="1"/>
          </p:cNvPicPr>
          <p:nvPr/>
        </p:nvPicPr>
        <p:blipFill>
          <a:blip r:embed="rId2"/>
          <a:stretch>
            <a:fillRect/>
          </a:stretch>
        </p:blipFill>
        <p:spPr>
          <a:xfrm>
            <a:off x="4572000" y="1190705"/>
            <a:ext cx="4419600" cy="3311148"/>
          </a:xfrm>
          <a:prstGeom prst="rect">
            <a:avLst/>
          </a:prstGeom>
        </p:spPr>
      </p:pic>
      <p:sp>
        <p:nvSpPr>
          <p:cNvPr id="3" name="Date Placeholder 2"/>
          <p:cNvSpPr>
            <a:spLocks noGrp="1"/>
          </p:cNvSpPr>
          <p:nvPr>
            <p:ph type="dt" sz="half" idx="2"/>
          </p:nvPr>
        </p:nvSpPr>
        <p:spPr/>
        <p:txBody>
          <a:bodyPr/>
          <a:lstStyle/>
          <a:p>
            <a:fld id="{07925857-8EF5-4D03-A1E5-7F50C126BEDD}" type="datetime1">
              <a:rPr lang="en-US" smtClean="0"/>
              <a:t>2/18/2021</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3</a:t>
            </a:fld>
            <a:endParaRPr lang="en-US" dirty="0"/>
          </a:p>
        </p:txBody>
      </p:sp>
      <p:sp>
        <p:nvSpPr>
          <p:cNvPr id="8" name="Title 7"/>
          <p:cNvSpPr>
            <a:spLocks noGrp="1"/>
          </p:cNvSpPr>
          <p:nvPr>
            <p:ph type="title"/>
          </p:nvPr>
        </p:nvSpPr>
        <p:spPr>
          <a:xfrm>
            <a:off x="686104" y="682922"/>
            <a:ext cx="7772400" cy="461665"/>
          </a:xfrm>
        </p:spPr>
        <p:txBody>
          <a:bodyPr/>
          <a:lstStyle/>
          <a:p>
            <a:r>
              <a:rPr lang="fr-FR" dirty="0"/>
              <a:t>DE CE ACEST RAPORT MERITĂ </a:t>
            </a:r>
            <a:r>
              <a:rPr lang="ro-RO" dirty="0"/>
              <a:t>A FI </a:t>
            </a:r>
            <a:r>
              <a:rPr lang="fr-FR" dirty="0"/>
              <a:t>CITIT?</a:t>
            </a:r>
            <a:endParaRPr lang="en-US" dirty="0"/>
          </a:p>
        </p:txBody>
      </p:sp>
      <p:sp>
        <p:nvSpPr>
          <p:cNvPr id="9" name="Content Placeholder 8"/>
          <p:cNvSpPr>
            <a:spLocks noGrp="1"/>
          </p:cNvSpPr>
          <p:nvPr>
            <p:ph idx="1"/>
          </p:nvPr>
        </p:nvSpPr>
        <p:spPr>
          <a:xfrm>
            <a:off x="475343" y="1321884"/>
            <a:ext cx="4676952" cy="3547652"/>
          </a:xfrm>
        </p:spPr>
        <p:txBody>
          <a:bodyPr>
            <a:normAutofit lnSpcReduction="10000"/>
          </a:bodyPr>
          <a:lstStyle/>
          <a:p>
            <a:r>
              <a:rPr lang="ro-RO" sz="1900" dirty="0">
                <a:latin typeface="Gill Sans MT" panose="020B0502020104020203" pitchFamily="34" charset="0"/>
              </a:rPr>
              <a:t>Acesta acoperă toate fazele ciclului de comerț electronic 
Este un "</a:t>
            </a:r>
            <a:r>
              <a:rPr lang="ro-RO" sz="1900" dirty="0" err="1">
                <a:latin typeface="Gill Sans MT" panose="020B0502020104020203" pitchFamily="34" charset="0"/>
              </a:rPr>
              <a:t>Myth</a:t>
            </a:r>
            <a:r>
              <a:rPr lang="ro-RO" sz="1900" dirty="0">
                <a:latin typeface="Gill Sans MT" panose="020B0502020104020203" pitchFamily="34" charset="0"/>
              </a:rPr>
              <a:t> Buster" pentru mai multe idei populare în ceea ce ține de constrângeri și costuri
Este cel mai cuprinzător studiu privind costurile în comerțul electronic din Moldova 
Informațiile din studiu reflectă o viziune obiectivă bazată pe discuții cu peste 10 autorități publice relevante și cu alte peste 25 de părți interesat</a:t>
            </a:r>
          </a:p>
        </p:txBody>
      </p:sp>
      <p:sp>
        <p:nvSpPr>
          <p:cNvPr id="5" name="Footer Placeholder 4">
            <a:extLst>
              <a:ext uri="{FF2B5EF4-FFF2-40B4-BE49-F238E27FC236}">
                <a16:creationId xmlns:a16="http://schemas.microsoft.com/office/drawing/2014/main" id="{E8F8A128-32CF-49B7-B843-793FA8D064A7}"/>
              </a:ext>
            </a:extLst>
          </p:cNvPr>
          <p:cNvSpPr>
            <a:spLocks noGrp="1"/>
          </p:cNvSpPr>
          <p:nvPr>
            <p:ph type="ftr" sz="quarter" idx="3"/>
          </p:nvPr>
        </p:nvSpPr>
        <p:spPr>
          <a:xfrm>
            <a:off x="3124200" y="4772967"/>
            <a:ext cx="3286648" cy="257820"/>
          </a:xfrm>
        </p:spPr>
        <p:txBody>
          <a:bodyPr/>
          <a:lstStyle/>
          <a:p>
            <a:r>
              <a:rPr lang="en-US"/>
              <a:t>RAPORT DE EVALUARE PRIVIND COMERȚUL ELECTRONIC ȘI ECONOMIA FĂRĂ NUMERAR </a:t>
            </a:r>
          </a:p>
        </p:txBody>
      </p:sp>
    </p:spTree>
    <p:extLst>
      <p:ext uri="{BB962C8B-B14F-4D97-AF65-F5344CB8AC3E}">
        <p14:creationId xmlns:p14="http://schemas.microsoft.com/office/powerpoint/2010/main" val="300811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C063F40-42E1-4810-9151-16BD3479CD9C}"/>
              </a:ext>
            </a:extLst>
          </p:cNvPr>
          <p:cNvSpPr>
            <a:spLocks noGrp="1"/>
          </p:cNvSpPr>
          <p:nvPr>
            <p:ph sz="half" idx="1"/>
          </p:nvPr>
        </p:nvSpPr>
        <p:spPr>
          <a:xfrm>
            <a:off x="686103" y="1296987"/>
            <a:ext cx="7536239" cy="3646802"/>
          </a:xfrm>
        </p:spPr>
        <p:txBody>
          <a:bodyPr>
            <a:normAutofit/>
          </a:bodyPr>
          <a:lstStyle/>
          <a:p>
            <a:pPr>
              <a:lnSpc>
                <a:spcPts val="1400"/>
              </a:lnSpc>
            </a:pPr>
            <a:r>
              <a:rPr lang="ro-RO" sz="1800" dirty="0"/>
              <a:t>Analiză optare pentru:</a:t>
            </a:r>
          </a:p>
          <a:p>
            <a:pPr lvl="1">
              <a:lnSpc>
                <a:spcPts val="1400"/>
              </a:lnSpc>
            </a:pPr>
            <a:r>
              <a:rPr lang="ro-RO" sz="1800" dirty="0" err="1"/>
              <a:t>marketplace</a:t>
            </a:r>
            <a:r>
              <a:rPr lang="ro-RO" sz="1800" dirty="0"/>
              <a:t> sau pagină web proprie
piața locală </a:t>
            </a:r>
            <a:r>
              <a:rPr lang="ro-RO" sz="1800" dirty="0" err="1"/>
              <a:t>vs</a:t>
            </a:r>
            <a:r>
              <a:rPr lang="ro-RO" sz="1800" dirty="0"/>
              <a:t> piața internațională</a:t>
            </a:r>
          </a:p>
          <a:p>
            <a:pPr>
              <a:lnSpc>
                <a:spcPts val="1400"/>
              </a:lnSpc>
            </a:pPr>
            <a:r>
              <a:rPr lang="ro-RO" sz="1800" dirty="0"/>
              <a:t>Investiții mai mult în:</a:t>
            </a:r>
          </a:p>
          <a:p>
            <a:pPr lvl="1">
              <a:lnSpc>
                <a:spcPts val="1400"/>
              </a:lnSpc>
            </a:pPr>
            <a:r>
              <a:rPr lang="ro-RO" sz="1800" dirty="0"/>
              <a:t>Marketing
Automatizare și logistică</a:t>
            </a:r>
          </a:p>
          <a:p>
            <a:pPr>
              <a:lnSpc>
                <a:spcPts val="1400"/>
              </a:lnSpc>
            </a:pPr>
            <a:r>
              <a:rPr lang="ro-RO" sz="1800" dirty="0"/>
              <a:t>E nevoie de avut grijă mereu de:</a:t>
            </a:r>
          </a:p>
          <a:p>
            <a:pPr lvl="1">
              <a:lnSpc>
                <a:spcPts val="1400"/>
              </a:lnSpc>
            </a:pPr>
            <a:r>
              <a:rPr lang="ro-RO" sz="1800" dirty="0"/>
              <a:t>Transparență deplină pentru client și concurent
Experiența clientului
Metoda de plată</a:t>
            </a:r>
          </a:p>
        </p:txBody>
      </p:sp>
      <p:sp>
        <p:nvSpPr>
          <p:cNvPr id="2" name="Date Placeholder 1">
            <a:extLst>
              <a:ext uri="{FF2B5EF4-FFF2-40B4-BE49-F238E27FC236}">
                <a16:creationId xmlns:a16="http://schemas.microsoft.com/office/drawing/2014/main" id="{FCE40656-E948-4107-B188-5940F6616ED6}"/>
              </a:ext>
            </a:extLst>
          </p:cNvPr>
          <p:cNvSpPr>
            <a:spLocks noGrp="1"/>
          </p:cNvSpPr>
          <p:nvPr>
            <p:ph type="dt" sz="half" idx="10"/>
          </p:nvPr>
        </p:nvSpPr>
        <p:spPr/>
        <p:txBody>
          <a:bodyPr/>
          <a:lstStyle/>
          <a:p>
            <a:fld id="{A318699B-7066-464A-9105-303FAE51E8DE}" type="datetime1">
              <a:rPr lang="en-US" smtClean="0"/>
              <a:t>2/18/2021</a:t>
            </a:fld>
            <a:endParaRPr lang="en-US"/>
          </a:p>
        </p:txBody>
      </p:sp>
      <p:sp>
        <p:nvSpPr>
          <p:cNvPr id="7" name="Slide Number Placeholder 6">
            <a:extLst>
              <a:ext uri="{FF2B5EF4-FFF2-40B4-BE49-F238E27FC236}">
                <a16:creationId xmlns:a16="http://schemas.microsoft.com/office/drawing/2014/main" id="{2E94AED2-3A20-4683-AD24-587E895C4FAB}"/>
              </a:ext>
            </a:extLst>
          </p:cNvPr>
          <p:cNvSpPr>
            <a:spLocks noGrp="1"/>
          </p:cNvSpPr>
          <p:nvPr>
            <p:ph type="sldNum" sz="quarter" idx="12"/>
          </p:nvPr>
        </p:nvSpPr>
        <p:spPr/>
        <p:txBody>
          <a:bodyPr/>
          <a:lstStyle/>
          <a:p>
            <a:fld id="{42782948-4DBE-204D-AB9E-B65E067054AE}" type="slidenum">
              <a:rPr lang="en-US" smtClean="0"/>
              <a:pPr/>
              <a:t>4</a:t>
            </a:fld>
            <a:endParaRPr lang="en-US"/>
          </a:p>
        </p:txBody>
      </p:sp>
      <p:sp>
        <p:nvSpPr>
          <p:cNvPr id="5" name="Title 4">
            <a:extLst>
              <a:ext uri="{FF2B5EF4-FFF2-40B4-BE49-F238E27FC236}">
                <a16:creationId xmlns:a16="http://schemas.microsoft.com/office/drawing/2014/main" id="{DB396B8D-1DE6-461B-993E-09694F479855}"/>
              </a:ext>
            </a:extLst>
          </p:cNvPr>
          <p:cNvSpPr>
            <a:spLocks noGrp="1"/>
          </p:cNvSpPr>
          <p:nvPr>
            <p:ph type="title"/>
          </p:nvPr>
        </p:nvSpPr>
        <p:spPr>
          <a:xfrm>
            <a:off x="685800" y="581006"/>
            <a:ext cx="7772400" cy="461665"/>
          </a:xfrm>
          <a:ln>
            <a:noFill/>
          </a:ln>
        </p:spPr>
        <p:txBody>
          <a:bodyPr/>
          <a:lstStyle/>
          <a:p>
            <a:r>
              <a:rPr lang="it-IT" dirty="0"/>
              <a:t>DECIZIA DE A </a:t>
            </a:r>
            <a:r>
              <a:rPr lang="ro-RO" dirty="0"/>
              <a:t>DESCHIDE</a:t>
            </a:r>
            <a:r>
              <a:rPr lang="it-IT" dirty="0"/>
              <a:t> UN MAGAZIN ONLINE</a:t>
            </a:r>
            <a:endParaRPr lang="en-US" dirty="0"/>
          </a:p>
        </p:txBody>
      </p:sp>
      <p:sp>
        <p:nvSpPr>
          <p:cNvPr id="21" name="Footer Placeholder 20">
            <a:extLst>
              <a:ext uri="{FF2B5EF4-FFF2-40B4-BE49-F238E27FC236}">
                <a16:creationId xmlns:a16="http://schemas.microsoft.com/office/drawing/2014/main" id="{E85265BC-3D80-478B-94F5-67B95CCB98B6}"/>
              </a:ext>
            </a:extLst>
          </p:cNvPr>
          <p:cNvSpPr>
            <a:spLocks noGrp="1"/>
          </p:cNvSpPr>
          <p:nvPr>
            <p:ph type="ftr" sz="quarter" idx="11"/>
          </p:nvPr>
        </p:nvSpPr>
        <p:spPr>
          <a:xfrm>
            <a:off x="3124200" y="4798608"/>
            <a:ext cx="3443410" cy="232179"/>
          </a:xfrm>
        </p:spPr>
        <p:txBody>
          <a:bodyPr/>
          <a:lstStyle/>
          <a:p>
            <a:r>
              <a:rPr lang="en-US" dirty="0"/>
              <a:t>RAPORT DE EVALUARE PRIVIND COMERȚUL ELECTRONIC ȘI ECONOMIA FĂRĂ NUMERAR </a:t>
            </a:r>
          </a:p>
        </p:txBody>
      </p:sp>
      <p:sp>
        <p:nvSpPr>
          <p:cNvPr id="8" name="Freeform 951">
            <a:extLst>
              <a:ext uri="{FF2B5EF4-FFF2-40B4-BE49-F238E27FC236}">
                <a16:creationId xmlns:a16="http://schemas.microsoft.com/office/drawing/2014/main" id="{FF5C0819-7C38-40E6-995D-D5DBE6D279E6}"/>
              </a:ext>
            </a:extLst>
          </p:cNvPr>
          <p:cNvSpPr>
            <a:spLocks noChangeAspect="1" noChangeArrowheads="1"/>
          </p:cNvSpPr>
          <p:nvPr/>
        </p:nvSpPr>
        <p:spPr bwMode="auto">
          <a:xfrm>
            <a:off x="7338356" y="986559"/>
            <a:ext cx="600497" cy="608825"/>
          </a:xfrm>
          <a:custGeom>
            <a:avLst/>
            <a:gdLst>
              <a:gd name="T0" fmla="*/ 91653397 w 283807"/>
              <a:gd name="T1" fmla="*/ 88155052 h 286528"/>
              <a:gd name="T2" fmla="*/ 59705015 w 283807"/>
              <a:gd name="T3" fmla="*/ 126352826 h 286528"/>
              <a:gd name="T4" fmla="*/ 31515032 w 283807"/>
              <a:gd name="T5" fmla="*/ 84253706 h 286528"/>
              <a:gd name="T6" fmla="*/ 121995867 w 283807"/>
              <a:gd name="T7" fmla="*/ 129180775 h 286528"/>
              <a:gd name="T8" fmla="*/ 108775568 w 283807"/>
              <a:gd name="T9" fmla="*/ 127055316 h 286528"/>
              <a:gd name="T10" fmla="*/ 103020517 w 283807"/>
              <a:gd name="T11" fmla="*/ 115613071 h 286528"/>
              <a:gd name="T12" fmla="*/ 120129526 w 283807"/>
              <a:gd name="T13" fmla="*/ 84067441 h 286528"/>
              <a:gd name="T14" fmla="*/ 3758457 w 283807"/>
              <a:gd name="T15" fmla="*/ 111689715 h 286528"/>
              <a:gd name="T16" fmla="*/ 18949106 w 283807"/>
              <a:gd name="T17" fmla="*/ 115613071 h 286528"/>
              <a:gd name="T18" fmla="*/ 15190409 w 283807"/>
              <a:gd name="T19" fmla="*/ 115613071 h 286528"/>
              <a:gd name="T20" fmla="*/ 0 w 283807"/>
              <a:gd name="T21" fmla="*/ 127055316 h 286528"/>
              <a:gd name="T22" fmla="*/ 13159647 w 283807"/>
              <a:gd name="T23" fmla="*/ 63207070 h 286528"/>
              <a:gd name="T24" fmla="*/ 29369106 w 283807"/>
              <a:gd name="T25" fmla="*/ 103403735 h 286528"/>
              <a:gd name="T26" fmla="*/ 41958641 w 283807"/>
              <a:gd name="T27" fmla="*/ 124396801 h 286528"/>
              <a:gd name="T28" fmla="*/ 39440111 w 283807"/>
              <a:gd name="T29" fmla="*/ 99498037 h 286528"/>
              <a:gd name="T30" fmla="*/ 20714306 w 283807"/>
              <a:gd name="T31" fmla="*/ 70366914 h 286528"/>
              <a:gd name="T32" fmla="*/ 41013851 w 283807"/>
              <a:gd name="T33" fmla="*/ 73785013 h 286528"/>
              <a:gd name="T34" fmla="*/ 52659763 w 283807"/>
              <a:gd name="T35" fmla="*/ 65159826 h 286528"/>
              <a:gd name="T36" fmla="*/ 20870559 w 283807"/>
              <a:gd name="T37" fmla="*/ 62393513 h 286528"/>
              <a:gd name="T38" fmla="*/ 73484541 w 283807"/>
              <a:gd name="T39" fmla="*/ 65618531 h 286528"/>
              <a:gd name="T40" fmla="*/ 101899785 w 283807"/>
              <a:gd name="T41" fmla="*/ 68850659 h 286528"/>
              <a:gd name="T42" fmla="*/ 96847873 w 283807"/>
              <a:gd name="T43" fmla="*/ 96800696 h 286528"/>
              <a:gd name="T44" fmla="*/ 78694065 w 283807"/>
              <a:gd name="T45" fmla="*/ 123296608 h 286528"/>
              <a:gd name="T46" fmla="*/ 89112578 w 283807"/>
              <a:gd name="T47" fmla="*/ 107948531 h 286528"/>
              <a:gd name="T48" fmla="*/ 114370931 w 283807"/>
              <a:gd name="T49" fmla="*/ 67234453 h 286528"/>
              <a:gd name="T50" fmla="*/ 89744412 w 283807"/>
              <a:gd name="T51" fmla="*/ 68365932 h 286528"/>
              <a:gd name="T52" fmla="*/ 86271907 w 283807"/>
              <a:gd name="T53" fmla="*/ 64487664 h 286528"/>
              <a:gd name="T54" fmla="*/ 111687010 w 283807"/>
              <a:gd name="T55" fmla="*/ 59803055 h 286528"/>
              <a:gd name="T56" fmla="*/ 94954092 w 283807"/>
              <a:gd name="T57" fmla="*/ 107463519 h 286528"/>
              <a:gd name="T58" fmla="*/ 81219752 w 283807"/>
              <a:gd name="T59" fmla="*/ 128467001 h 286528"/>
              <a:gd name="T60" fmla="*/ 88481635 w 283807"/>
              <a:gd name="T61" fmla="*/ 93246050 h 286528"/>
              <a:gd name="T62" fmla="*/ 89428595 w 283807"/>
              <a:gd name="T63" fmla="*/ 78220625 h 286528"/>
              <a:gd name="T64" fmla="*/ 70011262 w 283807"/>
              <a:gd name="T65" fmla="*/ 60126243 h 286528"/>
              <a:gd name="T66" fmla="*/ 38338723 w 283807"/>
              <a:gd name="T67" fmla="*/ 65159826 h 286528"/>
              <a:gd name="T68" fmla="*/ 58640071 w 283807"/>
              <a:gd name="T69" fmla="*/ 70041623 h 286528"/>
              <a:gd name="T70" fmla="*/ 24490317 w 283807"/>
              <a:gd name="T71" fmla="*/ 72971543 h 286528"/>
              <a:gd name="T72" fmla="*/ 43060014 w 283807"/>
              <a:gd name="T73" fmla="*/ 98195718 h 286528"/>
              <a:gd name="T74" fmla="*/ 41958641 w 283807"/>
              <a:gd name="T75" fmla="*/ 128465751 h 286528"/>
              <a:gd name="T76" fmla="*/ 18195406 w 283807"/>
              <a:gd name="T77" fmla="*/ 107635161 h 286528"/>
              <a:gd name="T78" fmla="*/ 20399289 w 283807"/>
              <a:gd name="T79" fmla="*/ 58649566 h 286528"/>
              <a:gd name="T80" fmla="*/ 103811340 w 283807"/>
              <a:gd name="T81" fmla="*/ 51335246 h 286528"/>
              <a:gd name="T82" fmla="*/ 107736315 w 283807"/>
              <a:gd name="T83" fmla="*/ 40712955 h 286528"/>
              <a:gd name="T84" fmla="*/ 14711546 w 283807"/>
              <a:gd name="T85" fmla="*/ 52643648 h 286528"/>
              <a:gd name="T86" fmla="*/ 16124937 w 283807"/>
              <a:gd name="T87" fmla="*/ 40712955 h 286528"/>
              <a:gd name="T88" fmla="*/ 110090468 w 283807"/>
              <a:gd name="T89" fmla="*/ 56565751 h 286528"/>
              <a:gd name="T90" fmla="*/ 105381537 w 283807"/>
              <a:gd name="T91" fmla="*/ 37116752 h 286528"/>
              <a:gd name="T92" fmla="*/ 16124937 w 283807"/>
              <a:gd name="T93" fmla="*/ 56892514 h 286528"/>
              <a:gd name="T94" fmla="*/ 18478759 w 283807"/>
              <a:gd name="T95" fmla="*/ 37116752 h 286528"/>
              <a:gd name="T96" fmla="*/ 63508381 w 283807"/>
              <a:gd name="T97" fmla="*/ 35653896 h 286528"/>
              <a:gd name="T98" fmla="*/ 50510933 w 283807"/>
              <a:gd name="T99" fmla="*/ 22248256 h 286528"/>
              <a:gd name="T100" fmla="*/ 41387593 w 283807"/>
              <a:gd name="T101" fmla="*/ 513269 h 286528"/>
              <a:gd name="T102" fmla="*/ 43283955 w 283807"/>
              <a:gd name="T103" fmla="*/ 4413653 h 286528"/>
              <a:gd name="T104" fmla="*/ 61929930 w 283807"/>
              <a:gd name="T105" fmla="*/ 52182604 h 286528"/>
              <a:gd name="T106" fmla="*/ 80575865 w 283807"/>
              <a:gd name="T107" fmla="*/ 30572338 h 286528"/>
              <a:gd name="T108" fmla="*/ 82313546 w 283807"/>
              <a:gd name="T109" fmla="*/ 46495446 h 286528"/>
              <a:gd name="T110" fmla="*/ 60507815 w 283807"/>
              <a:gd name="T111" fmla="*/ 56243576 h 286528"/>
              <a:gd name="T112" fmla="*/ 39492195 w 283807"/>
              <a:gd name="T113" fmla="*/ 2300965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rgbClr val="C00000"/>
          </a:solidFill>
          <a:ln>
            <a:solidFill>
              <a:srgbClr val="C00000"/>
            </a:solidFill>
          </a:ln>
          <a:effectLst/>
        </p:spPr>
        <p:txBody>
          <a:bodyPr anchor="ctr"/>
          <a:lstStyle/>
          <a:p>
            <a:endParaRPr lang="en-US" sz="900" dirty="0">
              <a:latin typeface="Lato Light" panose="020F0502020204030203" pitchFamily="34" charset="0"/>
            </a:endParaRPr>
          </a:p>
        </p:txBody>
      </p:sp>
      <p:sp>
        <p:nvSpPr>
          <p:cNvPr id="9" name="Freeform 946">
            <a:extLst>
              <a:ext uri="{FF2B5EF4-FFF2-40B4-BE49-F238E27FC236}">
                <a16:creationId xmlns:a16="http://schemas.microsoft.com/office/drawing/2014/main" id="{91E4502F-5159-4468-8F16-A7392240854A}"/>
              </a:ext>
            </a:extLst>
          </p:cNvPr>
          <p:cNvSpPr>
            <a:spLocks noChangeAspect="1"/>
          </p:cNvSpPr>
          <p:nvPr/>
        </p:nvSpPr>
        <p:spPr bwMode="auto">
          <a:xfrm>
            <a:off x="7357001" y="3563576"/>
            <a:ext cx="687347" cy="687347"/>
          </a:xfrm>
          <a:custGeom>
            <a:avLst/>
            <a:gdLst>
              <a:gd name="T0" fmla="*/ 4969062 w 293328"/>
              <a:gd name="T1" fmla="*/ 7282885 h 293329"/>
              <a:gd name="T2" fmla="*/ 5659663 w 293328"/>
              <a:gd name="T3" fmla="*/ 7282885 h 293329"/>
              <a:gd name="T4" fmla="*/ 2740911 w 293328"/>
              <a:gd name="T5" fmla="*/ 6944731 h 293329"/>
              <a:gd name="T6" fmla="*/ 2740911 w 293328"/>
              <a:gd name="T7" fmla="*/ 7633985 h 293329"/>
              <a:gd name="T8" fmla="*/ 2740911 w 293328"/>
              <a:gd name="T9" fmla="*/ 6944731 h 293329"/>
              <a:gd name="T10" fmla="*/ 7966750 w 293328"/>
              <a:gd name="T11" fmla="*/ 10056064 h 293329"/>
              <a:gd name="T12" fmla="*/ 8658978 w 293328"/>
              <a:gd name="T13" fmla="*/ 8580288 h 293329"/>
              <a:gd name="T14" fmla="*/ 6882751 w 293328"/>
              <a:gd name="T15" fmla="*/ 6882469 h 293329"/>
              <a:gd name="T16" fmla="*/ 3392400 w 293328"/>
              <a:gd name="T17" fmla="*/ 7126814 h 293329"/>
              <a:gd name="T18" fmla="*/ 5320836 w 293328"/>
              <a:gd name="T19" fmla="*/ 6632627 h 293329"/>
              <a:gd name="T20" fmla="*/ 5320836 w 293328"/>
              <a:gd name="T21" fmla="*/ 7946105 h 293329"/>
              <a:gd name="T22" fmla="*/ 3392400 w 293328"/>
              <a:gd name="T23" fmla="*/ 7451954 h 293329"/>
              <a:gd name="T24" fmla="*/ 2076337 w 293328"/>
              <a:gd name="T25" fmla="*/ 7282885 h 293329"/>
              <a:gd name="T26" fmla="*/ 5331523 w 293328"/>
              <a:gd name="T27" fmla="*/ 4284453 h 293329"/>
              <a:gd name="T28" fmla="*/ 5699345 w 293328"/>
              <a:gd name="T29" fmla="*/ 5900416 h 293329"/>
              <a:gd name="T30" fmla="*/ 6513962 w 293328"/>
              <a:gd name="T31" fmla="*/ 4428957 h 293329"/>
              <a:gd name="T32" fmla="*/ 3741779 w 293328"/>
              <a:gd name="T33" fmla="*/ 4087408 h 293329"/>
              <a:gd name="T34" fmla="*/ 4687717 w 293328"/>
              <a:gd name="T35" fmla="*/ 5900416 h 293329"/>
              <a:gd name="T36" fmla="*/ 3741779 w 293328"/>
              <a:gd name="T37" fmla="*/ 4087408 h 293329"/>
              <a:gd name="T38" fmla="*/ 2191466 w 293328"/>
              <a:gd name="T39" fmla="*/ 5545670 h 293329"/>
              <a:gd name="T40" fmla="*/ 3229408 w 293328"/>
              <a:gd name="T41" fmla="*/ 5900416 h 293329"/>
              <a:gd name="T42" fmla="*/ 2191466 w 293328"/>
              <a:gd name="T43" fmla="*/ 3890238 h 293329"/>
              <a:gd name="T44" fmla="*/ 2178323 w 293328"/>
              <a:gd name="T45" fmla="*/ 3561792 h 293329"/>
              <a:gd name="T46" fmla="*/ 6881809 w 293328"/>
              <a:gd name="T47" fmla="*/ 4205615 h 293329"/>
              <a:gd name="T48" fmla="*/ 6330021 w 293328"/>
              <a:gd name="T49" fmla="*/ 5795290 h 293329"/>
              <a:gd name="T50" fmla="*/ 2533066 w 293328"/>
              <a:gd name="T51" fmla="*/ 6215738 h 293329"/>
              <a:gd name="T52" fmla="*/ 1876147 w 293328"/>
              <a:gd name="T53" fmla="*/ 3706342 h 293329"/>
              <a:gd name="T54" fmla="*/ 1153534 w 293328"/>
              <a:gd name="T55" fmla="*/ 2996857 h 293329"/>
              <a:gd name="T56" fmla="*/ 4665432 w 293328"/>
              <a:gd name="T57" fmla="*/ 1384261 h 293329"/>
              <a:gd name="T58" fmla="*/ 7633915 w 293328"/>
              <a:gd name="T59" fmla="*/ 6066344 h 293329"/>
              <a:gd name="T60" fmla="*/ 7425638 w 293328"/>
              <a:gd name="T61" fmla="*/ 6144970 h 293329"/>
              <a:gd name="T62" fmla="*/ 7620913 w 293328"/>
              <a:gd name="T63" fmla="*/ 4676154 h 293329"/>
              <a:gd name="T64" fmla="*/ 2491166 w 293328"/>
              <a:gd name="T65" fmla="*/ 2669484 h 293329"/>
              <a:gd name="T66" fmla="*/ 2256867 w 293328"/>
              <a:gd name="T67" fmla="*/ 2446542 h 293329"/>
              <a:gd name="T68" fmla="*/ 4688611 w 293328"/>
              <a:gd name="T69" fmla="*/ 326507 h 293329"/>
              <a:gd name="T70" fmla="*/ 4688611 w 293328"/>
              <a:gd name="T71" fmla="*/ 9037376 h 293329"/>
              <a:gd name="T72" fmla="*/ 6464809 w 293328"/>
              <a:gd name="T73" fmla="*/ 6673534 h 293329"/>
              <a:gd name="T74" fmla="*/ 6673772 w 293328"/>
              <a:gd name="T75" fmla="*/ 6464583 h 293329"/>
              <a:gd name="T76" fmla="*/ 9050770 w 293328"/>
              <a:gd name="T77" fmla="*/ 4675475 h 293329"/>
              <a:gd name="T78" fmla="*/ 4688611 w 293328"/>
              <a:gd name="T79" fmla="*/ 0 h 293329"/>
              <a:gd name="T80" fmla="*/ 8658978 w 293328"/>
              <a:gd name="T81" fmla="*/ 7156755 h 293329"/>
              <a:gd name="T82" fmla="*/ 10657173 w 293328"/>
              <a:gd name="T83" fmla="*/ 7940368 h 293329"/>
              <a:gd name="T84" fmla="*/ 8854870 w 293328"/>
              <a:gd name="T85" fmla="*/ 8854585 h 293329"/>
              <a:gd name="T86" fmla="*/ 7940637 w 293328"/>
              <a:gd name="T87" fmla="*/ 10656789 h 293329"/>
              <a:gd name="T88" fmla="*/ 7143972 w 293328"/>
              <a:gd name="T89" fmla="*/ 8658652 h 293329"/>
              <a:gd name="T90" fmla="*/ 0 w 293328"/>
              <a:gd name="T91" fmla="*/ 4675475 h 293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3328" h="293329">
                <a:moveTo>
                  <a:pt x="146451" y="191154"/>
                </a:moveTo>
                <a:cubicBezTo>
                  <a:pt x="141071" y="191154"/>
                  <a:pt x="136768" y="195450"/>
                  <a:pt x="136768" y="200461"/>
                </a:cubicBezTo>
                <a:cubicBezTo>
                  <a:pt x="136768" y="205831"/>
                  <a:pt x="141071" y="210126"/>
                  <a:pt x="146451" y="210126"/>
                </a:cubicBezTo>
                <a:cubicBezTo>
                  <a:pt x="151472" y="210126"/>
                  <a:pt x="155776" y="205831"/>
                  <a:pt x="155776" y="200461"/>
                </a:cubicBezTo>
                <a:cubicBezTo>
                  <a:pt x="155776" y="195450"/>
                  <a:pt x="151472" y="191154"/>
                  <a:pt x="146451" y="191154"/>
                </a:cubicBezTo>
                <a:close/>
                <a:moveTo>
                  <a:pt x="75441" y="191154"/>
                </a:moveTo>
                <a:cubicBezTo>
                  <a:pt x="70420" y="191154"/>
                  <a:pt x="66116" y="195450"/>
                  <a:pt x="66116" y="200461"/>
                </a:cubicBezTo>
                <a:cubicBezTo>
                  <a:pt x="66116" y="205831"/>
                  <a:pt x="70420" y="210126"/>
                  <a:pt x="75441" y="210126"/>
                </a:cubicBezTo>
                <a:cubicBezTo>
                  <a:pt x="80462" y="210126"/>
                  <a:pt x="84765" y="205831"/>
                  <a:pt x="84765" y="200461"/>
                </a:cubicBezTo>
                <a:cubicBezTo>
                  <a:pt x="84765" y="195450"/>
                  <a:pt x="80462" y="191154"/>
                  <a:pt x="75441" y="191154"/>
                </a:cubicBezTo>
                <a:close/>
                <a:moveTo>
                  <a:pt x="189441" y="189441"/>
                </a:moveTo>
                <a:lnTo>
                  <a:pt x="219277" y="276793"/>
                </a:lnTo>
                <a:lnTo>
                  <a:pt x="236172" y="238330"/>
                </a:lnTo>
                <a:cubicBezTo>
                  <a:pt x="236531" y="237611"/>
                  <a:pt x="237610" y="236892"/>
                  <a:pt x="238329" y="236173"/>
                </a:cubicBezTo>
                <a:lnTo>
                  <a:pt x="276792" y="219278"/>
                </a:lnTo>
                <a:lnTo>
                  <a:pt x="189441" y="189441"/>
                </a:lnTo>
                <a:close/>
                <a:moveTo>
                  <a:pt x="75441" y="182563"/>
                </a:moveTo>
                <a:cubicBezTo>
                  <a:pt x="84048" y="182563"/>
                  <a:pt x="91221" y="188290"/>
                  <a:pt x="93373" y="196166"/>
                </a:cubicBezTo>
                <a:lnTo>
                  <a:pt x="128519" y="196166"/>
                </a:lnTo>
                <a:cubicBezTo>
                  <a:pt x="130671" y="188290"/>
                  <a:pt x="137844" y="182563"/>
                  <a:pt x="146451" y="182563"/>
                </a:cubicBezTo>
                <a:cubicBezTo>
                  <a:pt x="156493" y="182563"/>
                  <a:pt x="164741" y="190796"/>
                  <a:pt x="164741" y="200461"/>
                </a:cubicBezTo>
                <a:cubicBezTo>
                  <a:pt x="164741" y="210842"/>
                  <a:pt x="156493" y="218717"/>
                  <a:pt x="146451" y="218717"/>
                </a:cubicBezTo>
                <a:cubicBezTo>
                  <a:pt x="137844" y="218717"/>
                  <a:pt x="130671" y="212990"/>
                  <a:pt x="128519" y="205115"/>
                </a:cubicBezTo>
                <a:lnTo>
                  <a:pt x="93373" y="205115"/>
                </a:lnTo>
                <a:cubicBezTo>
                  <a:pt x="91221" y="212990"/>
                  <a:pt x="84048" y="218717"/>
                  <a:pt x="75441" y="218717"/>
                </a:cubicBezTo>
                <a:cubicBezTo>
                  <a:pt x="65399" y="218717"/>
                  <a:pt x="57150" y="210842"/>
                  <a:pt x="57150" y="200461"/>
                </a:cubicBezTo>
                <a:cubicBezTo>
                  <a:pt x="57150" y="190796"/>
                  <a:pt x="65399" y="182563"/>
                  <a:pt x="75441" y="182563"/>
                </a:cubicBezTo>
                <a:close/>
                <a:moveTo>
                  <a:pt x="146744" y="117929"/>
                </a:moveTo>
                <a:lnTo>
                  <a:pt x="138427" y="162409"/>
                </a:lnTo>
                <a:lnTo>
                  <a:pt x="156870" y="162409"/>
                </a:lnTo>
                <a:cubicBezTo>
                  <a:pt x="160848" y="162409"/>
                  <a:pt x="164102" y="159878"/>
                  <a:pt x="165549" y="156262"/>
                </a:cubicBezTo>
                <a:lnTo>
                  <a:pt x="179290" y="121907"/>
                </a:lnTo>
                <a:lnTo>
                  <a:pt x="146744" y="117929"/>
                </a:lnTo>
                <a:close/>
                <a:moveTo>
                  <a:pt x="102989" y="112505"/>
                </a:moveTo>
                <a:lnTo>
                  <a:pt x="97926" y="162409"/>
                </a:lnTo>
                <a:lnTo>
                  <a:pt x="129025" y="162409"/>
                </a:lnTo>
                <a:lnTo>
                  <a:pt x="137704" y="116482"/>
                </a:lnTo>
                <a:lnTo>
                  <a:pt x="102989" y="112505"/>
                </a:lnTo>
                <a:close/>
                <a:moveTo>
                  <a:pt x="60318" y="107080"/>
                </a:moveTo>
                <a:lnTo>
                  <a:pt x="60318" y="152645"/>
                </a:lnTo>
                <a:cubicBezTo>
                  <a:pt x="60318" y="158070"/>
                  <a:pt x="64657" y="162409"/>
                  <a:pt x="69720" y="162409"/>
                </a:cubicBezTo>
                <a:lnTo>
                  <a:pt x="88886" y="162409"/>
                </a:lnTo>
                <a:lnTo>
                  <a:pt x="94310" y="111420"/>
                </a:lnTo>
                <a:lnTo>
                  <a:pt x="60318" y="107080"/>
                </a:lnTo>
                <a:close/>
                <a:moveTo>
                  <a:pt x="36451" y="77788"/>
                </a:moveTo>
                <a:cubicBezTo>
                  <a:pt x="48385" y="77788"/>
                  <a:pt x="58148" y="86829"/>
                  <a:pt x="59956" y="98039"/>
                </a:cubicBezTo>
                <a:lnTo>
                  <a:pt x="186161" y="113589"/>
                </a:lnTo>
                <a:cubicBezTo>
                  <a:pt x="187246" y="113951"/>
                  <a:pt x="188692" y="114674"/>
                  <a:pt x="189415" y="115759"/>
                </a:cubicBezTo>
                <a:cubicBezTo>
                  <a:pt x="190139" y="116844"/>
                  <a:pt x="190139" y="118652"/>
                  <a:pt x="189777" y="119737"/>
                </a:cubicBezTo>
                <a:lnTo>
                  <a:pt x="174227" y="159516"/>
                </a:lnTo>
                <a:cubicBezTo>
                  <a:pt x="171334" y="166387"/>
                  <a:pt x="164464" y="171088"/>
                  <a:pt x="156870" y="171088"/>
                </a:cubicBezTo>
                <a:lnTo>
                  <a:pt x="69720" y="171088"/>
                </a:lnTo>
                <a:cubicBezTo>
                  <a:pt x="59595" y="171088"/>
                  <a:pt x="51639" y="162771"/>
                  <a:pt x="51639" y="152645"/>
                </a:cubicBezTo>
                <a:lnTo>
                  <a:pt x="51639" y="102017"/>
                </a:lnTo>
                <a:cubicBezTo>
                  <a:pt x="51639" y="93700"/>
                  <a:pt x="44768" y="86829"/>
                  <a:pt x="36451" y="86829"/>
                </a:cubicBezTo>
                <a:cubicBezTo>
                  <a:pt x="33920" y="86829"/>
                  <a:pt x="31750" y="84659"/>
                  <a:pt x="31750" y="82489"/>
                </a:cubicBezTo>
                <a:cubicBezTo>
                  <a:pt x="31750" y="79958"/>
                  <a:pt x="33920" y="77788"/>
                  <a:pt x="36451" y="77788"/>
                </a:cubicBezTo>
                <a:close/>
                <a:moveTo>
                  <a:pt x="128412" y="38100"/>
                </a:moveTo>
                <a:cubicBezTo>
                  <a:pt x="178223" y="38100"/>
                  <a:pt x="218717" y="78893"/>
                  <a:pt x="218717" y="128710"/>
                </a:cubicBezTo>
                <a:cubicBezTo>
                  <a:pt x="218717" y="142428"/>
                  <a:pt x="215492" y="155062"/>
                  <a:pt x="210116" y="166975"/>
                </a:cubicBezTo>
                <a:cubicBezTo>
                  <a:pt x="209400" y="168780"/>
                  <a:pt x="207966" y="169502"/>
                  <a:pt x="206174" y="169502"/>
                </a:cubicBezTo>
                <a:cubicBezTo>
                  <a:pt x="205458" y="169502"/>
                  <a:pt x="204741" y="169502"/>
                  <a:pt x="204383" y="169141"/>
                </a:cubicBezTo>
                <a:cubicBezTo>
                  <a:pt x="201874" y="168419"/>
                  <a:pt x="201158" y="165531"/>
                  <a:pt x="202233" y="163365"/>
                </a:cubicBezTo>
                <a:cubicBezTo>
                  <a:pt x="207250" y="152535"/>
                  <a:pt x="209758" y="140984"/>
                  <a:pt x="209758" y="128710"/>
                </a:cubicBezTo>
                <a:cubicBezTo>
                  <a:pt x="209758" y="83585"/>
                  <a:pt x="173206" y="47125"/>
                  <a:pt x="128412" y="47125"/>
                </a:cubicBezTo>
                <a:cubicBezTo>
                  <a:pt x="105836" y="47125"/>
                  <a:pt x="83976" y="56511"/>
                  <a:pt x="68567" y="73478"/>
                </a:cubicBezTo>
                <a:cubicBezTo>
                  <a:pt x="66775" y="75283"/>
                  <a:pt x="64267" y="75283"/>
                  <a:pt x="62117" y="73839"/>
                </a:cubicBezTo>
                <a:cubicBezTo>
                  <a:pt x="60683" y="72034"/>
                  <a:pt x="60325" y="69146"/>
                  <a:pt x="62117" y="67341"/>
                </a:cubicBezTo>
                <a:cubicBezTo>
                  <a:pt x="78959" y="48569"/>
                  <a:pt x="103327" y="38100"/>
                  <a:pt x="128412" y="38100"/>
                </a:cubicBezTo>
                <a:close/>
                <a:moveTo>
                  <a:pt x="129050" y="8987"/>
                </a:moveTo>
                <a:cubicBezTo>
                  <a:pt x="62907" y="8987"/>
                  <a:pt x="8987" y="62548"/>
                  <a:pt x="8987" y="128691"/>
                </a:cubicBezTo>
                <a:cubicBezTo>
                  <a:pt x="8987" y="194834"/>
                  <a:pt x="62907" y="248754"/>
                  <a:pt x="129050" y="248754"/>
                </a:cubicBezTo>
                <a:cubicBezTo>
                  <a:pt x="152775" y="248754"/>
                  <a:pt x="175062" y="241924"/>
                  <a:pt x="193754" y="229702"/>
                </a:cubicBezTo>
                <a:lnTo>
                  <a:pt x="177938" y="183690"/>
                </a:lnTo>
                <a:cubicBezTo>
                  <a:pt x="177219" y="182252"/>
                  <a:pt x="177578" y="180095"/>
                  <a:pt x="179016" y="179017"/>
                </a:cubicBezTo>
                <a:cubicBezTo>
                  <a:pt x="180095" y="177938"/>
                  <a:pt x="181892" y="177219"/>
                  <a:pt x="183689" y="177938"/>
                </a:cubicBezTo>
                <a:lnTo>
                  <a:pt x="230061" y="193755"/>
                </a:lnTo>
                <a:cubicBezTo>
                  <a:pt x="241923" y="175063"/>
                  <a:pt x="249113" y="152775"/>
                  <a:pt x="249113" y="128691"/>
                </a:cubicBezTo>
                <a:cubicBezTo>
                  <a:pt x="249113" y="62548"/>
                  <a:pt x="195192" y="8987"/>
                  <a:pt x="129050" y="8987"/>
                </a:cubicBezTo>
                <a:close/>
                <a:moveTo>
                  <a:pt x="129050" y="0"/>
                </a:moveTo>
                <a:cubicBezTo>
                  <a:pt x="200225" y="0"/>
                  <a:pt x="258100" y="57875"/>
                  <a:pt x="258100" y="128691"/>
                </a:cubicBezTo>
                <a:cubicBezTo>
                  <a:pt x="258100" y="153854"/>
                  <a:pt x="250910" y="176860"/>
                  <a:pt x="238329" y="196990"/>
                </a:cubicBezTo>
                <a:lnTo>
                  <a:pt x="290092" y="214604"/>
                </a:lnTo>
                <a:cubicBezTo>
                  <a:pt x="292249" y="215323"/>
                  <a:pt x="293328" y="216761"/>
                  <a:pt x="293328" y="218559"/>
                </a:cubicBezTo>
                <a:cubicBezTo>
                  <a:pt x="293328" y="220356"/>
                  <a:pt x="292249" y="222153"/>
                  <a:pt x="290811" y="222872"/>
                </a:cubicBezTo>
                <a:lnTo>
                  <a:pt x="243721" y="243722"/>
                </a:lnTo>
                <a:lnTo>
                  <a:pt x="222872" y="290453"/>
                </a:lnTo>
                <a:cubicBezTo>
                  <a:pt x="222153" y="292250"/>
                  <a:pt x="220715" y="293329"/>
                  <a:pt x="218558" y="293329"/>
                </a:cubicBezTo>
                <a:cubicBezTo>
                  <a:pt x="216761" y="292969"/>
                  <a:pt x="214963" y="292250"/>
                  <a:pt x="214604" y="290093"/>
                </a:cubicBezTo>
                <a:lnTo>
                  <a:pt x="196630" y="238330"/>
                </a:lnTo>
                <a:cubicBezTo>
                  <a:pt x="177219" y="250552"/>
                  <a:pt x="153853" y="257741"/>
                  <a:pt x="129050" y="257741"/>
                </a:cubicBezTo>
                <a:cubicBezTo>
                  <a:pt x="57875" y="257741"/>
                  <a:pt x="0" y="199866"/>
                  <a:pt x="0" y="128691"/>
                </a:cubicBezTo>
                <a:cubicBezTo>
                  <a:pt x="0" y="57875"/>
                  <a:pt x="57875" y="0"/>
                  <a:pt x="129050" y="0"/>
                </a:cubicBezTo>
                <a:close/>
              </a:path>
            </a:pathLst>
          </a:custGeom>
          <a:solidFill>
            <a:srgbClr val="C00000"/>
          </a:solidFill>
          <a:ln>
            <a:solidFill>
              <a:srgbClr val="C00000"/>
            </a:solidFill>
          </a:ln>
          <a:effectLst/>
        </p:spPr>
        <p:txBody>
          <a:bodyPr anchor="ctr"/>
          <a:lstStyle/>
          <a:p>
            <a:endParaRPr lang="en-US" sz="900" dirty="0">
              <a:latin typeface="Lato Light" panose="020F0502020204030203" pitchFamily="34" charset="0"/>
            </a:endParaRPr>
          </a:p>
        </p:txBody>
      </p:sp>
      <p:cxnSp>
        <p:nvCxnSpPr>
          <p:cNvPr id="10" name="Straight Arrow Connector 9">
            <a:extLst>
              <a:ext uri="{FF2B5EF4-FFF2-40B4-BE49-F238E27FC236}">
                <a16:creationId xmlns:a16="http://schemas.microsoft.com/office/drawing/2014/main" id="{B2D2E99E-A397-4CB0-BB50-FD3E39E26951}"/>
              </a:ext>
            </a:extLst>
          </p:cNvPr>
          <p:cNvCxnSpPr>
            <a:cxnSpLocks/>
          </p:cNvCxnSpPr>
          <p:nvPr/>
        </p:nvCxnSpPr>
        <p:spPr>
          <a:xfrm flipV="1">
            <a:off x="7638603" y="1961059"/>
            <a:ext cx="0" cy="1472882"/>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760AD9-FEC5-4B5A-BED8-B7ABBF3C7D54}"/>
              </a:ext>
            </a:extLst>
          </p:cNvPr>
          <p:cNvSpPr txBox="1"/>
          <p:nvPr/>
        </p:nvSpPr>
        <p:spPr>
          <a:xfrm>
            <a:off x="7280172" y="1596317"/>
            <a:ext cx="716863" cy="307777"/>
          </a:xfrm>
          <a:prstGeom prst="rect">
            <a:avLst/>
          </a:prstGeom>
          <a:noFill/>
        </p:spPr>
        <p:txBody>
          <a:bodyPr wrap="none" rtlCol="0">
            <a:spAutoFit/>
          </a:bodyPr>
          <a:lstStyle/>
          <a:p>
            <a:r>
              <a:rPr lang="ro-RO" sz="1400" dirty="0">
                <a:solidFill>
                  <a:srgbClr val="BA0C2F"/>
                </a:solidFill>
                <a:latin typeface="Gill Sans MT"/>
                <a:ea typeface="+mj-ea"/>
              </a:rPr>
              <a:t>Decizia</a:t>
            </a:r>
            <a:endParaRPr lang="en-US" sz="1400" dirty="0">
              <a:solidFill>
                <a:srgbClr val="BA0C2F"/>
              </a:solidFill>
              <a:latin typeface="Gill Sans MT"/>
              <a:ea typeface="+mj-ea"/>
            </a:endParaRPr>
          </a:p>
        </p:txBody>
      </p:sp>
      <p:sp>
        <p:nvSpPr>
          <p:cNvPr id="13" name="TextBox 12">
            <a:extLst>
              <a:ext uri="{FF2B5EF4-FFF2-40B4-BE49-F238E27FC236}">
                <a16:creationId xmlns:a16="http://schemas.microsoft.com/office/drawing/2014/main" id="{8D77C6DD-904D-4A0F-8625-FF9A911A20EB}"/>
              </a:ext>
            </a:extLst>
          </p:cNvPr>
          <p:cNvSpPr txBox="1"/>
          <p:nvPr/>
        </p:nvSpPr>
        <p:spPr>
          <a:xfrm>
            <a:off x="6870997" y="4200978"/>
            <a:ext cx="1697516" cy="307777"/>
          </a:xfrm>
          <a:prstGeom prst="rect">
            <a:avLst/>
          </a:prstGeom>
          <a:noFill/>
        </p:spPr>
        <p:txBody>
          <a:bodyPr wrap="none" rtlCol="0">
            <a:spAutoFit/>
          </a:bodyPr>
          <a:lstStyle/>
          <a:p>
            <a:r>
              <a:rPr lang="ro-RO" sz="1400" dirty="0">
                <a:solidFill>
                  <a:srgbClr val="BA0C2F"/>
                </a:solidFill>
                <a:latin typeface="Gill Sans MT" panose="020B0502020104020203" pitchFamily="34" charset="0"/>
              </a:rPr>
              <a:t>Prima vânzare online</a:t>
            </a:r>
            <a:endParaRPr lang="en-US" sz="1400" dirty="0">
              <a:solidFill>
                <a:srgbClr val="BA0C2F"/>
              </a:solidFill>
              <a:latin typeface="Gill Sans MT" panose="020B0502020104020203" pitchFamily="34" charset="0"/>
            </a:endParaRPr>
          </a:p>
        </p:txBody>
      </p:sp>
      <p:sp>
        <p:nvSpPr>
          <p:cNvPr id="14" name="TextBox 13">
            <a:extLst>
              <a:ext uri="{FF2B5EF4-FFF2-40B4-BE49-F238E27FC236}">
                <a16:creationId xmlns:a16="http://schemas.microsoft.com/office/drawing/2014/main" id="{E4064C1D-54B7-4FBA-9B27-EFC5D8D1247B}"/>
              </a:ext>
            </a:extLst>
          </p:cNvPr>
          <p:cNvSpPr txBox="1"/>
          <p:nvPr/>
        </p:nvSpPr>
        <p:spPr>
          <a:xfrm rot="16200000">
            <a:off x="6566974" y="2490025"/>
            <a:ext cx="1580055" cy="307777"/>
          </a:xfrm>
          <a:prstGeom prst="rect">
            <a:avLst/>
          </a:prstGeom>
          <a:noFill/>
        </p:spPr>
        <p:txBody>
          <a:bodyPr wrap="square" rtlCol="0">
            <a:spAutoFit/>
          </a:bodyPr>
          <a:lstStyle/>
          <a:p>
            <a:pPr algn="ctr"/>
            <a:r>
              <a:rPr lang="en-US" sz="1400" dirty="0">
                <a:solidFill>
                  <a:schemeClr val="bg2">
                    <a:lumMod val="50000"/>
                  </a:schemeClr>
                </a:solidFill>
                <a:latin typeface="Gill Sans MT" panose="020B0502020104020203" pitchFamily="34" charset="0"/>
              </a:rPr>
              <a:t>De la 2 s</a:t>
            </a:r>
            <a:r>
              <a:rPr lang="ro-RO" sz="1400" dirty="0">
                <a:solidFill>
                  <a:schemeClr val="bg2">
                    <a:lumMod val="50000"/>
                  </a:schemeClr>
                </a:solidFill>
                <a:latin typeface="Gill Sans MT" panose="020B0502020104020203" pitchFamily="34" charset="0"/>
              </a:rPr>
              <a:t>ă</a:t>
            </a:r>
            <a:r>
              <a:rPr lang="en-US" sz="1400" dirty="0" err="1">
                <a:solidFill>
                  <a:schemeClr val="bg2">
                    <a:lumMod val="50000"/>
                  </a:schemeClr>
                </a:solidFill>
                <a:latin typeface="Gill Sans MT" panose="020B0502020104020203" pitchFamily="34" charset="0"/>
              </a:rPr>
              <a:t>pt</a:t>
            </a:r>
            <a:r>
              <a:rPr lang="ro-RO" sz="1400" dirty="0" err="1">
                <a:solidFill>
                  <a:schemeClr val="bg2">
                    <a:lumMod val="50000"/>
                  </a:schemeClr>
                </a:solidFill>
                <a:latin typeface="Gill Sans MT" panose="020B0502020104020203" pitchFamily="34" charset="0"/>
              </a:rPr>
              <a:t>ămîni</a:t>
            </a:r>
            <a:endParaRPr lang="en-US" sz="1400" dirty="0">
              <a:solidFill>
                <a:schemeClr val="bg2">
                  <a:lumMod val="50000"/>
                </a:schemeClr>
              </a:solidFill>
              <a:latin typeface="Gill Sans MT" panose="020B0502020104020203" pitchFamily="34" charset="0"/>
            </a:endParaRPr>
          </a:p>
        </p:txBody>
      </p:sp>
      <p:sp>
        <p:nvSpPr>
          <p:cNvPr id="15" name="TextBox 14">
            <a:extLst>
              <a:ext uri="{FF2B5EF4-FFF2-40B4-BE49-F238E27FC236}">
                <a16:creationId xmlns:a16="http://schemas.microsoft.com/office/drawing/2014/main" id="{1401C16A-331E-43CE-90D9-201FF7F83A4B}"/>
              </a:ext>
            </a:extLst>
          </p:cNvPr>
          <p:cNvSpPr txBox="1"/>
          <p:nvPr/>
        </p:nvSpPr>
        <p:spPr>
          <a:xfrm rot="16200000">
            <a:off x="7109169" y="2421165"/>
            <a:ext cx="1528950" cy="307777"/>
          </a:xfrm>
          <a:prstGeom prst="rect">
            <a:avLst/>
          </a:prstGeom>
          <a:noFill/>
        </p:spPr>
        <p:txBody>
          <a:bodyPr wrap="square" rtlCol="0">
            <a:spAutoFit/>
          </a:bodyPr>
          <a:lstStyle/>
          <a:p>
            <a:r>
              <a:rPr lang="ro-RO" sz="1400" dirty="0" err="1">
                <a:solidFill>
                  <a:schemeClr val="bg2">
                    <a:lumMod val="50000"/>
                  </a:schemeClr>
                </a:solidFill>
                <a:latin typeface="Gill Sans MT" panose="020B0502020104020203" pitchFamily="34" charset="0"/>
              </a:rPr>
              <a:t>pînă</a:t>
            </a:r>
            <a:r>
              <a:rPr lang="ro-RO" sz="1400" dirty="0">
                <a:solidFill>
                  <a:schemeClr val="bg2">
                    <a:lumMod val="50000"/>
                  </a:schemeClr>
                </a:solidFill>
                <a:latin typeface="Gill Sans MT" panose="020B0502020104020203" pitchFamily="34" charset="0"/>
              </a:rPr>
              <a:t> la</a:t>
            </a:r>
            <a:r>
              <a:rPr lang="en-US" sz="1400" dirty="0">
                <a:solidFill>
                  <a:schemeClr val="bg2">
                    <a:lumMod val="50000"/>
                  </a:schemeClr>
                </a:solidFill>
                <a:latin typeface="Gill Sans MT" panose="020B0502020104020203" pitchFamily="34" charset="0"/>
              </a:rPr>
              <a:t> 2 </a:t>
            </a:r>
            <a:r>
              <a:rPr lang="ro-RO" sz="1400" dirty="0">
                <a:solidFill>
                  <a:schemeClr val="bg2">
                    <a:lumMod val="50000"/>
                  </a:schemeClr>
                </a:solidFill>
                <a:latin typeface="Gill Sans MT" panose="020B0502020104020203" pitchFamily="34" charset="0"/>
              </a:rPr>
              <a:t>luni</a:t>
            </a:r>
            <a:r>
              <a:rPr lang="en-US" sz="1400" dirty="0">
                <a:solidFill>
                  <a:schemeClr val="bg2">
                    <a:lumMod val="50000"/>
                  </a:schemeClr>
                </a:solidFill>
                <a:latin typeface="Gill Sans MT" panose="020B0502020104020203" pitchFamily="34" charset="0"/>
              </a:rPr>
              <a:t>/</a:t>
            </a:r>
            <a:r>
              <a:rPr lang="ro-RO" sz="1400" dirty="0">
                <a:solidFill>
                  <a:schemeClr val="bg2">
                    <a:lumMod val="50000"/>
                  </a:schemeClr>
                </a:solidFill>
                <a:latin typeface="Gill Sans MT" panose="020B0502020104020203" pitchFamily="34" charset="0"/>
              </a:rPr>
              <a:t>ani</a:t>
            </a:r>
            <a:endParaRPr lang="en-US" sz="1400" dirty="0">
              <a:solidFill>
                <a:schemeClr val="bg2">
                  <a:lumMod val="50000"/>
                </a:schemeClr>
              </a:solidFill>
              <a:latin typeface="Gill Sans MT" panose="020B0502020104020203" pitchFamily="34" charset="0"/>
            </a:endParaRPr>
          </a:p>
        </p:txBody>
      </p:sp>
    </p:spTree>
    <p:extLst>
      <p:ext uri="{BB962C8B-B14F-4D97-AF65-F5344CB8AC3E}">
        <p14:creationId xmlns:p14="http://schemas.microsoft.com/office/powerpoint/2010/main" val="274140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40656-E948-4107-B188-5940F6616ED6}"/>
              </a:ext>
            </a:extLst>
          </p:cNvPr>
          <p:cNvSpPr>
            <a:spLocks noGrp="1"/>
          </p:cNvSpPr>
          <p:nvPr>
            <p:ph type="dt" sz="half" idx="10"/>
          </p:nvPr>
        </p:nvSpPr>
        <p:spPr/>
        <p:txBody>
          <a:bodyPr/>
          <a:lstStyle/>
          <a:p>
            <a:fld id="{A318699B-7066-464A-9105-303FAE51E8DE}" type="datetime1">
              <a:rPr lang="en-US" smtClean="0"/>
              <a:t>2/18/2021</a:t>
            </a:fld>
            <a:endParaRPr lang="en-US"/>
          </a:p>
        </p:txBody>
      </p:sp>
      <p:sp>
        <p:nvSpPr>
          <p:cNvPr id="7" name="Slide Number Placeholder 6">
            <a:extLst>
              <a:ext uri="{FF2B5EF4-FFF2-40B4-BE49-F238E27FC236}">
                <a16:creationId xmlns:a16="http://schemas.microsoft.com/office/drawing/2014/main" id="{2E94AED2-3A20-4683-AD24-587E895C4FAB}"/>
              </a:ext>
            </a:extLst>
          </p:cNvPr>
          <p:cNvSpPr>
            <a:spLocks noGrp="1"/>
          </p:cNvSpPr>
          <p:nvPr>
            <p:ph type="sldNum" sz="quarter" idx="12"/>
          </p:nvPr>
        </p:nvSpPr>
        <p:spPr/>
        <p:txBody>
          <a:bodyPr/>
          <a:lstStyle/>
          <a:p>
            <a:fld id="{42782948-4DBE-204D-AB9E-B65E067054AE}" type="slidenum">
              <a:rPr lang="en-US" smtClean="0"/>
              <a:pPr/>
              <a:t>5</a:t>
            </a:fld>
            <a:endParaRPr lang="en-US"/>
          </a:p>
        </p:txBody>
      </p:sp>
      <p:sp>
        <p:nvSpPr>
          <p:cNvPr id="5" name="Title 4">
            <a:extLst>
              <a:ext uri="{FF2B5EF4-FFF2-40B4-BE49-F238E27FC236}">
                <a16:creationId xmlns:a16="http://schemas.microsoft.com/office/drawing/2014/main" id="{DB396B8D-1DE6-461B-993E-09694F479855}"/>
              </a:ext>
            </a:extLst>
          </p:cNvPr>
          <p:cNvSpPr>
            <a:spLocks noGrp="1"/>
          </p:cNvSpPr>
          <p:nvPr>
            <p:ph type="title"/>
          </p:nvPr>
        </p:nvSpPr>
        <p:spPr>
          <a:xfrm>
            <a:off x="686104" y="313590"/>
            <a:ext cx="7772400" cy="830997"/>
          </a:xfrm>
          <a:ln>
            <a:noFill/>
          </a:ln>
        </p:spPr>
        <p:txBody>
          <a:bodyPr/>
          <a:lstStyle/>
          <a:p>
            <a:r>
              <a:rPr lang="it-IT" dirty="0"/>
              <a:t>DECIZIA DE A </a:t>
            </a:r>
            <a:r>
              <a:rPr lang="ro-RO" dirty="0"/>
              <a:t>DESCHIDE</a:t>
            </a:r>
            <a:r>
              <a:rPr lang="it-IT" dirty="0"/>
              <a:t> UN MAGAZIN ONLINE</a:t>
            </a:r>
            <a:r>
              <a:rPr lang="ro-RO" dirty="0"/>
              <a:t>: RECOMANDĂRI</a:t>
            </a:r>
            <a:endParaRPr lang="en-US" dirty="0"/>
          </a:p>
        </p:txBody>
      </p:sp>
      <p:sp>
        <p:nvSpPr>
          <p:cNvPr id="21" name="Footer Placeholder 20">
            <a:extLst>
              <a:ext uri="{FF2B5EF4-FFF2-40B4-BE49-F238E27FC236}">
                <a16:creationId xmlns:a16="http://schemas.microsoft.com/office/drawing/2014/main" id="{E85265BC-3D80-478B-94F5-67B95CCB98B6}"/>
              </a:ext>
            </a:extLst>
          </p:cNvPr>
          <p:cNvSpPr>
            <a:spLocks noGrp="1"/>
          </p:cNvSpPr>
          <p:nvPr>
            <p:ph type="ftr" sz="quarter" idx="11"/>
          </p:nvPr>
        </p:nvSpPr>
        <p:spPr>
          <a:xfrm>
            <a:off x="3124200" y="4798608"/>
            <a:ext cx="3443410" cy="232179"/>
          </a:xfrm>
        </p:spPr>
        <p:txBody>
          <a:bodyPr/>
          <a:lstStyle/>
          <a:p>
            <a:r>
              <a:rPr lang="en-US" dirty="0"/>
              <a:t>RAPORT DE EVALUARE PRIVIND COMERȚUL ELECTRONIC ȘI ECONOMIA FĂRĂ NUMERAR </a:t>
            </a:r>
          </a:p>
        </p:txBody>
      </p:sp>
      <p:sp>
        <p:nvSpPr>
          <p:cNvPr id="16" name="TextBox 15">
            <a:extLst>
              <a:ext uri="{FF2B5EF4-FFF2-40B4-BE49-F238E27FC236}">
                <a16:creationId xmlns:a16="http://schemas.microsoft.com/office/drawing/2014/main" id="{2E2A4461-084E-4D87-9114-8B2D26CD07AE}"/>
              </a:ext>
            </a:extLst>
          </p:cNvPr>
          <p:cNvSpPr txBox="1"/>
          <p:nvPr/>
        </p:nvSpPr>
        <p:spPr>
          <a:xfrm>
            <a:off x="3307582" y="1828238"/>
            <a:ext cx="1264418" cy="954107"/>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Cursuri</a:t>
            </a:r>
            <a:r>
              <a:rPr lang="en-US" sz="1400" dirty="0">
                <a:solidFill>
                  <a:srgbClr val="6C6463"/>
                </a:solidFill>
                <a:latin typeface="Gill Sans MT" panose="020B0502020104020203" pitchFamily="34" charset="0"/>
                <a:ea typeface="Calibri" panose="020F0502020204030204" pitchFamily="34" charset="0"/>
                <a:cs typeface="Times New Roman (Body CS)"/>
              </a:rPr>
              <a:t> dedicate </a:t>
            </a:r>
            <a:r>
              <a:rPr lang="en-US" sz="1400" dirty="0" err="1">
                <a:solidFill>
                  <a:srgbClr val="6C6463"/>
                </a:solidFill>
                <a:latin typeface="Gill Sans MT" panose="020B0502020104020203" pitchFamily="34" charset="0"/>
                <a:ea typeface="Calibri" panose="020F0502020204030204" pitchFamily="34" charset="0"/>
                <a:cs typeface="Times New Roman (Body CS)"/>
              </a:rPr>
              <a:t>în</a:t>
            </a:r>
            <a:r>
              <a:rPr lang="en-US" sz="1400" dirty="0">
                <a:solidFill>
                  <a:srgbClr val="6C6463"/>
                </a:solidFill>
                <a:latin typeface="Gill Sans MT" panose="020B0502020104020203" pitchFamily="34" charset="0"/>
                <a:ea typeface="Calibri" panose="020F0502020204030204" pitchFamily="34" charset="0"/>
                <a:cs typeface="Times New Roman (Body CS)"/>
              </a:rPr>
              <a:t> e-commerce
</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17" name="Freeform 188">
            <a:extLst>
              <a:ext uri="{FF2B5EF4-FFF2-40B4-BE49-F238E27FC236}">
                <a16:creationId xmlns:a16="http://schemas.microsoft.com/office/drawing/2014/main" id="{6DDF8EA8-0FA8-4E2D-801F-218A719EF492}"/>
              </a:ext>
            </a:extLst>
          </p:cNvPr>
          <p:cNvSpPr>
            <a:spLocks noChangeArrowheads="1"/>
          </p:cNvSpPr>
          <p:nvPr/>
        </p:nvSpPr>
        <p:spPr bwMode="auto">
          <a:xfrm>
            <a:off x="3659787" y="1326054"/>
            <a:ext cx="518249" cy="523220"/>
          </a:xfrm>
          <a:custGeom>
            <a:avLst/>
            <a:gdLst>
              <a:gd name="T0" fmla="*/ 90020 w 604"/>
              <a:gd name="T1" fmla="*/ 90121 h 619"/>
              <a:gd name="T2" fmla="*/ 90020 w 604"/>
              <a:gd name="T3" fmla="*/ 90121 h 619"/>
              <a:gd name="T4" fmla="*/ 100462 w 604"/>
              <a:gd name="T5" fmla="*/ 79349 h 619"/>
              <a:gd name="T6" fmla="*/ 90020 w 604"/>
              <a:gd name="T7" fmla="*/ 68937 h 619"/>
              <a:gd name="T8" fmla="*/ 79217 w 604"/>
              <a:gd name="T9" fmla="*/ 79349 h 619"/>
              <a:gd name="T10" fmla="*/ 90020 w 604"/>
              <a:gd name="T11" fmla="*/ 90121 h 619"/>
              <a:gd name="T12" fmla="*/ 47530 w 604"/>
              <a:gd name="T13" fmla="*/ 90121 h 619"/>
              <a:gd name="T14" fmla="*/ 47530 w 604"/>
              <a:gd name="T15" fmla="*/ 90121 h 619"/>
              <a:gd name="T16" fmla="*/ 58333 w 604"/>
              <a:gd name="T17" fmla="*/ 79349 h 619"/>
              <a:gd name="T18" fmla="*/ 47530 w 604"/>
              <a:gd name="T19" fmla="*/ 68937 h 619"/>
              <a:gd name="T20" fmla="*/ 37088 w 604"/>
              <a:gd name="T21" fmla="*/ 79349 h 619"/>
              <a:gd name="T22" fmla="*/ 47530 w 604"/>
              <a:gd name="T23" fmla="*/ 90121 h 619"/>
              <a:gd name="T24" fmla="*/ 132149 w 604"/>
              <a:gd name="T25" fmla="*/ 90121 h 619"/>
              <a:gd name="T26" fmla="*/ 132149 w 604"/>
              <a:gd name="T27" fmla="*/ 90121 h 619"/>
              <a:gd name="T28" fmla="*/ 142952 w 604"/>
              <a:gd name="T29" fmla="*/ 79349 h 619"/>
              <a:gd name="T30" fmla="*/ 132149 w 604"/>
              <a:gd name="T31" fmla="*/ 68937 h 619"/>
              <a:gd name="T32" fmla="*/ 121707 w 604"/>
              <a:gd name="T33" fmla="*/ 79349 h 619"/>
              <a:gd name="T34" fmla="*/ 132149 w 604"/>
              <a:gd name="T35" fmla="*/ 90121 h 619"/>
              <a:gd name="T36" fmla="*/ 190842 w 604"/>
              <a:gd name="T37" fmla="*/ 63551 h 619"/>
              <a:gd name="T38" fmla="*/ 190842 w 604"/>
              <a:gd name="T39" fmla="*/ 63551 h 619"/>
              <a:gd name="T40" fmla="*/ 190842 w 604"/>
              <a:gd name="T41" fmla="*/ 68937 h 619"/>
              <a:gd name="T42" fmla="*/ 190842 w 604"/>
              <a:gd name="T43" fmla="*/ 79349 h 619"/>
              <a:gd name="T44" fmla="*/ 206686 w 604"/>
              <a:gd name="T45" fmla="*/ 121717 h 619"/>
              <a:gd name="T46" fmla="*/ 169597 w 604"/>
              <a:gd name="T47" fmla="*/ 179882 h 619"/>
              <a:gd name="T48" fmla="*/ 169597 w 604"/>
              <a:gd name="T49" fmla="*/ 201066 h 619"/>
              <a:gd name="T50" fmla="*/ 142952 w 604"/>
              <a:gd name="T51" fmla="*/ 185268 h 619"/>
              <a:gd name="T52" fmla="*/ 127108 w 604"/>
              <a:gd name="T53" fmla="*/ 190295 h 619"/>
              <a:gd name="T54" fmla="*/ 84619 w 604"/>
              <a:gd name="T55" fmla="*/ 174497 h 619"/>
              <a:gd name="T56" fmla="*/ 74176 w 604"/>
              <a:gd name="T57" fmla="*/ 174497 h 619"/>
              <a:gd name="T58" fmla="*/ 63374 w 604"/>
              <a:gd name="T59" fmla="*/ 174497 h 619"/>
              <a:gd name="T60" fmla="*/ 127108 w 604"/>
              <a:gd name="T61" fmla="*/ 201066 h 619"/>
              <a:gd name="T62" fmla="*/ 142952 w 604"/>
              <a:gd name="T63" fmla="*/ 201066 h 619"/>
              <a:gd name="T64" fmla="*/ 185441 w 604"/>
              <a:gd name="T65" fmla="*/ 221891 h 619"/>
              <a:gd name="T66" fmla="*/ 185441 w 604"/>
              <a:gd name="T67" fmla="*/ 185268 h 619"/>
              <a:gd name="T68" fmla="*/ 217128 w 604"/>
              <a:gd name="T69" fmla="*/ 121717 h 619"/>
              <a:gd name="T70" fmla="*/ 190842 w 604"/>
              <a:gd name="T71" fmla="*/ 63551 h 619"/>
              <a:gd name="T72" fmla="*/ 68775 w 604"/>
              <a:gd name="T73" fmla="*/ 158699 h 619"/>
              <a:gd name="T74" fmla="*/ 68775 w 604"/>
              <a:gd name="T75" fmla="*/ 158699 h 619"/>
              <a:gd name="T76" fmla="*/ 90020 w 604"/>
              <a:gd name="T77" fmla="*/ 158699 h 619"/>
              <a:gd name="T78" fmla="*/ 174639 w 604"/>
              <a:gd name="T79" fmla="*/ 79349 h 619"/>
              <a:gd name="T80" fmla="*/ 90020 w 604"/>
              <a:gd name="T81" fmla="*/ 0 h 619"/>
              <a:gd name="T82" fmla="*/ 0 w 604"/>
              <a:gd name="T83" fmla="*/ 79349 h 619"/>
              <a:gd name="T84" fmla="*/ 26286 w 604"/>
              <a:gd name="T85" fmla="*/ 142901 h 619"/>
              <a:gd name="T86" fmla="*/ 26286 w 604"/>
              <a:gd name="T87" fmla="*/ 179882 h 619"/>
              <a:gd name="T88" fmla="*/ 68775 w 604"/>
              <a:gd name="T89" fmla="*/ 158699 h 619"/>
              <a:gd name="T90" fmla="*/ 15843 w 604"/>
              <a:gd name="T91" fmla="*/ 79349 h 619"/>
              <a:gd name="T92" fmla="*/ 15843 w 604"/>
              <a:gd name="T93" fmla="*/ 79349 h 619"/>
              <a:gd name="T94" fmla="*/ 90020 w 604"/>
              <a:gd name="T95" fmla="*/ 10771 h 619"/>
              <a:gd name="T96" fmla="*/ 164196 w 604"/>
              <a:gd name="T97" fmla="*/ 79349 h 619"/>
              <a:gd name="T98" fmla="*/ 90020 w 604"/>
              <a:gd name="T99" fmla="*/ 148286 h 619"/>
              <a:gd name="T100" fmla="*/ 68775 w 604"/>
              <a:gd name="T101" fmla="*/ 142901 h 619"/>
              <a:gd name="T102" fmla="*/ 42129 w 604"/>
              <a:gd name="T103" fmla="*/ 158699 h 619"/>
              <a:gd name="T104" fmla="*/ 42129 w 604"/>
              <a:gd name="T105" fmla="*/ 137515 h 619"/>
              <a:gd name="T106" fmla="*/ 15843 w 604"/>
              <a:gd name="T107" fmla="*/ 79349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rgbClr val="002060"/>
          </a:solidFill>
          <a:ln>
            <a:solidFill>
              <a:srgbClr val="002060"/>
            </a:solidFill>
          </a:ln>
          <a:effectLst/>
        </p:spPr>
        <p:txBody>
          <a:bodyPr wrap="none" lIns="91431" tIns="45716" rIns="91431" bIns="45716" anchor="ctr"/>
          <a:lstStyle/>
          <a:p>
            <a:endParaRPr lang="en-US"/>
          </a:p>
        </p:txBody>
      </p:sp>
      <p:sp>
        <p:nvSpPr>
          <p:cNvPr id="18" name="Freeform 87">
            <a:extLst>
              <a:ext uri="{FF2B5EF4-FFF2-40B4-BE49-F238E27FC236}">
                <a16:creationId xmlns:a16="http://schemas.microsoft.com/office/drawing/2014/main" id="{0B1B1F51-9F85-4F72-B6ED-CE2A2B21784C}"/>
              </a:ext>
            </a:extLst>
          </p:cNvPr>
          <p:cNvSpPr>
            <a:spLocks noEditPoints="1"/>
          </p:cNvSpPr>
          <p:nvPr/>
        </p:nvSpPr>
        <p:spPr bwMode="auto">
          <a:xfrm>
            <a:off x="945195" y="1350087"/>
            <a:ext cx="455068" cy="462329"/>
          </a:xfrm>
          <a:custGeom>
            <a:avLst/>
            <a:gdLst>
              <a:gd name="T0" fmla="*/ 44 w 176"/>
              <a:gd name="T1" fmla="*/ 132 h 176"/>
              <a:gd name="T2" fmla="*/ 78 w 176"/>
              <a:gd name="T3" fmla="*/ 126 h 176"/>
              <a:gd name="T4" fmla="*/ 170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4 w 176"/>
              <a:gd name="T23" fmla="*/ 28 h 176"/>
              <a:gd name="T24" fmla="*/ 159 w 176"/>
              <a:gd name="T25" fmla="*/ 34 h 176"/>
              <a:gd name="T26" fmla="*/ 142 w 176"/>
              <a:gd name="T27" fmla="*/ 17 h 176"/>
              <a:gd name="T28" fmla="*/ 148 w 176"/>
              <a:gd name="T29" fmla="*/ 12 h 176"/>
              <a:gd name="T30" fmla="*/ 137 w 176"/>
              <a:gd name="T31" fmla="*/ 22 h 176"/>
              <a:gd name="T32" fmla="*/ 154 w 176"/>
              <a:gd name="T33" fmla="*/ 39 h 176"/>
              <a:gd name="T34" fmla="*/ 80 w 176"/>
              <a:gd name="T35" fmla="*/ 113 h 176"/>
              <a:gd name="T36" fmla="*/ 80 w 176"/>
              <a:gd name="T37" fmla="*/ 96 h 176"/>
              <a:gd name="T38" fmla="*/ 63 w 176"/>
              <a:gd name="T39" fmla="*/ 96 h 176"/>
              <a:gd name="T40" fmla="*/ 137 w 176"/>
              <a:gd name="T41" fmla="*/ 22 h 176"/>
              <a:gd name="T42" fmla="*/ 57 w 176"/>
              <a:gd name="T43" fmla="*/ 104 h 176"/>
              <a:gd name="T44" fmla="*/ 72 w 176"/>
              <a:gd name="T45" fmla="*/ 104 h 176"/>
              <a:gd name="T46" fmla="*/ 72 w 176"/>
              <a:gd name="T47" fmla="*/ 119 h 176"/>
              <a:gd name="T48" fmla="*/ 54 w 176"/>
              <a:gd name="T49" fmla="*/ 122 h 176"/>
              <a:gd name="T50" fmla="*/ 57 w 176"/>
              <a:gd name="T51" fmla="*/ 104 h 176"/>
              <a:gd name="T52" fmla="*/ 172 w 176"/>
              <a:gd name="T53" fmla="*/ 60 h 176"/>
              <a:gd name="T54" fmla="*/ 168 w 176"/>
              <a:gd name="T55" fmla="*/ 64 h 176"/>
              <a:gd name="T56" fmla="*/ 168 w 176"/>
              <a:gd name="T57" fmla="*/ 152 h 176"/>
              <a:gd name="T58" fmla="*/ 152 w 176"/>
              <a:gd name="T59" fmla="*/ 168 h 176"/>
              <a:gd name="T60" fmla="*/ 24 w 176"/>
              <a:gd name="T61" fmla="*/ 168 h 176"/>
              <a:gd name="T62" fmla="*/ 8 w 176"/>
              <a:gd name="T63" fmla="*/ 152 h 176"/>
              <a:gd name="T64" fmla="*/ 8 w 176"/>
              <a:gd name="T65" fmla="*/ 24 h 176"/>
              <a:gd name="T66" fmla="*/ 24 w 176"/>
              <a:gd name="T67" fmla="*/ 8 h 176"/>
              <a:gd name="T68" fmla="*/ 112 w 176"/>
              <a:gd name="T69" fmla="*/ 8 h 176"/>
              <a:gd name="T70" fmla="*/ 116 w 176"/>
              <a:gd name="T71" fmla="*/ 4 h 176"/>
              <a:gd name="T72" fmla="*/ 112 w 176"/>
              <a:gd name="T73" fmla="*/ 0 h 176"/>
              <a:gd name="T74" fmla="*/ 24 w 176"/>
              <a:gd name="T75" fmla="*/ 0 h 176"/>
              <a:gd name="T76" fmla="*/ 0 w 176"/>
              <a:gd name="T77" fmla="*/ 24 h 176"/>
              <a:gd name="T78" fmla="*/ 0 w 176"/>
              <a:gd name="T79" fmla="*/ 152 h 176"/>
              <a:gd name="T80" fmla="*/ 24 w 176"/>
              <a:gd name="T81" fmla="*/ 176 h 176"/>
              <a:gd name="T82" fmla="*/ 152 w 176"/>
              <a:gd name="T83" fmla="*/ 176 h 176"/>
              <a:gd name="T84" fmla="*/ 176 w 176"/>
              <a:gd name="T85" fmla="*/ 152 h 176"/>
              <a:gd name="T86" fmla="*/ 176 w 176"/>
              <a:gd name="T87" fmla="*/ 64 h 176"/>
              <a:gd name="T88" fmla="*/ 172 w 176"/>
              <a:gd name="T8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FCD69E9A-F62F-42E7-A23C-CE7BB1EF1E4C}"/>
              </a:ext>
            </a:extLst>
          </p:cNvPr>
          <p:cNvSpPr txBox="1"/>
          <p:nvPr/>
        </p:nvSpPr>
        <p:spPr>
          <a:xfrm>
            <a:off x="686104" y="1830326"/>
            <a:ext cx="972669" cy="954107"/>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Definiția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comerțului</a:t>
            </a:r>
            <a:r>
              <a:rPr lang="en-US" sz="1400" dirty="0">
                <a:solidFill>
                  <a:srgbClr val="6C6463"/>
                </a:solidFill>
                <a:latin typeface="Gill Sans MT" panose="020B0502020104020203" pitchFamily="34" charset="0"/>
                <a:ea typeface="Calibri" panose="020F0502020204030204" pitchFamily="34" charset="0"/>
                <a:cs typeface="Times New Roman (Body CS)"/>
              </a:rPr>
              <a:t> electronic
</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20" name="TextBox 19">
            <a:extLst>
              <a:ext uri="{FF2B5EF4-FFF2-40B4-BE49-F238E27FC236}">
                <a16:creationId xmlns:a16="http://schemas.microsoft.com/office/drawing/2014/main" id="{257DF3F3-CFD0-419A-A630-328F94619CBF}"/>
              </a:ext>
            </a:extLst>
          </p:cNvPr>
          <p:cNvSpPr txBox="1"/>
          <p:nvPr/>
        </p:nvSpPr>
        <p:spPr>
          <a:xfrm>
            <a:off x="5415049" y="1847053"/>
            <a:ext cx="2166812" cy="954107"/>
          </a:xfrm>
          <a:prstGeom prst="rect">
            <a:avLst/>
          </a:prstGeom>
          <a:noFill/>
        </p:spPr>
        <p:txBody>
          <a:bodyPr wrap="square">
            <a:spAutoFit/>
          </a:bodyPr>
          <a:lstStyle/>
          <a:p>
            <a:pPr algn="ctr"/>
            <a:r>
              <a:rPr lang="ro-RO" sz="1400" dirty="0">
                <a:solidFill>
                  <a:srgbClr val="6C6463"/>
                </a:solidFill>
                <a:latin typeface="Gill Sans MT" panose="020B0502020104020203" pitchFamily="34" charset="0"/>
                <a:ea typeface="Calibri" panose="020F0502020204030204" pitchFamily="34" charset="0"/>
                <a:cs typeface="Times New Roman (Body CS)"/>
              </a:rPr>
              <a:t>Ghid </a:t>
            </a:r>
            <a:r>
              <a:rPr lang="en-US" sz="1400" dirty="0" err="1">
                <a:solidFill>
                  <a:srgbClr val="6C6463"/>
                </a:solidFill>
                <a:latin typeface="Gill Sans MT" panose="020B0502020104020203" pitchFamily="34" charset="0"/>
                <a:ea typeface="Calibri" panose="020F0502020204030204" pitchFamily="34" charset="0"/>
                <a:cs typeface="Times New Roman (Body CS)"/>
              </a:rPr>
              <a:t>pentru</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comercianți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și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clienți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ro-RO" sz="1400" dirty="0">
                <a:solidFill>
                  <a:srgbClr val="6C6463"/>
                </a:solidFill>
                <a:latin typeface="Gill Sans MT" panose="020B0502020104020203" pitchFamily="34" charset="0"/>
                <a:ea typeface="Calibri" panose="020F0502020204030204" pitchFamily="34" charset="0"/>
                <a:cs typeface="Times New Roman (Body CS)"/>
              </a:rPr>
              <a:t>privind</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comerțul</a:t>
            </a:r>
            <a:r>
              <a:rPr lang="en-US" sz="1400" dirty="0">
                <a:solidFill>
                  <a:srgbClr val="6C6463"/>
                </a:solidFill>
                <a:latin typeface="Gill Sans MT" panose="020B0502020104020203" pitchFamily="34" charset="0"/>
                <a:ea typeface="Calibri" panose="020F0502020204030204" pitchFamily="34" charset="0"/>
                <a:cs typeface="Times New Roman (Body CS)"/>
              </a:rPr>
              <a:t> electronic
</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22" name="Freeform 67">
            <a:extLst>
              <a:ext uri="{FF2B5EF4-FFF2-40B4-BE49-F238E27FC236}">
                <a16:creationId xmlns:a16="http://schemas.microsoft.com/office/drawing/2014/main" id="{CD79ED69-C8D0-4367-8529-FF7B1FAAFEE7}"/>
              </a:ext>
            </a:extLst>
          </p:cNvPr>
          <p:cNvSpPr>
            <a:spLocks noEditPoints="1"/>
          </p:cNvSpPr>
          <p:nvPr/>
        </p:nvSpPr>
        <p:spPr bwMode="auto">
          <a:xfrm>
            <a:off x="6442368" y="1387608"/>
            <a:ext cx="379213" cy="461666"/>
          </a:xfrm>
          <a:custGeom>
            <a:avLst/>
            <a:gdLst>
              <a:gd name="T0" fmla="*/ 128 w 144"/>
              <a:gd name="T1" fmla="*/ 0 h 176"/>
              <a:gd name="T2" fmla="*/ 16 w 144"/>
              <a:gd name="T3" fmla="*/ 0 h 176"/>
              <a:gd name="T4" fmla="*/ 0 w 144"/>
              <a:gd name="T5" fmla="*/ 16 h 176"/>
              <a:gd name="T6" fmla="*/ 0 w 144"/>
              <a:gd name="T7" fmla="*/ 160 h 176"/>
              <a:gd name="T8" fmla="*/ 16 w 144"/>
              <a:gd name="T9" fmla="*/ 176 h 176"/>
              <a:gd name="T10" fmla="*/ 128 w 144"/>
              <a:gd name="T11" fmla="*/ 176 h 176"/>
              <a:gd name="T12" fmla="*/ 144 w 144"/>
              <a:gd name="T13" fmla="*/ 160 h 176"/>
              <a:gd name="T14" fmla="*/ 144 w 144"/>
              <a:gd name="T15" fmla="*/ 16 h 176"/>
              <a:gd name="T16" fmla="*/ 128 w 144"/>
              <a:gd name="T17" fmla="*/ 0 h 176"/>
              <a:gd name="T18" fmla="*/ 96 w 144"/>
              <a:gd name="T19" fmla="*/ 8 h 176"/>
              <a:gd name="T20" fmla="*/ 112 w 144"/>
              <a:gd name="T21" fmla="*/ 8 h 176"/>
              <a:gd name="T22" fmla="*/ 112 w 144"/>
              <a:gd name="T23" fmla="*/ 36 h 176"/>
              <a:gd name="T24" fmla="*/ 104 w 144"/>
              <a:gd name="T25" fmla="*/ 28 h 176"/>
              <a:gd name="T26" fmla="*/ 96 w 144"/>
              <a:gd name="T27" fmla="*/ 36 h 176"/>
              <a:gd name="T28" fmla="*/ 96 w 144"/>
              <a:gd name="T29" fmla="*/ 8 h 176"/>
              <a:gd name="T30" fmla="*/ 32 w 144"/>
              <a:gd name="T31" fmla="*/ 168 h 176"/>
              <a:gd name="T32" fmla="*/ 16 w 144"/>
              <a:gd name="T33" fmla="*/ 168 h 176"/>
              <a:gd name="T34" fmla="*/ 8 w 144"/>
              <a:gd name="T35" fmla="*/ 160 h 176"/>
              <a:gd name="T36" fmla="*/ 8 w 144"/>
              <a:gd name="T37" fmla="*/ 16 h 176"/>
              <a:gd name="T38" fmla="*/ 16 w 144"/>
              <a:gd name="T39" fmla="*/ 8 h 176"/>
              <a:gd name="T40" fmla="*/ 32 w 144"/>
              <a:gd name="T41" fmla="*/ 8 h 176"/>
              <a:gd name="T42" fmla="*/ 32 w 144"/>
              <a:gd name="T43" fmla="*/ 168 h 176"/>
              <a:gd name="T44" fmla="*/ 136 w 144"/>
              <a:gd name="T45" fmla="*/ 160 h 176"/>
              <a:gd name="T46" fmla="*/ 128 w 144"/>
              <a:gd name="T47" fmla="*/ 168 h 176"/>
              <a:gd name="T48" fmla="*/ 40 w 144"/>
              <a:gd name="T49" fmla="*/ 168 h 176"/>
              <a:gd name="T50" fmla="*/ 40 w 144"/>
              <a:gd name="T51" fmla="*/ 8 h 176"/>
              <a:gd name="T52" fmla="*/ 88 w 144"/>
              <a:gd name="T53" fmla="*/ 8 h 176"/>
              <a:gd name="T54" fmla="*/ 88 w 144"/>
              <a:gd name="T55" fmla="*/ 56 h 176"/>
              <a:gd name="T56" fmla="*/ 104 w 144"/>
              <a:gd name="T57" fmla="*/ 40 h 176"/>
              <a:gd name="T58" fmla="*/ 120 w 144"/>
              <a:gd name="T59" fmla="*/ 56 h 176"/>
              <a:gd name="T60" fmla="*/ 120 w 144"/>
              <a:gd name="T61" fmla="*/ 8 h 176"/>
              <a:gd name="T62" fmla="*/ 128 w 144"/>
              <a:gd name="T63" fmla="*/ 8 h 176"/>
              <a:gd name="T64" fmla="*/ 136 w 144"/>
              <a:gd name="T65" fmla="*/ 16 h 176"/>
              <a:gd name="T66" fmla="*/ 136 w 144"/>
              <a:gd name="T67"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16"/>
                  <a:pt x="144" y="16"/>
                  <a:pt x="144" y="16"/>
                </a:cubicBezTo>
                <a:cubicBezTo>
                  <a:pt x="144" y="7"/>
                  <a:pt x="137" y="0"/>
                  <a:pt x="128" y="0"/>
                </a:cubicBezTo>
                <a:moveTo>
                  <a:pt x="96" y="8"/>
                </a:moveTo>
                <a:cubicBezTo>
                  <a:pt x="112" y="8"/>
                  <a:pt x="112" y="8"/>
                  <a:pt x="112" y="8"/>
                </a:cubicBezTo>
                <a:cubicBezTo>
                  <a:pt x="112" y="36"/>
                  <a:pt x="112" y="36"/>
                  <a:pt x="112" y="36"/>
                </a:cubicBezTo>
                <a:cubicBezTo>
                  <a:pt x="104" y="28"/>
                  <a:pt x="104" y="28"/>
                  <a:pt x="104" y="28"/>
                </a:cubicBezTo>
                <a:cubicBezTo>
                  <a:pt x="96" y="36"/>
                  <a:pt x="96" y="36"/>
                  <a:pt x="96" y="36"/>
                </a:cubicBezTo>
                <a:lnTo>
                  <a:pt x="96" y="8"/>
                </a:lnTo>
                <a:close/>
                <a:moveTo>
                  <a:pt x="32" y="168"/>
                </a:moveTo>
                <a:cubicBezTo>
                  <a:pt x="16" y="168"/>
                  <a:pt x="16" y="168"/>
                  <a:pt x="16" y="168"/>
                </a:cubicBezTo>
                <a:cubicBezTo>
                  <a:pt x="12" y="168"/>
                  <a:pt x="8" y="164"/>
                  <a:pt x="8" y="160"/>
                </a:cubicBezTo>
                <a:cubicBezTo>
                  <a:pt x="8" y="16"/>
                  <a:pt x="8" y="16"/>
                  <a:pt x="8" y="16"/>
                </a:cubicBezTo>
                <a:cubicBezTo>
                  <a:pt x="8" y="12"/>
                  <a:pt x="12" y="8"/>
                  <a:pt x="16" y="8"/>
                </a:cubicBezTo>
                <a:cubicBezTo>
                  <a:pt x="32" y="8"/>
                  <a:pt x="32" y="8"/>
                  <a:pt x="32" y="8"/>
                </a:cubicBezTo>
                <a:lnTo>
                  <a:pt x="32" y="168"/>
                </a:lnTo>
                <a:close/>
                <a:moveTo>
                  <a:pt x="136" y="160"/>
                </a:moveTo>
                <a:cubicBezTo>
                  <a:pt x="136" y="164"/>
                  <a:pt x="132" y="168"/>
                  <a:pt x="128" y="168"/>
                </a:cubicBezTo>
                <a:cubicBezTo>
                  <a:pt x="40" y="168"/>
                  <a:pt x="40" y="168"/>
                  <a:pt x="40" y="168"/>
                </a:cubicBezTo>
                <a:cubicBezTo>
                  <a:pt x="40" y="8"/>
                  <a:pt x="40" y="8"/>
                  <a:pt x="40" y="8"/>
                </a:cubicBezTo>
                <a:cubicBezTo>
                  <a:pt x="88" y="8"/>
                  <a:pt x="88" y="8"/>
                  <a:pt x="88" y="8"/>
                </a:cubicBezTo>
                <a:cubicBezTo>
                  <a:pt x="88" y="56"/>
                  <a:pt x="88" y="56"/>
                  <a:pt x="88" y="56"/>
                </a:cubicBezTo>
                <a:cubicBezTo>
                  <a:pt x="104" y="40"/>
                  <a:pt x="104" y="40"/>
                  <a:pt x="104" y="40"/>
                </a:cubicBezTo>
                <a:cubicBezTo>
                  <a:pt x="120" y="56"/>
                  <a:pt x="120" y="56"/>
                  <a:pt x="120" y="56"/>
                </a:cubicBezTo>
                <a:cubicBezTo>
                  <a:pt x="120" y="8"/>
                  <a:pt x="120" y="8"/>
                  <a:pt x="120" y="8"/>
                </a:cubicBezTo>
                <a:cubicBezTo>
                  <a:pt x="128" y="8"/>
                  <a:pt x="128" y="8"/>
                  <a:pt x="128" y="8"/>
                </a:cubicBezTo>
                <a:cubicBezTo>
                  <a:pt x="132" y="8"/>
                  <a:pt x="136" y="12"/>
                  <a:pt x="136" y="16"/>
                </a:cubicBezTo>
                <a:lnTo>
                  <a:pt x="136" y="160"/>
                </a:ln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23" name="TextBox 22">
            <a:extLst>
              <a:ext uri="{FF2B5EF4-FFF2-40B4-BE49-F238E27FC236}">
                <a16:creationId xmlns:a16="http://schemas.microsoft.com/office/drawing/2014/main" id="{BB68B0A7-A993-4744-935B-54D9CA898424}"/>
              </a:ext>
            </a:extLst>
          </p:cNvPr>
          <p:cNvSpPr txBox="1"/>
          <p:nvPr/>
        </p:nvSpPr>
        <p:spPr>
          <a:xfrm>
            <a:off x="281598" y="3483231"/>
            <a:ext cx="1728316" cy="1384995"/>
          </a:xfrm>
          <a:prstGeom prst="rect">
            <a:avLst/>
          </a:prstGeom>
          <a:noFill/>
        </p:spPr>
        <p:txBody>
          <a:bodyPr wrap="square">
            <a:spAutoFit/>
          </a:bodyPr>
          <a:lstStyle/>
          <a:p>
            <a:pPr algn="ctr"/>
            <a:r>
              <a:rPr lang="ro-RO" sz="1400" dirty="0">
                <a:solidFill>
                  <a:srgbClr val="6C6463"/>
                </a:solidFill>
                <a:latin typeface="Gill Sans MT" panose="020B0502020104020203" pitchFamily="34" charset="0"/>
                <a:ea typeface="Calibri" panose="020F0502020204030204" pitchFamily="34" charset="0"/>
                <a:cs typeface="Times New Roman (Body CS)"/>
              </a:rPr>
              <a:t>Ghid </a:t>
            </a:r>
            <a:r>
              <a:rPr lang="en-US" sz="1400" dirty="0" err="1">
                <a:solidFill>
                  <a:srgbClr val="6C6463"/>
                </a:solidFill>
                <a:latin typeface="Gill Sans MT" panose="020B0502020104020203" pitchFamily="34" charset="0"/>
                <a:ea typeface="Calibri" panose="020F0502020204030204" pitchFamily="34" charset="0"/>
                <a:cs typeface="Times New Roman (Body CS)"/>
              </a:rPr>
              <a:t>privind</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revizuirea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consimțământului</a:t>
            </a:r>
            <a:r>
              <a:rPr lang="en-US" sz="1400" dirty="0">
                <a:solidFill>
                  <a:srgbClr val="6C6463"/>
                </a:solidFill>
                <a:latin typeface="Gill Sans MT" panose="020B0502020104020203" pitchFamily="34" charset="0"/>
                <a:ea typeface="Calibri" panose="020F0502020204030204" pitchFamily="34" charset="0"/>
                <a:cs typeface="Times New Roman (Body CS)"/>
              </a:rPr>
              <a:t> electronic al </a:t>
            </a:r>
            <a:r>
              <a:rPr lang="en-US" sz="1400" dirty="0" err="1">
                <a:solidFill>
                  <a:srgbClr val="6C6463"/>
                </a:solidFill>
                <a:latin typeface="Gill Sans MT" panose="020B0502020104020203" pitchFamily="34" charset="0"/>
                <a:ea typeface="Calibri" panose="020F0502020204030204" pitchFamily="34" charset="0"/>
                <a:cs typeface="Times New Roman (Body CS)"/>
              </a:rPr>
              <a:t>clienților</a:t>
            </a:r>
            <a:r>
              <a:rPr lang="en-US" sz="1400" dirty="0">
                <a:solidFill>
                  <a:srgbClr val="6C6463"/>
                </a:solidFill>
                <a:latin typeface="Gill Sans MT" panose="020B0502020104020203" pitchFamily="34" charset="0"/>
                <a:ea typeface="Calibri" panose="020F0502020204030204" pitchFamily="34" charset="0"/>
                <a:cs typeface="Times New Roman (Body CS)"/>
              </a:rPr>
              <a:t>
</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24" name="TextBox 23">
            <a:extLst>
              <a:ext uri="{FF2B5EF4-FFF2-40B4-BE49-F238E27FC236}">
                <a16:creationId xmlns:a16="http://schemas.microsoft.com/office/drawing/2014/main" id="{FBC808CD-3716-486B-A58A-A0F7636D9CF7}"/>
              </a:ext>
            </a:extLst>
          </p:cNvPr>
          <p:cNvSpPr txBox="1"/>
          <p:nvPr/>
        </p:nvSpPr>
        <p:spPr>
          <a:xfrm>
            <a:off x="3359778" y="3501131"/>
            <a:ext cx="1264418" cy="954107"/>
          </a:xfrm>
          <a:prstGeom prst="rect">
            <a:avLst/>
          </a:prstGeom>
          <a:noFill/>
        </p:spPr>
        <p:txBody>
          <a:bodyPr wrap="square">
            <a:spAutoFit/>
          </a:bodyPr>
          <a:lstStyle/>
          <a:p>
            <a:pPr algn="ctr"/>
            <a:r>
              <a:rPr lang="en-US" sz="1400" dirty="0">
                <a:solidFill>
                  <a:srgbClr val="6C6463"/>
                </a:solidFill>
                <a:latin typeface="Gill Sans MT" panose="020B0502020104020203" pitchFamily="34" charset="0"/>
                <a:ea typeface="Calibri" panose="020F0502020204030204" pitchFamily="34" charset="0"/>
                <a:cs typeface="Times New Roman (Body CS)"/>
              </a:rPr>
              <a:t>Reguli de </a:t>
            </a:r>
            <a:r>
              <a:rPr lang="en-US" sz="1400" dirty="0" err="1">
                <a:solidFill>
                  <a:srgbClr val="6C6463"/>
                </a:solidFill>
                <a:latin typeface="Gill Sans MT" panose="020B0502020104020203" pitchFamily="34" charset="0"/>
                <a:ea typeface="Calibri" panose="020F0502020204030204" pitchFamily="34" charset="0"/>
                <a:cs typeface="Times New Roman (Body CS)"/>
              </a:rPr>
              <a:t>orientare</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sau</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acceptare</a:t>
            </a:r>
            <a:r>
              <a:rPr lang="en-US" sz="1400" dirty="0">
                <a:solidFill>
                  <a:srgbClr val="6C6463"/>
                </a:solidFill>
                <a:latin typeface="Gill Sans MT" panose="020B0502020104020203" pitchFamily="34" charset="0"/>
                <a:ea typeface="Calibri" panose="020F0502020204030204" pitchFamily="34" charset="0"/>
                <a:cs typeface="Times New Roman (Body CS)"/>
              </a:rPr>
              <a:t> e-KYC</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25" name="TextBox 24">
            <a:extLst>
              <a:ext uri="{FF2B5EF4-FFF2-40B4-BE49-F238E27FC236}">
                <a16:creationId xmlns:a16="http://schemas.microsoft.com/office/drawing/2014/main" id="{37D0DB06-BFDD-4021-BB02-6770D44DB77F}"/>
              </a:ext>
            </a:extLst>
          </p:cNvPr>
          <p:cNvSpPr txBox="1"/>
          <p:nvPr/>
        </p:nvSpPr>
        <p:spPr>
          <a:xfrm>
            <a:off x="5155110" y="3483231"/>
            <a:ext cx="2574515" cy="954107"/>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Adaptarea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reglementărilor</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legale</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pentru</a:t>
            </a:r>
            <a:r>
              <a:rPr lang="en-US" sz="1400" dirty="0">
                <a:solidFill>
                  <a:srgbClr val="6C6463"/>
                </a:solidFill>
                <a:latin typeface="Gill Sans MT" panose="020B0502020104020203" pitchFamily="34" charset="0"/>
                <a:ea typeface="Calibri" panose="020F0502020204030204" pitchFamily="34" charset="0"/>
                <a:cs typeface="Times New Roman (Body CS)"/>
              </a:rPr>
              <a:t> a </a:t>
            </a:r>
            <a:r>
              <a:rPr lang="en-US" sz="1400" dirty="0" err="1">
                <a:solidFill>
                  <a:srgbClr val="6C6463"/>
                </a:solidFill>
                <a:latin typeface="Gill Sans MT" panose="020B0502020104020203" pitchFamily="34" charset="0"/>
                <a:ea typeface="Calibri" panose="020F0502020204030204" pitchFamily="34" charset="0"/>
                <a:cs typeface="Times New Roman (Body CS)"/>
              </a:rPr>
              <a:t>îmbunătăți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experiența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clienților</a:t>
            </a:r>
            <a:r>
              <a:rPr lang="en-US" sz="1400" dirty="0">
                <a:solidFill>
                  <a:srgbClr val="6C6463"/>
                </a:solidFill>
                <a:latin typeface="Gill Sans MT" panose="020B0502020104020203" pitchFamily="34" charset="0"/>
                <a:ea typeface="Calibri" panose="020F0502020204030204" pitchFamily="34" charset="0"/>
                <a:cs typeface="Times New Roman (Body CS)"/>
              </a:rPr>
              <a:t>
</a:t>
            </a:r>
          </a:p>
        </p:txBody>
      </p:sp>
      <p:sp>
        <p:nvSpPr>
          <p:cNvPr id="26" name="Freeform 68">
            <a:extLst>
              <a:ext uri="{FF2B5EF4-FFF2-40B4-BE49-F238E27FC236}">
                <a16:creationId xmlns:a16="http://schemas.microsoft.com/office/drawing/2014/main" id="{24DF11E1-1C9D-476E-949E-1BAA53C42E0A}"/>
              </a:ext>
            </a:extLst>
          </p:cNvPr>
          <p:cNvSpPr>
            <a:spLocks noEditPoints="1"/>
          </p:cNvSpPr>
          <p:nvPr/>
        </p:nvSpPr>
        <p:spPr bwMode="auto">
          <a:xfrm>
            <a:off x="3705143" y="2907783"/>
            <a:ext cx="427535" cy="430116"/>
          </a:xfrm>
          <a:custGeom>
            <a:avLst/>
            <a:gdLst>
              <a:gd name="T0" fmla="*/ 24 w 144"/>
              <a:gd name="T1" fmla="*/ 0 h 176"/>
              <a:gd name="T2" fmla="*/ 8 w 144"/>
              <a:gd name="T3" fmla="*/ 24 h 176"/>
              <a:gd name="T4" fmla="*/ 0 w 144"/>
              <a:gd name="T5" fmla="*/ 28 h 176"/>
              <a:gd name="T6" fmla="*/ 8 w 144"/>
              <a:gd name="T7" fmla="*/ 32 h 176"/>
              <a:gd name="T8" fmla="*/ 4 w 144"/>
              <a:gd name="T9" fmla="*/ 48 h 176"/>
              <a:gd name="T10" fmla="*/ 4 w 144"/>
              <a:gd name="T11" fmla="*/ 56 h 176"/>
              <a:gd name="T12" fmla="*/ 8 w 144"/>
              <a:gd name="T13" fmla="*/ 72 h 176"/>
              <a:gd name="T14" fmla="*/ 0 w 144"/>
              <a:gd name="T15" fmla="*/ 76 h 176"/>
              <a:gd name="T16" fmla="*/ 8 w 144"/>
              <a:gd name="T17" fmla="*/ 80 h 176"/>
              <a:gd name="T18" fmla="*/ 4 w 144"/>
              <a:gd name="T19" fmla="*/ 96 h 176"/>
              <a:gd name="T20" fmla="*/ 4 w 144"/>
              <a:gd name="T21" fmla="*/ 104 h 176"/>
              <a:gd name="T22" fmla="*/ 8 w 144"/>
              <a:gd name="T23" fmla="*/ 120 h 176"/>
              <a:gd name="T24" fmla="*/ 0 w 144"/>
              <a:gd name="T25" fmla="*/ 124 h 176"/>
              <a:gd name="T26" fmla="*/ 8 w 144"/>
              <a:gd name="T27" fmla="*/ 128 h 176"/>
              <a:gd name="T28" fmla="*/ 4 w 144"/>
              <a:gd name="T29" fmla="*/ 144 h 176"/>
              <a:gd name="T30" fmla="*/ 4 w 144"/>
              <a:gd name="T31" fmla="*/ 152 h 176"/>
              <a:gd name="T32" fmla="*/ 8 w 144"/>
              <a:gd name="T33" fmla="*/ 160 h 176"/>
              <a:gd name="T34" fmla="*/ 128 w 144"/>
              <a:gd name="T35" fmla="*/ 176 h 176"/>
              <a:gd name="T36" fmla="*/ 144 w 144"/>
              <a:gd name="T37" fmla="*/ 16 h 176"/>
              <a:gd name="T38" fmla="*/ 40 w 144"/>
              <a:gd name="T39" fmla="*/ 168 h 176"/>
              <a:gd name="T40" fmla="*/ 16 w 144"/>
              <a:gd name="T41" fmla="*/ 160 h 176"/>
              <a:gd name="T42" fmla="*/ 20 w 144"/>
              <a:gd name="T43" fmla="*/ 152 h 176"/>
              <a:gd name="T44" fmla="*/ 20 w 144"/>
              <a:gd name="T45" fmla="*/ 144 h 176"/>
              <a:gd name="T46" fmla="*/ 16 w 144"/>
              <a:gd name="T47" fmla="*/ 128 h 176"/>
              <a:gd name="T48" fmla="*/ 24 w 144"/>
              <a:gd name="T49" fmla="*/ 124 h 176"/>
              <a:gd name="T50" fmla="*/ 16 w 144"/>
              <a:gd name="T51" fmla="*/ 120 h 176"/>
              <a:gd name="T52" fmla="*/ 20 w 144"/>
              <a:gd name="T53" fmla="*/ 104 h 176"/>
              <a:gd name="T54" fmla="*/ 20 w 144"/>
              <a:gd name="T55" fmla="*/ 96 h 176"/>
              <a:gd name="T56" fmla="*/ 16 w 144"/>
              <a:gd name="T57" fmla="*/ 80 h 176"/>
              <a:gd name="T58" fmla="*/ 24 w 144"/>
              <a:gd name="T59" fmla="*/ 76 h 176"/>
              <a:gd name="T60" fmla="*/ 16 w 144"/>
              <a:gd name="T61" fmla="*/ 72 h 176"/>
              <a:gd name="T62" fmla="*/ 20 w 144"/>
              <a:gd name="T63" fmla="*/ 56 h 176"/>
              <a:gd name="T64" fmla="*/ 20 w 144"/>
              <a:gd name="T65" fmla="*/ 48 h 176"/>
              <a:gd name="T66" fmla="*/ 16 w 144"/>
              <a:gd name="T67" fmla="*/ 32 h 176"/>
              <a:gd name="T68" fmla="*/ 24 w 144"/>
              <a:gd name="T69" fmla="*/ 28 h 176"/>
              <a:gd name="T70" fmla="*/ 16 w 144"/>
              <a:gd name="T71" fmla="*/ 24 h 176"/>
              <a:gd name="T72" fmla="*/ 24 w 144"/>
              <a:gd name="T73" fmla="*/ 8 h 176"/>
              <a:gd name="T74" fmla="*/ 40 w 144"/>
              <a:gd name="T75" fmla="*/ 168 h 176"/>
              <a:gd name="T76" fmla="*/ 128 w 144"/>
              <a:gd name="T77" fmla="*/ 168 h 176"/>
              <a:gd name="T78" fmla="*/ 48 w 144"/>
              <a:gd name="T79" fmla="*/ 8 h 176"/>
              <a:gd name="T80" fmla="*/ 136 w 144"/>
              <a:gd name="T8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76">
                <a:moveTo>
                  <a:pt x="128" y="0"/>
                </a:moveTo>
                <a:cubicBezTo>
                  <a:pt x="24" y="0"/>
                  <a:pt x="24" y="0"/>
                  <a:pt x="24" y="0"/>
                </a:cubicBezTo>
                <a:cubicBezTo>
                  <a:pt x="15" y="0"/>
                  <a:pt x="8" y="7"/>
                  <a:pt x="8" y="16"/>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48"/>
                  <a:pt x="8" y="48"/>
                  <a:pt x="8" y="48"/>
                </a:cubicBezTo>
                <a:cubicBezTo>
                  <a:pt x="4" y="48"/>
                  <a:pt x="4" y="48"/>
                  <a:pt x="4" y="48"/>
                </a:cubicBezTo>
                <a:cubicBezTo>
                  <a:pt x="2" y="48"/>
                  <a:pt x="0" y="50"/>
                  <a:pt x="0" y="52"/>
                </a:cubicBezTo>
                <a:cubicBezTo>
                  <a:pt x="0" y="54"/>
                  <a:pt x="2" y="56"/>
                  <a:pt x="4" y="56"/>
                </a:cubicBezTo>
                <a:cubicBezTo>
                  <a:pt x="8" y="56"/>
                  <a:pt x="8" y="56"/>
                  <a:pt x="8" y="56"/>
                </a:cubicBezTo>
                <a:cubicBezTo>
                  <a:pt x="8" y="72"/>
                  <a:pt x="8" y="72"/>
                  <a:pt x="8" y="72"/>
                </a:cubicBezTo>
                <a:cubicBezTo>
                  <a:pt x="4" y="72"/>
                  <a:pt x="4" y="72"/>
                  <a:pt x="4" y="72"/>
                </a:cubicBezTo>
                <a:cubicBezTo>
                  <a:pt x="2" y="72"/>
                  <a:pt x="0" y="74"/>
                  <a:pt x="0" y="76"/>
                </a:cubicBezTo>
                <a:cubicBezTo>
                  <a:pt x="0" y="78"/>
                  <a:pt x="2" y="80"/>
                  <a:pt x="4" y="80"/>
                </a:cubicBezTo>
                <a:cubicBezTo>
                  <a:pt x="8" y="80"/>
                  <a:pt x="8" y="80"/>
                  <a:pt x="8" y="80"/>
                </a:cubicBezTo>
                <a:cubicBezTo>
                  <a:pt x="8" y="96"/>
                  <a:pt x="8" y="96"/>
                  <a:pt x="8" y="96"/>
                </a:cubicBezTo>
                <a:cubicBezTo>
                  <a:pt x="4" y="96"/>
                  <a:pt x="4" y="96"/>
                  <a:pt x="4" y="96"/>
                </a:cubicBezTo>
                <a:cubicBezTo>
                  <a:pt x="2" y="96"/>
                  <a:pt x="0" y="98"/>
                  <a:pt x="0" y="100"/>
                </a:cubicBezTo>
                <a:cubicBezTo>
                  <a:pt x="0" y="102"/>
                  <a:pt x="2" y="104"/>
                  <a:pt x="4" y="104"/>
                </a:cubicBezTo>
                <a:cubicBezTo>
                  <a:pt x="8" y="104"/>
                  <a:pt x="8" y="104"/>
                  <a:pt x="8" y="104"/>
                </a:cubicBezTo>
                <a:cubicBezTo>
                  <a:pt x="8" y="120"/>
                  <a:pt x="8" y="120"/>
                  <a:pt x="8" y="120"/>
                </a:cubicBezTo>
                <a:cubicBezTo>
                  <a:pt x="4" y="120"/>
                  <a:pt x="4" y="120"/>
                  <a:pt x="4" y="120"/>
                </a:cubicBezTo>
                <a:cubicBezTo>
                  <a:pt x="2" y="120"/>
                  <a:pt x="0" y="122"/>
                  <a:pt x="0" y="124"/>
                </a:cubicBezTo>
                <a:cubicBezTo>
                  <a:pt x="0" y="126"/>
                  <a:pt x="2" y="128"/>
                  <a:pt x="4" y="128"/>
                </a:cubicBezTo>
                <a:cubicBezTo>
                  <a:pt x="8" y="128"/>
                  <a:pt x="8" y="128"/>
                  <a:pt x="8" y="128"/>
                </a:cubicBezTo>
                <a:cubicBezTo>
                  <a:pt x="8" y="144"/>
                  <a:pt x="8" y="144"/>
                  <a:pt x="8" y="144"/>
                </a:cubicBezTo>
                <a:cubicBezTo>
                  <a:pt x="4" y="144"/>
                  <a:pt x="4" y="144"/>
                  <a:pt x="4" y="144"/>
                </a:cubicBezTo>
                <a:cubicBezTo>
                  <a:pt x="2" y="144"/>
                  <a:pt x="0" y="146"/>
                  <a:pt x="0" y="148"/>
                </a:cubicBezTo>
                <a:cubicBezTo>
                  <a:pt x="0" y="150"/>
                  <a:pt x="2" y="152"/>
                  <a:pt x="4" y="152"/>
                </a:cubicBezTo>
                <a:cubicBezTo>
                  <a:pt x="8" y="152"/>
                  <a:pt x="8" y="152"/>
                  <a:pt x="8" y="152"/>
                </a:cubicBezTo>
                <a:cubicBezTo>
                  <a:pt x="8" y="160"/>
                  <a:pt x="8" y="160"/>
                  <a:pt x="8" y="160"/>
                </a:cubicBezTo>
                <a:cubicBezTo>
                  <a:pt x="8" y="169"/>
                  <a:pt x="15" y="176"/>
                  <a:pt x="24" y="176"/>
                </a:cubicBezTo>
                <a:cubicBezTo>
                  <a:pt x="128" y="176"/>
                  <a:pt x="128" y="176"/>
                  <a:pt x="128" y="176"/>
                </a:cubicBezTo>
                <a:cubicBezTo>
                  <a:pt x="137" y="176"/>
                  <a:pt x="144" y="169"/>
                  <a:pt x="144" y="160"/>
                </a:cubicBezTo>
                <a:cubicBezTo>
                  <a:pt x="144" y="16"/>
                  <a:pt x="144" y="16"/>
                  <a:pt x="144" y="16"/>
                </a:cubicBezTo>
                <a:cubicBezTo>
                  <a:pt x="144" y="7"/>
                  <a:pt x="137" y="0"/>
                  <a:pt x="128" y="0"/>
                </a:cubicBezTo>
                <a:moveTo>
                  <a:pt x="40" y="168"/>
                </a:moveTo>
                <a:cubicBezTo>
                  <a:pt x="24" y="168"/>
                  <a:pt x="24" y="168"/>
                  <a:pt x="24" y="168"/>
                </a:cubicBezTo>
                <a:cubicBezTo>
                  <a:pt x="20" y="168"/>
                  <a:pt x="16" y="164"/>
                  <a:pt x="16" y="160"/>
                </a:cubicBezTo>
                <a:cubicBezTo>
                  <a:pt x="16" y="152"/>
                  <a:pt x="16" y="152"/>
                  <a:pt x="16" y="152"/>
                </a:cubicBezTo>
                <a:cubicBezTo>
                  <a:pt x="20" y="152"/>
                  <a:pt x="20" y="152"/>
                  <a:pt x="20" y="152"/>
                </a:cubicBezTo>
                <a:cubicBezTo>
                  <a:pt x="22" y="152"/>
                  <a:pt x="24" y="150"/>
                  <a:pt x="24" y="148"/>
                </a:cubicBezTo>
                <a:cubicBezTo>
                  <a:pt x="24" y="146"/>
                  <a:pt x="22" y="144"/>
                  <a:pt x="20" y="144"/>
                </a:cubicBezTo>
                <a:cubicBezTo>
                  <a:pt x="16" y="144"/>
                  <a:pt x="16" y="144"/>
                  <a:pt x="16" y="144"/>
                </a:cubicBezTo>
                <a:cubicBezTo>
                  <a:pt x="16" y="128"/>
                  <a:pt x="16" y="128"/>
                  <a:pt x="16" y="128"/>
                </a:cubicBezTo>
                <a:cubicBezTo>
                  <a:pt x="20" y="128"/>
                  <a:pt x="20" y="128"/>
                  <a:pt x="20" y="128"/>
                </a:cubicBezTo>
                <a:cubicBezTo>
                  <a:pt x="22" y="128"/>
                  <a:pt x="24" y="126"/>
                  <a:pt x="24" y="124"/>
                </a:cubicBezTo>
                <a:cubicBezTo>
                  <a:pt x="24" y="122"/>
                  <a:pt x="22" y="120"/>
                  <a:pt x="20" y="120"/>
                </a:cubicBezTo>
                <a:cubicBezTo>
                  <a:pt x="16" y="120"/>
                  <a:pt x="16" y="120"/>
                  <a:pt x="16" y="120"/>
                </a:cubicBezTo>
                <a:cubicBezTo>
                  <a:pt x="16" y="104"/>
                  <a:pt x="16" y="104"/>
                  <a:pt x="16" y="104"/>
                </a:cubicBezTo>
                <a:cubicBezTo>
                  <a:pt x="20" y="104"/>
                  <a:pt x="20" y="104"/>
                  <a:pt x="20" y="104"/>
                </a:cubicBezTo>
                <a:cubicBezTo>
                  <a:pt x="22" y="104"/>
                  <a:pt x="24" y="102"/>
                  <a:pt x="24" y="100"/>
                </a:cubicBezTo>
                <a:cubicBezTo>
                  <a:pt x="24" y="98"/>
                  <a:pt x="22" y="96"/>
                  <a:pt x="20" y="96"/>
                </a:cubicBezTo>
                <a:cubicBezTo>
                  <a:pt x="16" y="96"/>
                  <a:pt x="16" y="96"/>
                  <a:pt x="16" y="96"/>
                </a:cubicBezTo>
                <a:cubicBezTo>
                  <a:pt x="16" y="80"/>
                  <a:pt x="16" y="80"/>
                  <a:pt x="16" y="80"/>
                </a:cubicBezTo>
                <a:cubicBezTo>
                  <a:pt x="20" y="80"/>
                  <a:pt x="20" y="80"/>
                  <a:pt x="20" y="80"/>
                </a:cubicBezTo>
                <a:cubicBezTo>
                  <a:pt x="22" y="80"/>
                  <a:pt x="24" y="78"/>
                  <a:pt x="24" y="76"/>
                </a:cubicBezTo>
                <a:cubicBezTo>
                  <a:pt x="24" y="74"/>
                  <a:pt x="22" y="72"/>
                  <a:pt x="20" y="72"/>
                </a:cubicBezTo>
                <a:cubicBezTo>
                  <a:pt x="16" y="72"/>
                  <a:pt x="16" y="72"/>
                  <a:pt x="16" y="72"/>
                </a:cubicBezTo>
                <a:cubicBezTo>
                  <a:pt x="16" y="56"/>
                  <a:pt x="16" y="56"/>
                  <a:pt x="16" y="56"/>
                </a:cubicBezTo>
                <a:cubicBezTo>
                  <a:pt x="20" y="56"/>
                  <a:pt x="20" y="56"/>
                  <a:pt x="20" y="56"/>
                </a:cubicBezTo>
                <a:cubicBezTo>
                  <a:pt x="22" y="56"/>
                  <a:pt x="24" y="54"/>
                  <a:pt x="24" y="52"/>
                </a:cubicBezTo>
                <a:cubicBezTo>
                  <a:pt x="24" y="50"/>
                  <a:pt x="22" y="48"/>
                  <a:pt x="20" y="48"/>
                </a:cubicBezTo>
                <a:cubicBezTo>
                  <a:pt x="16" y="48"/>
                  <a:pt x="16" y="48"/>
                  <a:pt x="16" y="48"/>
                </a:cubicBezTo>
                <a:cubicBezTo>
                  <a:pt x="16" y="32"/>
                  <a:pt x="16" y="32"/>
                  <a:pt x="16" y="32"/>
                </a:cubicBezTo>
                <a:cubicBezTo>
                  <a:pt x="20" y="32"/>
                  <a:pt x="20" y="32"/>
                  <a:pt x="20" y="32"/>
                </a:cubicBezTo>
                <a:cubicBezTo>
                  <a:pt x="22" y="32"/>
                  <a:pt x="24" y="30"/>
                  <a:pt x="24" y="28"/>
                </a:cubicBezTo>
                <a:cubicBezTo>
                  <a:pt x="24" y="26"/>
                  <a:pt x="22" y="24"/>
                  <a:pt x="20" y="24"/>
                </a:cubicBezTo>
                <a:cubicBezTo>
                  <a:pt x="16" y="24"/>
                  <a:pt x="16" y="24"/>
                  <a:pt x="16" y="24"/>
                </a:cubicBezTo>
                <a:cubicBezTo>
                  <a:pt x="16" y="16"/>
                  <a:pt x="16" y="16"/>
                  <a:pt x="16" y="16"/>
                </a:cubicBezTo>
                <a:cubicBezTo>
                  <a:pt x="16" y="12"/>
                  <a:pt x="20" y="8"/>
                  <a:pt x="24" y="8"/>
                </a:cubicBezTo>
                <a:cubicBezTo>
                  <a:pt x="40" y="8"/>
                  <a:pt x="40" y="8"/>
                  <a:pt x="40" y="8"/>
                </a:cubicBezTo>
                <a:lnTo>
                  <a:pt x="40" y="168"/>
                </a:lnTo>
                <a:close/>
                <a:moveTo>
                  <a:pt x="136" y="160"/>
                </a:moveTo>
                <a:cubicBezTo>
                  <a:pt x="136" y="164"/>
                  <a:pt x="132" y="168"/>
                  <a:pt x="128" y="168"/>
                </a:cubicBezTo>
                <a:cubicBezTo>
                  <a:pt x="48" y="168"/>
                  <a:pt x="48" y="168"/>
                  <a:pt x="48" y="168"/>
                </a:cubicBezTo>
                <a:cubicBezTo>
                  <a:pt x="48" y="8"/>
                  <a:pt x="48" y="8"/>
                  <a:pt x="48" y="8"/>
                </a:cubicBezTo>
                <a:cubicBezTo>
                  <a:pt x="128" y="8"/>
                  <a:pt x="128" y="8"/>
                  <a:pt x="128" y="8"/>
                </a:cubicBezTo>
                <a:cubicBezTo>
                  <a:pt x="132" y="8"/>
                  <a:pt x="136" y="12"/>
                  <a:pt x="136" y="16"/>
                </a:cubicBezTo>
                <a:lnTo>
                  <a:pt x="136" y="160"/>
                </a:ln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27" name="Freeform 70">
            <a:extLst>
              <a:ext uri="{FF2B5EF4-FFF2-40B4-BE49-F238E27FC236}">
                <a16:creationId xmlns:a16="http://schemas.microsoft.com/office/drawing/2014/main" id="{B6CA3D19-C47E-4488-9E80-E1F86E2BEA84}"/>
              </a:ext>
            </a:extLst>
          </p:cNvPr>
          <p:cNvSpPr>
            <a:spLocks noEditPoints="1"/>
          </p:cNvSpPr>
          <p:nvPr/>
        </p:nvSpPr>
        <p:spPr bwMode="auto">
          <a:xfrm>
            <a:off x="944904" y="2885466"/>
            <a:ext cx="455068" cy="487465"/>
          </a:xfrm>
          <a:custGeom>
            <a:avLst/>
            <a:gdLst>
              <a:gd name="T0" fmla="*/ 28 w 144"/>
              <a:gd name="T1" fmla="*/ 120 h 176"/>
              <a:gd name="T2" fmla="*/ 28 w 144"/>
              <a:gd name="T3" fmla="*/ 128 h 176"/>
              <a:gd name="T4" fmla="*/ 80 w 144"/>
              <a:gd name="T5" fmla="*/ 124 h 176"/>
              <a:gd name="T6" fmla="*/ 60 w 144"/>
              <a:gd name="T7" fmla="*/ 144 h 176"/>
              <a:gd name="T8" fmla="*/ 24 w 144"/>
              <a:gd name="T9" fmla="*/ 148 h 176"/>
              <a:gd name="T10" fmla="*/ 60 w 144"/>
              <a:gd name="T11" fmla="*/ 152 h 176"/>
              <a:gd name="T12" fmla="*/ 60 w 144"/>
              <a:gd name="T13" fmla="*/ 144 h 176"/>
              <a:gd name="T14" fmla="*/ 44 w 144"/>
              <a:gd name="T15" fmla="*/ 80 h 176"/>
              <a:gd name="T16" fmla="*/ 44 w 144"/>
              <a:gd name="T17" fmla="*/ 72 h 176"/>
              <a:gd name="T18" fmla="*/ 24 w 144"/>
              <a:gd name="T19" fmla="*/ 76 h 176"/>
              <a:gd name="T20" fmla="*/ 24 w 144"/>
              <a:gd name="T21" fmla="*/ 100 h 176"/>
              <a:gd name="T22" fmla="*/ 76 w 144"/>
              <a:gd name="T23" fmla="*/ 104 h 176"/>
              <a:gd name="T24" fmla="*/ 76 w 144"/>
              <a:gd name="T25" fmla="*/ 96 h 176"/>
              <a:gd name="T26" fmla="*/ 24 w 144"/>
              <a:gd name="T27" fmla="*/ 100 h 176"/>
              <a:gd name="T28" fmla="*/ 56 w 144"/>
              <a:gd name="T29" fmla="*/ 0 h 176"/>
              <a:gd name="T30" fmla="*/ 40 w 144"/>
              <a:gd name="T31" fmla="*/ 28 h 176"/>
              <a:gd name="T32" fmla="*/ 48 w 144"/>
              <a:gd name="T33" fmla="*/ 28 h 176"/>
              <a:gd name="T34" fmla="*/ 56 w 144"/>
              <a:gd name="T35" fmla="*/ 8 h 176"/>
              <a:gd name="T36" fmla="*/ 104 w 144"/>
              <a:gd name="T37" fmla="*/ 32 h 176"/>
              <a:gd name="T38" fmla="*/ 136 w 144"/>
              <a:gd name="T39" fmla="*/ 40 h 176"/>
              <a:gd name="T40" fmla="*/ 128 w 144"/>
              <a:gd name="T41" fmla="*/ 128 h 176"/>
              <a:gd name="T42" fmla="*/ 112 w 144"/>
              <a:gd name="T43" fmla="*/ 132 h 176"/>
              <a:gd name="T44" fmla="*/ 128 w 144"/>
              <a:gd name="T45" fmla="*/ 136 h 176"/>
              <a:gd name="T46" fmla="*/ 144 w 144"/>
              <a:gd name="T47" fmla="*/ 32 h 176"/>
              <a:gd name="T48" fmla="*/ 112 w 144"/>
              <a:gd name="T49" fmla="*/ 32 h 176"/>
              <a:gd name="T50" fmla="*/ 133 w 144"/>
              <a:gd name="T51" fmla="*/ 32 h 176"/>
              <a:gd name="T52" fmla="*/ 16 w 144"/>
              <a:gd name="T53" fmla="*/ 40 h 176"/>
              <a:gd name="T54" fmla="*/ 0 w 144"/>
              <a:gd name="T55" fmla="*/ 160 h 176"/>
              <a:gd name="T56" fmla="*/ 88 w 144"/>
              <a:gd name="T57" fmla="*/ 176 h 176"/>
              <a:gd name="T58" fmla="*/ 104 w 144"/>
              <a:gd name="T59" fmla="*/ 72 h 176"/>
              <a:gd name="T60" fmla="*/ 16 w 144"/>
              <a:gd name="T61" fmla="*/ 40 h 176"/>
              <a:gd name="T62" fmla="*/ 88 w 144"/>
              <a:gd name="T63" fmla="*/ 168 h 176"/>
              <a:gd name="T64" fmla="*/ 8 w 144"/>
              <a:gd name="T65" fmla="*/ 160 h 176"/>
              <a:gd name="T66" fmla="*/ 16 w 144"/>
              <a:gd name="T67" fmla="*/ 48 h 176"/>
              <a:gd name="T68" fmla="*/ 64 w 144"/>
              <a:gd name="T69" fmla="*/ 72 h 176"/>
              <a:gd name="T70" fmla="*/ 96 w 144"/>
              <a:gd name="T71" fmla="*/ 80 h 176"/>
              <a:gd name="T72" fmla="*/ 72 w 144"/>
              <a:gd name="T73" fmla="*/ 72 h 176"/>
              <a:gd name="T74" fmla="*/ 93 w 144"/>
              <a:gd name="T7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76">
                <a:moveTo>
                  <a:pt x="76" y="120"/>
                </a:moveTo>
                <a:cubicBezTo>
                  <a:pt x="28" y="120"/>
                  <a:pt x="28" y="120"/>
                  <a:pt x="28" y="120"/>
                </a:cubicBezTo>
                <a:cubicBezTo>
                  <a:pt x="26" y="120"/>
                  <a:pt x="24" y="122"/>
                  <a:pt x="24" y="124"/>
                </a:cubicBezTo>
                <a:cubicBezTo>
                  <a:pt x="24" y="126"/>
                  <a:pt x="26" y="128"/>
                  <a:pt x="28" y="128"/>
                </a:cubicBezTo>
                <a:cubicBezTo>
                  <a:pt x="76" y="128"/>
                  <a:pt x="76" y="128"/>
                  <a:pt x="76" y="128"/>
                </a:cubicBezTo>
                <a:cubicBezTo>
                  <a:pt x="78" y="128"/>
                  <a:pt x="80" y="126"/>
                  <a:pt x="80" y="124"/>
                </a:cubicBezTo>
                <a:cubicBezTo>
                  <a:pt x="80" y="122"/>
                  <a:pt x="78" y="120"/>
                  <a:pt x="76" y="120"/>
                </a:cubicBezTo>
                <a:moveTo>
                  <a:pt x="60" y="144"/>
                </a:moveTo>
                <a:cubicBezTo>
                  <a:pt x="28" y="144"/>
                  <a:pt x="28" y="144"/>
                  <a:pt x="28" y="144"/>
                </a:cubicBezTo>
                <a:cubicBezTo>
                  <a:pt x="26" y="144"/>
                  <a:pt x="24" y="146"/>
                  <a:pt x="24" y="148"/>
                </a:cubicBezTo>
                <a:cubicBezTo>
                  <a:pt x="24" y="150"/>
                  <a:pt x="26" y="152"/>
                  <a:pt x="28" y="152"/>
                </a:cubicBezTo>
                <a:cubicBezTo>
                  <a:pt x="60" y="152"/>
                  <a:pt x="60" y="152"/>
                  <a:pt x="60" y="152"/>
                </a:cubicBezTo>
                <a:cubicBezTo>
                  <a:pt x="62" y="152"/>
                  <a:pt x="64" y="150"/>
                  <a:pt x="64" y="148"/>
                </a:cubicBezTo>
                <a:cubicBezTo>
                  <a:pt x="64" y="146"/>
                  <a:pt x="62" y="144"/>
                  <a:pt x="60" y="144"/>
                </a:cubicBezTo>
                <a:moveTo>
                  <a:pt x="28" y="80"/>
                </a:moveTo>
                <a:cubicBezTo>
                  <a:pt x="44" y="80"/>
                  <a:pt x="44" y="80"/>
                  <a:pt x="44" y="80"/>
                </a:cubicBezTo>
                <a:cubicBezTo>
                  <a:pt x="46" y="80"/>
                  <a:pt x="48" y="78"/>
                  <a:pt x="48" y="76"/>
                </a:cubicBezTo>
                <a:cubicBezTo>
                  <a:pt x="48" y="74"/>
                  <a:pt x="46" y="72"/>
                  <a:pt x="44" y="72"/>
                </a:cubicBezTo>
                <a:cubicBezTo>
                  <a:pt x="28" y="72"/>
                  <a:pt x="28" y="72"/>
                  <a:pt x="28" y="72"/>
                </a:cubicBezTo>
                <a:cubicBezTo>
                  <a:pt x="26" y="72"/>
                  <a:pt x="24" y="74"/>
                  <a:pt x="24" y="76"/>
                </a:cubicBezTo>
                <a:cubicBezTo>
                  <a:pt x="24" y="78"/>
                  <a:pt x="26" y="80"/>
                  <a:pt x="28" y="80"/>
                </a:cubicBezTo>
                <a:moveTo>
                  <a:pt x="24" y="100"/>
                </a:moveTo>
                <a:cubicBezTo>
                  <a:pt x="24" y="102"/>
                  <a:pt x="26" y="104"/>
                  <a:pt x="28" y="104"/>
                </a:cubicBezTo>
                <a:cubicBezTo>
                  <a:pt x="76" y="104"/>
                  <a:pt x="76" y="104"/>
                  <a:pt x="76" y="104"/>
                </a:cubicBezTo>
                <a:cubicBezTo>
                  <a:pt x="78" y="104"/>
                  <a:pt x="80" y="102"/>
                  <a:pt x="80" y="100"/>
                </a:cubicBezTo>
                <a:cubicBezTo>
                  <a:pt x="80" y="98"/>
                  <a:pt x="78" y="96"/>
                  <a:pt x="76" y="96"/>
                </a:cubicBezTo>
                <a:cubicBezTo>
                  <a:pt x="28" y="96"/>
                  <a:pt x="28" y="96"/>
                  <a:pt x="28" y="96"/>
                </a:cubicBezTo>
                <a:cubicBezTo>
                  <a:pt x="26" y="96"/>
                  <a:pt x="24" y="98"/>
                  <a:pt x="24" y="100"/>
                </a:cubicBezTo>
                <a:moveTo>
                  <a:pt x="116" y="0"/>
                </a:moveTo>
                <a:cubicBezTo>
                  <a:pt x="56" y="0"/>
                  <a:pt x="56" y="0"/>
                  <a:pt x="56" y="0"/>
                </a:cubicBezTo>
                <a:cubicBezTo>
                  <a:pt x="47" y="0"/>
                  <a:pt x="40" y="7"/>
                  <a:pt x="40" y="16"/>
                </a:cubicBezTo>
                <a:cubicBezTo>
                  <a:pt x="40" y="28"/>
                  <a:pt x="40" y="28"/>
                  <a:pt x="40" y="28"/>
                </a:cubicBezTo>
                <a:cubicBezTo>
                  <a:pt x="40" y="30"/>
                  <a:pt x="42" y="32"/>
                  <a:pt x="44" y="32"/>
                </a:cubicBezTo>
                <a:cubicBezTo>
                  <a:pt x="46"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6"/>
                  <a:pt x="108" y="40"/>
                  <a:pt x="112" y="40"/>
                </a:cubicBezTo>
                <a:cubicBezTo>
                  <a:pt x="136" y="40"/>
                  <a:pt x="136" y="40"/>
                  <a:pt x="136" y="40"/>
                </a:cubicBezTo>
                <a:cubicBezTo>
                  <a:pt x="136" y="120"/>
                  <a:pt x="136" y="120"/>
                  <a:pt x="136" y="120"/>
                </a:cubicBezTo>
                <a:cubicBezTo>
                  <a:pt x="136" y="124"/>
                  <a:pt x="132"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moveTo>
                  <a:pt x="16" y="40"/>
                </a:moveTo>
                <a:cubicBezTo>
                  <a:pt x="7" y="40"/>
                  <a:pt x="0" y="47"/>
                  <a:pt x="0" y="56"/>
                </a:cubicBezTo>
                <a:cubicBezTo>
                  <a:pt x="0" y="160"/>
                  <a:pt x="0" y="160"/>
                  <a:pt x="0" y="160"/>
                </a:cubicBezTo>
                <a:cubicBezTo>
                  <a:pt x="0" y="169"/>
                  <a:pt x="7"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4"/>
                  <a:pt x="92" y="168"/>
                  <a:pt x="88" y="168"/>
                </a:cubicBezTo>
                <a:cubicBezTo>
                  <a:pt x="16" y="168"/>
                  <a:pt x="16" y="168"/>
                  <a:pt x="16" y="168"/>
                </a:cubicBezTo>
                <a:cubicBezTo>
                  <a:pt x="12" y="168"/>
                  <a:pt x="8" y="164"/>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6"/>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D1C3038A-248E-4EC3-AD6E-0E623AEACED7}"/>
              </a:ext>
            </a:extLst>
          </p:cNvPr>
          <p:cNvSpPr>
            <a:spLocks noEditPoints="1"/>
          </p:cNvSpPr>
          <p:nvPr/>
        </p:nvSpPr>
        <p:spPr bwMode="auto">
          <a:xfrm>
            <a:off x="6442368" y="2907783"/>
            <a:ext cx="331353" cy="444725"/>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177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2421ED-94C3-45F4-9A7F-258D344F331E}"/>
              </a:ext>
            </a:extLst>
          </p:cNvPr>
          <p:cNvSpPr>
            <a:spLocks noGrp="1"/>
          </p:cNvSpPr>
          <p:nvPr>
            <p:ph sz="half" idx="2"/>
          </p:nvPr>
        </p:nvSpPr>
        <p:spPr>
          <a:xfrm>
            <a:off x="4888522" y="1938041"/>
            <a:ext cx="3938955" cy="2563812"/>
          </a:xfrm>
        </p:spPr>
        <p:txBody>
          <a:bodyPr>
            <a:normAutofit/>
          </a:bodyPr>
          <a:lstStyle/>
          <a:p>
            <a:r>
              <a:rPr lang="ro-RO" dirty="0"/>
              <a:t>Facilități pentru comerțul electronic
Depozitul bancar
Regim "domestic de plăți
Plafonarea </a:t>
            </a:r>
            <a:r>
              <a:rPr lang="ro-RO" dirty="0" err="1"/>
              <a:t>interchange</a:t>
            </a:r>
            <a:r>
              <a:rPr lang="ro-RO" dirty="0"/>
              <a:t> fee în Zona Euro</a:t>
            </a:r>
          </a:p>
          <a:p>
            <a:r>
              <a:rPr lang="ro-RO" dirty="0" err="1"/>
              <a:t>Interchange</a:t>
            </a:r>
            <a:r>
              <a:rPr lang="ro-RO" dirty="0"/>
              <a:t> fee special pentru anumite tipuri de tranzacții</a:t>
            </a:r>
            <a:endParaRPr lang="en-US" dirty="0"/>
          </a:p>
        </p:txBody>
      </p:sp>
      <p:sp>
        <p:nvSpPr>
          <p:cNvPr id="2" name="Date Placeholder 1">
            <a:extLst>
              <a:ext uri="{FF2B5EF4-FFF2-40B4-BE49-F238E27FC236}">
                <a16:creationId xmlns:a16="http://schemas.microsoft.com/office/drawing/2014/main" id="{FCE40656-E948-4107-B188-5940F6616ED6}"/>
              </a:ext>
            </a:extLst>
          </p:cNvPr>
          <p:cNvSpPr>
            <a:spLocks noGrp="1"/>
          </p:cNvSpPr>
          <p:nvPr>
            <p:ph type="dt" sz="half" idx="10"/>
          </p:nvPr>
        </p:nvSpPr>
        <p:spPr/>
        <p:txBody>
          <a:bodyPr/>
          <a:lstStyle/>
          <a:p>
            <a:fld id="{EA9B849B-87BF-40FF-8DDA-CA96A69B136A}" type="datetime1">
              <a:rPr lang="en-US" smtClean="0"/>
              <a:t>2/18/2021</a:t>
            </a:fld>
            <a:endParaRPr lang="en-US"/>
          </a:p>
        </p:txBody>
      </p:sp>
      <p:sp>
        <p:nvSpPr>
          <p:cNvPr id="3" name="Slide Number Placeholder 2">
            <a:extLst>
              <a:ext uri="{FF2B5EF4-FFF2-40B4-BE49-F238E27FC236}">
                <a16:creationId xmlns:a16="http://schemas.microsoft.com/office/drawing/2014/main" id="{0263BD19-F5DA-4188-82FE-9B2AA199B1F2}"/>
              </a:ext>
            </a:extLst>
          </p:cNvPr>
          <p:cNvSpPr>
            <a:spLocks noGrp="1"/>
          </p:cNvSpPr>
          <p:nvPr>
            <p:ph type="sldNum" sz="quarter" idx="12"/>
          </p:nvPr>
        </p:nvSpPr>
        <p:spPr/>
        <p:txBody>
          <a:bodyPr/>
          <a:lstStyle/>
          <a:p>
            <a:fld id="{42782948-4DBE-204D-AB9E-B65E067054AE}" type="slidenum">
              <a:rPr lang="en-US" smtClean="0"/>
              <a:pPr/>
              <a:t>6</a:t>
            </a:fld>
            <a:endParaRPr lang="en-US" dirty="0"/>
          </a:p>
        </p:txBody>
      </p:sp>
      <p:sp>
        <p:nvSpPr>
          <p:cNvPr id="5" name="Title 4">
            <a:extLst>
              <a:ext uri="{FF2B5EF4-FFF2-40B4-BE49-F238E27FC236}">
                <a16:creationId xmlns:a16="http://schemas.microsoft.com/office/drawing/2014/main" id="{DB396B8D-1DE6-461B-993E-09694F479855}"/>
              </a:ext>
            </a:extLst>
          </p:cNvPr>
          <p:cNvSpPr>
            <a:spLocks noGrp="1"/>
          </p:cNvSpPr>
          <p:nvPr>
            <p:ph type="title"/>
          </p:nvPr>
        </p:nvSpPr>
        <p:spPr>
          <a:xfrm>
            <a:off x="686104" y="682922"/>
            <a:ext cx="7772400" cy="461665"/>
          </a:xfrm>
        </p:spPr>
        <p:txBody>
          <a:bodyPr/>
          <a:lstStyle/>
          <a:p>
            <a:r>
              <a:rPr lang="en-US" dirty="0"/>
              <a:t>SISTEME DE </a:t>
            </a:r>
            <a:r>
              <a:rPr lang="ro-RO" dirty="0"/>
              <a:t>PLĂȚI</a:t>
            </a:r>
            <a:endParaRPr lang="en-US" dirty="0"/>
          </a:p>
        </p:txBody>
      </p:sp>
      <p:sp>
        <p:nvSpPr>
          <p:cNvPr id="8" name="Footer Placeholder 7">
            <a:extLst>
              <a:ext uri="{FF2B5EF4-FFF2-40B4-BE49-F238E27FC236}">
                <a16:creationId xmlns:a16="http://schemas.microsoft.com/office/drawing/2014/main" id="{02EB41A0-AEB6-4F45-9BA7-D8DB2A8EC489}"/>
              </a:ext>
            </a:extLst>
          </p:cNvPr>
          <p:cNvSpPr>
            <a:spLocks noGrp="1"/>
          </p:cNvSpPr>
          <p:nvPr>
            <p:ph type="ftr" sz="quarter" idx="11"/>
          </p:nvPr>
        </p:nvSpPr>
        <p:spPr>
          <a:xfrm>
            <a:off x="3124200" y="4693593"/>
            <a:ext cx="3465286" cy="337194"/>
          </a:xfrm>
        </p:spPr>
        <p:txBody>
          <a:bodyPr/>
          <a:lstStyle/>
          <a:p>
            <a:r>
              <a:rPr lang="en-US" dirty="0"/>
              <a:t>RAPORT DE EVALUARE PRIVIND COMERȚUL ELECTRONIC ȘI ECONOMIA FĂRĂ NUMERAR </a:t>
            </a:r>
          </a:p>
        </p:txBody>
      </p:sp>
      <p:sp>
        <p:nvSpPr>
          <p:cNvPr id="10" name="Content Placeholder 8">
            <a:extLst>
              <a:ext uri="{FF2B5EF4-FFF2-40B4-BE49-F238E27FC236}">
                <a16:creationId xmlns:a16="http://schemas.microsoft.com/office/drawing/2014/main" id="{76CFBDD2-C880-41A2-AB23-78D24B400540}"/>
              </a:ext>
            </a:extLst>
          </p:cNvPr>
          <p:cNvSpPr>
            <a:spLocks noGrp="1"/>
          </p:cNvSpPr>
          <p:nvPr>
            <p:ph sz="half" idx="1"/>
          </p:nvPr>
        </p:nvSpPr>
        <p:spPr>
          <a:xfrm>
            <a:off x="620790" y="1904853"/>
            <a:ext cx="3951210" cy="2677195"/>
          </a:xfrm>
        </p:spPr>
        <p:txBody>
          <a:bodyPr>
            <a:noAutofit/>
          </a:bodyPr>
          <a:lstStyle/>
          <a:p>
            <a:r>
              <a:rPr lang="en-US" dirty="0" err="1">
                <a:solidFill>
                  <a:srgbClr val="C00000"/>
                </a:solidFill>
              </a:rPr>
              <a:t>Convenabil</a:t>
            </a:r>
            <a:r>
              <a:rPr lang="en-US" dirty="0">
                <a:solidFill>
                  <a:srgbClr val="C00000"/>
                </a:solidFill>
              </a:rPr>
              <a:t> – </a:t>
            </a:r>
            <a:r>
              <a:rPr lang="en-US" dirty="0" err="1"/>
              <a:t>ar</a:t>
            </a:r>
            <a:r>
              <a:rPr lang="en-US" dirty="0"/>
              <a:t> </a:t>
            </a:r>
            <a:r>
              <a:rPr lang="en-US" dirty="0" err="1"/>
              <a:t>trebui</a:t>
            </a:r>
            <a:r>
              <a:rPr lang="en-US" dirty="0"/>
              <a:t> </a:t>
            </a:r>
            <a:r>
              <a:rPr lang="en-US" dirty="0" err="1"/>
              <a:t>să</a:t>
            </a:r>
            <a:r>
              <a:rPr lang="en-US" dirty="0"/>
              <a:t> fie </a:t>
            </a:r>
            <a:r>
              <a:rPr lang="en-US" dirty="0" err="1"/>
              <a:t>confortabil</a:t>
            </a:r>
            <a:r>
              <a:rPr lang="en-US" dirty="0"/>
              <a:t> </a:t>
            </a:r>
            <a:r>
              <a:rPr lang="en-US" dirty="0" err="1"/>
              <a:t>și</a:t>
            </a:r>
            <a:r>
              <a:rPr lang="en-US" dirty="0"/>
              <a:t> </a:t>
            </a:r>
            <a:r>
              <a:rPr lang="en-US" dirty="0" err="1"/>
              <a:t>adecvat</a:t>
            </a:r>
            <a:r>
              <a:rPr lang="en-US" dirty="0"/>
              <a:t> </a:t>
            </a:r>
            <a:r>
              <a:rPr lang="en-US" dirty="0" err="1"/>
              <a:t>pentru</a:t>
            </a:r>
            <a:r>
              <a:rPr lang="en-US" dirty="0"/>
              <a:t> a </a:t>
            </a:r>
            <a:r>
              <a:rPr lang="en-US" dirty="0" err="1"/>
              <a:t>funcționa</a:t>
            </a:r>
            <a:r>
              <a:rPr lang="en-US" dirty="0"/>
              <a:t> </a:t>
            </a:r>
            <a:r>
              <a:rPr lang="en-US" dirty="0">
                <a:solidFill>
                  <a:srgbClr val="C00000"/>
                </a:solidFill>
              </a:rPr>
              <a:t>
Cost-</a:t>
            </a:r>
            <a:r>
              <a:rPr lang="en-US" dirty="0" err="1">
                <a:solidFill>
                  <a:srgbClr val="C00000"/>
                </a:solidFill>
              </a:rPr>
              <a:t>eficient</a:t>
            </a:r>
            <a:r>
              <a:rPr lang="en-US" dirty="0">
                <a:solidFill>
                  <a:srgbClr val="C00000"/>
                </a:solidFill>
              </a:rPr>
              <a:t> - </a:t>
            </a:r>
            <a:r>
              <a:rPr lang="en-US" dirty="0" err="1"/>
              <a:t>ar</a:t>
            </a:r>
            <a:r>
              <a:rPr lang="en-US" dirty="0"/>
              <a:t> </a:t>
            </a:r>
            <a:r>
              <a:rPr lang="en-US" dirty="0" err="1"/>
              <a:t>trebui</a:t>
            </a:r>
            <a:r>
              <a:rPr lang="en-US" dirty="0"/>
              <a:t> </a:t>
            </a:r>
            <a:r>
              <a:rPr lang="en-US" dirty="0" err="1"/>
              <a:t>să</a:t>
            </a:r>
            <a:r>
              <a:rPr lang="en-US" dirty="0"/>
              <a:t> fie </a:t>
            </a:r>
            <a:r>
              <a:rPr lang="en-US" dirty="0" err="1"/>
              <a:t>mai</a:t>
            </a:r>
            <a:r>
              <a:rPr lang="en-US" dirty="0"/>
              <a:t> </a:t>
            </a:r>
            <a:r>
              <a:rPr lang="en-US" dirty="0" err="1"/>
              <a:t>ieftin</a:t>
            </a:r>
            <a:r>
              <a:rPr lang="en-US" dirty="0"/>
              <a:t> </a:t>
            </a:r>
            <a:r>
              <a:rPr lang="en-US" dirty="0" err="1"/>
              <a:t>decât</a:t>
            </a:r>
            <a:r>
              <a:rPr lang="en-US" dirty="0"/>
              <a:t> un alt mod de </a:t>
            </a:r>
            <a:r>
              <a:rPr lang="en-US" dirty="0" err="1"/>
              <a:t>operare</a:t>
            </a:r>
            <a:r>
              <a:rPr lang="en-US" dirty="0">
                <a:solidFill>
                  <a:srgbClr val="C00000"/>
                </a:solidFill>
              </a:rPr>
              <a:t>
</a:t>
            </a:r>
            <a:r>
              <a:rPr lang="en-US" dirty="0" err="1">
                <a:solidFill>
                  <a:srgbClr val="C00000"/>
                </a:solidFill>
              </a:rPr>
              <a:t>Comun</a:t>
            </a:r>
            <a:r>
              <a:rPr lang="en-US" dirty="0">
                <a:solidFill>
                  <a:srgbClr val="C00000"/>
                </a:solidFill>
              </a:rPr>
              <a:t> - </a:t>
            </a:r>
            <a:r>
              <a:rPr lang="en-US" dirty="0" err="1"/>
              <a:t>ar</a:t>
            </a:r>
            <a:r>
              <a:rPr lang="en-US" dirty="0"/>
              <a:t> </a:t>
            </a:r>
            <a:r>
              <a:rPr lang="en-US" dirty="0" err="1"/>
              <a:t>trebui</a:t>
            </a:r>
            <a:r>
              <a:rPr lang="en-US" dirty="0"/>
              <a:t> </a:t>
            </a:r>
            <a:r>
              <a:rPr lang="en-US" dirty="0" err="1"/>
              <a:t>să</a:t>
            </a:r>
            <a:r>
              <a:rPr lang="en-US" dirty="0"/>
              <a:t> </a:t>
            </a:r>
            <a:r>
              <a:rPr lang="en-US" dirty="0" err="1"/>
              <a:t>existe</a:t>
            </a:r>
            <a:r>
              <a:rPr lang="en-US" dirty="0"/>
              <a:t> o </a:t>
            </a:r>
            <a:r>
              <a:rPr lang="en-US" dirty="0" err="1"/>
              <a:t>mulțime</a:t>
            </a:r>
            <a:r>
              <a:rPr lang="en-US" dirty="0"/>
              <a:t> de </a:t>
            </a:r>
            <a:r>
              <a:rPr lang="en-US" dirty="0" err="1"/>
              <a:t>cunoștințe</a:t>
            </a:r>
            <a:r>
              <a:rPr lang="en-US" dirty="0"/>
              <a:t> </a:t>
            </a:r>
            <a:r>
              <a:rPr lang="en-US" dirty="0" err="1"/>
              <a:t>despre</a:t>
            </a:r>
            <a:r>
              <a:rPr lang="en-US" dirty="0"/>
              <a:t> </a:t>
            </a:r>
            <a:r>
              <a:rPr lang="en-US" dirty="0" err="1"/>
              <a:t>modul</a:t>
            </a:r>
            <a:r>
              <a:rPr lang="en-US" dirty="0"/>
              <a:t> </a:t>
            </a:r>
            <a:r>
              <a:rPr lang="en-US" dirty="0" err="1"/>
              <a:t>în</a:t>
            </a:r>
            <a:r>
              <a:rPr lang="en-US" dirty="0"/>
              <a:t> care </a:t>
            </a:r>
            <a:r>
              <a:rPr lang="en-US" dirty="0" err="1"/>
              <a:t>funcționează</a:t>
            </a:r>
            <a:r>
              <a:rPr lang="en-US" dirty="0"/>
              <a:t> </a:t>
            </a:r>
            <a:r>
              <a:rPr lang="en-US" dirty="0" err="1"/>
              <a:t>totul</a:t>
            </a:r>
            <a:r>
              <a:rPr lang="en-US" dirty="0">
                <a:solidFill>
                  <a:srgbClr val="C00000"/>
                </a:solidFill>
              </a:rPr>
              <a:t>
C</a:t>
            </a:r>
            <a:r>
              <a:rPr lang="ro-RO" dirty="0" err="1">
                <a:solidFill>
                  <a:srgbClr val="C00000"/>
                </a:solidFill>
              </a:rPr>
              <a:t>utumă</a:t>
            </a:r>
            <a:r>
              <a:rPr lang="en-US" dirty="0">
                <a:solidFill>
                  <a:srgbClr val="C00000"/>
                </a:solidFill>
              </a:rPr>
              <a:t> - </a:t>
            </a:r>
            <a:r>
              <a:rPr lang="en-US" dirty="0" err="1"/>
              <a:t>oamenii</a:t>
            </a:r>
            <a:r>
              <a:rPr lang="en-US" dirty="0"/>
              <a:t> </a:t>
            </a:r>
            <a:r>
              <a:rPr lang="en-US" dirty="0" err="1"/>
              <a:t>ar</a:t>
            </a:r>
            <a:r>
              <a:rPr lang="en-US" dirty="0"/>
              <a:t> </a:t>
            </a:r>
            <a:r>
              <a:rPr lang="en-US" dirty="0" err="1"/>
              <a:t>trebui</a:t>
            </a:r>
            <a:r>
              <a:rPr lang="en-US" dirty="0"/>
              <a:t> </a:t>
            </a:r>
            <a:r>
              <a:rPr lang="en-US" dirty="0" err="1"/>
              <a:t>să</a:t>
            </a:r>
            <a:r>
              <a:rPr lang="en-US" dirty="0"/>
              <a:t> se </a:t>
            </a:r>
            <a:r>
              <a:rPr lang="en-US" dirty="0" err="1"/>
              <a:t>obișnuiască</a:t>
            </a:r>
            <a:r>
              <a:rPr lang="en-US" dirty="0"/>
              <a:t> cu </a:t>
            </a:r>
            <a:r>
              <a:rPr lang="en-US" dirty="0" err="1"/>
              <a:t>acest</a:t>
            </a:r>
            <a:r>
              <a:rPr lang="en-US" dirty="0"/>
              <a:t> tip de </a:t>
            </a:r>
            <a:r>
              <a:rPr lang="en-US" i="1" dirty="0"/>
              <a:t>modus operandi.</a:t>
            </a:r>
          </a:p>
        </p:txBody>
      </p:sp>
      <p:sp>
        <p:nvSpPr>
          <p:cNvPr id="11" name="TextBox 10">
            <a:extLst>
              <a:ext uri="{FF2B5EF4-FFF2-40B4-BE49-F238E27FC236}">
                <a16:creationId xmlns:a16="http://schemas.microsoft.com/office/drawing/2014/main" id="{8F4043C1-137F-46C8-9FF0-4E4DC03E7AD8}"/>
              </a:ext>
            </a:extLst>
          </p:cNvPr>
          <p:cNvSpPr txBox="1"/>
          <p:nvPr/>
        </p:nvSpPr>
        <p:spPr>
          <a:xfrm>
            <a:off x="1339715" y="1444171"/>
            <a:ext cx="2950808" cy="369332"/>
          </a:xfrm>
          <a:prstGeom prst="rect">
            <a:avLst/>
          </a:prstGeom>
          <a:noFill/>
        </p:spPr>
        <p:txBody>
          <a:bodyPr wrap="none" rtlCol="0">
            <a:spAutoFit/>
          </a:bodyPr>
          <a:lstStyle/>
          <a:p>
            <a:r>
              <a:rPr lang="ro-RO" b="1" dirty="0">
                <a:solidFill>
                  <a:srgbClr val="002060"/>
                </a:solidFill>
              </a:rPr>
              <a:t>Principiul celor patru</a:t>
            </a:r>
            <a:r>
              <a:rPr lang="en-US" b="1" dirty="0">
                <a:solidFill>
                  <a:srgbClr val="002060"/>
                </a:solidFill>
              </a:rPr>
              <a:t> “</a:t>
            </a:r>
            <a:r>
              <a:rPr lang="en-US" b="1" dirty="0">
                <a:solidFill>
                  <a:srgbClr val="C00000"/>
                </a:solidFill>
              </a:rPr>
              <a:t>C</a:t>
            </a:r>
            <a:r>
              <a:rPr lang="en-US" b="1" dirty="0">
                <a:solidFill>
                  <a:srgbClr val="002060"/>
                </a:solidFill>
              </a:rPr>
              <a:t>”</a:t>
            </a:r>
          </a:p>
        </p:txBody>
      </p:sp>
      <p:sp>
        <p:nvSpPr>
          <p:cNvPr id="13" name="TextBox 12">
            <a:extLst>
              <a:ext uri="{FF2B5EF4-FFF2-40B4-BE49-F238E27FC236}">
                <a16:creationId xmlns:a16="http://schemas.microsoft.com/office/drawing/2014/main" id="{B4657AFA-8C4F-4675-B1FA-11855B2A1CEB}"/>
              </a:ext>
            </a:extLst>
          </p:cNvPr>
          <p:cNvSpPr txBox="1"/>
          <p:nvPr/>
        </p:nvSpPr>
        <p:spPr>
          <a:xfrm>
            <a:off x="6442660" y="1447854"/>
            <a:ext cx="845103" cy="369332"/>
          </a:xfrm>
          <a:prstGeom prst="rect">
            <a:avLst/>
          </a:prstGeom>
          <a:noFill/>
        </p:spPr>
        <p:txBody>
          <a:bodyPr wrap="none" rtlCol="0">
            <a:spAutoFit/>
          </a:bodyPr>
          <a:lstStyle/>
          <a:p>
            <a:r>
              <a:rPr lang="ro-RO" b="1" dirty="0">
                <a:solidFill>
                  <a:srgbClr val="002060"/>
                </a:solidFill>
              </a:rPr>
              <a:t>Mituri</a:t>
            </a:r>
            <a:endParaRPr lang="en-US" b="1" dirty="0">
              <a:solidFill>
                <a:srgbClr val="002060"/>
              </a:solidFill>
            </a:endParaRPr>
          </a:p>
        </p:txBody>
      </p:sp>
    </p:spTree>
    <p:extLst>
      <p:ext uri="{BB962C8B-B14F-4D97-AF65-F5344CB8AC3E}">
        <p14:creationId xmlns:p14="http://schemas.microsoft.com/office/powerpoint/2010/main" val="139757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0BF2BB-6616-46DF-A63A-302CE1DFE011}"/>
              </a:ext>
            </a:extLst>
          </p:cNvPr>
          <p:cNvSpPr>
            <a:spLocks noGrp="1"/>
          </p:cNvSpPr>
          <p:nvPr>
            <p:ph sz="half" idx="1"/>
          </p:nvPr>
        </p:nvSpPr>
        <p:spPr/>
        <p:txBody>
          <a:bodyPr/>
          <a:lstStyle/>
          <a:p>
            <a:r>
              <a:rPr lang="ro-RO" dirty="0"/>
              <a:t>Comisionul comerciantului și </a:t>
            </a:r>
            <a:r>
              <a:rPr lang="ro-RO" dirty="0" err="1"/>
              <a:t>interchange</a:t>
            </a:r>
            <a:r>
              <a:rPr lang="ro-RO" dirty="0"/>
              <a:t> fee</a:t>
            </a:r>
            <a:endParaRPr lang="en-US" dirty="0"/>
          </a:p>
        </p:txBody>
      </p:sp>
      <p:sp>
        <p:nvSpPr>
          <p:cNvPr id="3" name="Content Placeholder 2">
            <a:extLst>
              <a:ext uri="{FF2B5EF4-FFF2-40B4-BE49-F238E27FC236}">
                <a16:creationId xmlns:a16="http://schemas.microsoft.com/office/drawing/2014/main" id="{4644DD8C-6F99-41C9-B1EA-8EC93A51090D}"/>
              </a:ext>
            </a:extLst>
          </p:cNvPr>
          <p:cNvSpPr>
            <a:spLocks noGrp="1"/>
          </p:cNvSpPr>
          <p:nvPr>
            <p:ph sz="half" idx="2"/>
          </p:nvPr>
        </p:nvSpPr>
        <p:spPr/>
        <p:txBody>
          <a:bodyPr/>
          <a:lstStyle/>
          <a:p>
            <a:r>
              <a:rPr lang="ro-RO" dirty="0"/>
              <a:t>Depozitul bancar</a:t>
            </a:r>
            <a:endParaRPr lang="en-US" dirty="0"/>
          </a:p>
        </p:txBody>
      </p:sp>
      <p:sp>
        <p:nvSpPr>
          <p:cNvPr id="4" name="Date Placeholder 3">
            <a:extLst>
              <a:ext uri="{FF2B5EF4-FFF2-40B4-BE49-F238E27FC236}">
                <a16:creationId xmlns:a16="http://schemas.microsoft.com/office/drawing/2014/main" id="{D27A8636-F1CF-43ED-8180-1BFDED3F7ED6}"/>
              </a:ext>
            </a:extLst>
          </p:cNvPr>
          <p:cNvSpPr>
            <a:spLocks noGrp="1"/>
          </p:cNvSpPr>
          <p:nvPr>
            <p:ph type="dt" sz="half" idx="10"/>
          </p:nvPr>
        </p:nvSpPr>
        <p:spPr/>
        <p:txBody>
          <a:bodyPr/>
          <a:lstStyle/>
          <a:p>
            <a:fld id="{14617E75-551E-490B-8336-74853351C23B}" type="datetime1">
              <a:rPr lang="en-US" smtClean="0"/>
              <a:t>2/18/2021</a:t>
            </a:fld>
            <a:endParaRPr lang="en-US"/>
          </a:p>
        </p:txBody>
      </p:sp>
      <p:sp>
        <p:nvSpPr>
          <p:cNvPr id="5" name="Footer Placeholder 4">
            <a:extLst>
              <a:ext uri="{FF2B5EF4-FFF2-40B4-BE49-F238E27FC236}">
                <a16:creationId xmlns:a16="http://schemas.microsoft.com/office/drawing/2014/main" id="{9C1C28A2-642C-4505-BC1E-600FD97C7C7B}"/>
              </a:ext>
            </a:extLst>
          </p:cNvPr>
          <p:cNvSpPr>
            <a:spLocks noGrp="1"/>
          </p:cNvSpPr>
          <p:nvPr>
            <p:ph type="ftr" sz="quarter" idx="11"/>
          </p:nvPr>
        </p:nvSpPr>
        <p:spPr>
          <a:xfrm>
            <a:off x="3124199" y="4752870"/>
            <a:ext cx="3306745" cy="277917"/>
          </a:xfrm>
        </p:spPr>
        <p:txBody>
          <a:bodyPr/>
          <a:lstStyle/>
          <a:p>
            <a:r>
              <a:rPr lang="en-US" dirty="0"/>
              <a:t>RAPORT DE EVALUARE PRIVIND COMERȚUL ELECTRONIC ȘI ECONOMIA FĂRĂ NUMERAR </a:t>
            </a:r>
          </a:p>
        </p:txBody>
      </p:sp>
      <p:sp>
        <p:nvSpPr>
          <p:cNvPr id="6" name="Slide Number Placeholder 5">
            <a:extLst>
              <a:ext uri="{FF2B5EF4-FFF2-40B4-BE49-F238E27FC236}">
                <a16:creationId xmlns:a16="http://schemas.microsoft.com/office/drawing/2014/main" id="{15752042-DA58-48E7-BF26-26BD36683FC2}"/>
              </a:ext>
            </a:extLst>
          </p:cNvPr>
          <p:cNvSpPr>
            <a:spLocks noGrp="1"/>
          </p:cNvSpPr>
          <p:nvPr>
            <p:ph type="sldNum" sz="quarter" idx="12"/>
          </p:nvPr>
        </p:nvSpPr>
        <p:spPr/>
        <p:txBody>
          <a:bodyPr/>
          <a:lstStyle/>
          <a:p>
            <a:fld id="{42782948-4DBE-204D-AB9E-B65E067054AE}" type="slidenum">
              <a:rPr lang="en-US" smtClean="0"/>
              <a:pPr/>
              <a:t>7</a:t>
            </a:fld>
            <a:endParaRPr lang="en-US"/>
          </a:p>
        </p:txBody>
      </p:sp>
      <p:sp>
        <p:nvSpPr>
          <p:cNvPr id="7" name="Title 6">
            <a:extLst>
              <a:ext uri="{FF2B5EF4-FFF2-40B4-BE49-F238E27FC236}">
                <a16:creationId xmlns:a16="http://schemas.microsoft.com/office/drawing/2014/main" id="{01464A84-D4ED-4514-B79E-853CBA7B779C}"/>
              </a:ext>
            </a:extLst>
          </p:cNvPr>
          <p:cNvSpPr>
            <a:spLocks noGrp="1"/>
          </p:cNvSpPr>
          <p:nvPr>
            <p:ph type="title"/>
          </p:nvPr>
        </p:nvSpPr>
        <p:spPr/>
        <p:txBody>
          <a:bodyPr/>
          <a:lstStyle/>
          <a:p>
            <a:r>
              <a:rPr lang="ro-RO" dirty="0"/>
              <a:t>SISTEME DE PLĂȚI</a:t>
            </a:r>
            <a:endParaRPr lang="en-US" dirty="0"/>
          </a:p>
        </p:txBody>
      </p:sp>
      <p:pic>
        <p:nvPicPr>
          <p:cNvPr id="12" name="Picture 11">
            <a:extLst>
              <a:ext uri="{FF2B5EF4-FFF2-40B4-BE49-F238E27FC236}">
                <a16:creationId xmlns:a16="http://schemas.microsoft.com/office/drawing/2014/main" id="{40708F60-696B-4A42-8622-D21E981F31A0}"/>
              </a:ext>
            </a:extLst>
          </p:cNvPr>
          <p:cNvPicPr>
            <a:picLocks noChangeAspect="1"/>
          </p:cNvPicPr>
          <p:nvPr/>
        </p:nvPicPr>
        <p:blipFill>
          <a:blip r:embed="rId2"/>
          <a:stretch>
            <a:fillRect/>
          </a:stretch>
        </p:blipFill>
        <p:spPr>
          <a:xfrm>
            <a:off x="332737" y="1999622"/>
            <a:ext cx="4063711" cy="2194687"/>
          </a:xfrm>
          <a:prstGeom prst="rect">
            <a:avLst/>
          </a:prstGeom>
        </p:spPr>
      </p:pic>
      <p:sp>
        <p:nvSpPr>
          <p:cNvPr id="13" name="Content Placeholder 8">
            <a:extLst>
              <a:ext uri="{FF2B5EF4-FFF2-40B4-BE49-F238E27FC236}">
                <a16:creationId xmlns:a16="http://schemas.microsoft.com/office/drawing/2014/main" id="{442A94E4-1A90-45D9-B224-A6B1FEC8CA25}"/>
              </a:ext>
            </a:extLst>
          </p:cNvPr>
          <p:cNvSpPr txBox="1">
            <a:spLocks/>
          </p:cNvSpPr>
          <p:nvPr/>
        </p:nvSpPr>
        <p:spPr>
          <a:xfrm>
            <a:off x="4647592" y="1722907"/>
            <a:ext cx="3810304" cy="292688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ro-RO" sz="1400" dirty="0">
                <a:latin typeface="Gill Sans MT" panose="020B0502020104020203" pitchFamily="34" charset="0"/>
                <a:ea typeface="Calibri" panose="020F0502020204030204" pitchFamily="34" charset="0"/>
                <a:cs typeface="Times New Roman (Body CS)"/>
              </a:rPr>
              <a:t>V</a:t>
            </a:r>
            <a:r>
              <a:rPr lang="en-US" sz="1400" dirty="0" err="1">
                <a:latin typeface="Gill Sans MT" panose="020B0502020104020203" pitchFamily="34" charset="0"/>
                <a:ea typeface="Calibri" panose="020F0502020204030204" pitchFamily="34" charset="0"/>
                <a:cs typeface="Times New Roman (Body CS)"/>
              </a:rPr>
              <a:t>aloarea</a:t>
            </a:r>
            <a:r>
              <a:rPr lang="en-US" sz="1400" dirty="0">
                <a:latin typeface="Gill Sans MT" panose="020B0502020104020203" pitchFamily="34" charset="0"/>
                <a:ea typeface="Calibri" panose="020F0502020204030204" pitchFamily="34" charset="0"/>
                <a:cs typeface="Times New Roman (Body CS)"/>
              </a:rPr>
              <a:t> </a:t>
            </a:r>
            <a:r>
              <a:rPr lang="en-US" sz="1400" dirty="0" err="1">
                <a:latin typeface="Gill Sans MT" panose="020B0502020104020203" pitchFamily="34" charset="0"/>
                <a:ea typeface="Calibri" panose="020F0502020204030204" pitchFamily="34" charset="0"/>
                <a:cs typeface="Times New Roman (Body CS)"/>
              </a:rPr>
              <a:t>depozitului</a:t>
            </a:r>
            <a:r>
              <a:rPr lang="en-US" sz="1400" dirty="0">
                <a:latin typeface="Gill Sans MT" panose="020B0502020104020203" pitchFamily="34" charset="0"/>
                <a:ea typeface="Calibri" panose="020F0502020204030204" pitchFamily="34" charset="0"/>
                <a:cs typeface="Times New Roman (Body CS)"/>
              </a:rPr>
              <a:t> </a:t>
            </a:r>
            <a:r>
              <a:rPr lang="ro-RO" sz="1400" dirty="0">
                <a:latin typeface="Gill Sans MT" panose="020B0502020104020203" pitchFamily="34" charset="0"/>
                <a:ea typeface="Calibri" panose="020F0502020204030204" pitchFamily="34" charset="0"/>
                <a:cs typeface="Times New Roman (Body CS)"/>
              </a:rPr>
              <a:t>bancar (</a:t>
            </a:r>
            <a:r>
              <a:rPr lang="en-US" sz="1400" dirty="0">
                <a:latin typeface="Gill Sans MT" panose="020B0502020104020203" pitchFamily="34" charset="0"/>
                <a:ea typeface="Calibri" panose="020F0502020204030204" pitchFamily="34" charset="0"/>
                <a:cs typeface="Times New Roman (Body CS)"/>
              </a:rPr>
              <a:t>de rollover</a:t>
            </a:r>
            <a:r>
              <a:rPr lang="ro-RO" sz="1400" dirty="0">
                <a:latin typeface="Gill Sans MT" panose="020B0502020104020203" pitchFamily="34" charset="0"/>
                <a:ea typeface="Calibri" panose="020F0502020204030204" pitchFamily="34" charset="0"/>
                <a:cs typeface="Times New Roman (Body CS)"/>
              </a:rPr>
              <a:t>)</a:t>
            </a:r>
            <a:r>
              <a:rPr lang="en-US" sz="1400" dirty="0">
                <a:latin typeface="Gill Sans MT" panose="020B0502020104020203" pitchFamily="34" charset="0"/>
                <a:ea typeface="Calibri" panose="020F0502020204030204" pitchFamily="34" charset="0"/>
                <a:cs typeface="Times New Roman (Body CS)"/>
              </a:rPr>
              <a:t> </a:t>
            </a:r>
            <a:r>
              <a:rPr lang="en-US" sz="1400" dirty="0" err="1">
                <a:latin typeface="Gill Sans MT" panose="020B0502020104020203" pitchFamily="34" charset="0"/>
                <a:ea typeface="Calibri" panose="020F0502020204030204" pitchFamily="34" charset="0"/>
                <a:cs typeface="Times New Roman (Body CS)"/>
              </a:rPr>
              <a:t>constă</a:t>
            </a:r>
            <a:r>
              <a:rPr lang="en-US" sz="1400" dirty="0">
                <a:latin typeface="Gill Sans MT" panose="020B0502020104020203" pitchFamily="34" charset="0"/>
                <a:ea typeface="Calibri" panose="020F0502020204030204" pitchFamily="34" charset="0"/>
                <a:cs typeface="Times New Roman (Body CS)"/>
              </a:rPr>
              <a:t> din </a:t>
            </a:r>
            <a:r>
              <a:rPr lang="en-US" sz="1400" dirty="0" err="1">
                <a:latin typeface="Gill Sans MT" panose="020B0502020104020203" pitchFamily="34" charset="0"/>
                <a:ea typeface="Calibri" panose="020F0502020204030204" pitchFamily="34" charset="0"/>
                <a:cs typeface="Times New Roman (Body CS)"/>
              </a:rPr>
              <a:t>două</a:t>
            </a:r>
            <a:r>
              <a:rPr lang="en-US" sz="1400" dirty="0">
                <a:latin typeface="Gill Sans MT" panose="020B0502020104020203" pitchFamily="34" charset="0"/>
                <a:ea typeface="Calibri" panose="020F0502020204030204" pitchFamily="34" charset="0"/>
                <a:cs typeface="Times New Roman (Body CS)"/>
              </a:rPr>
              <a:t> </a:t>
            </a:r>
            <a:r>
              <a:rPr lang="en-US" sz="1400" dirty="0" err="1">
                <a:latin typeface="Gill Sans MT" panose="020B0502020104020203" pitchFamily="34" charset="0"/>
                <a:ea typeface="Calibri" panose="020F0502020204030204" pitchFamily="34" charset="0"/>
                <a:cs typeface="Times New Roman (Body CS)"/>
              </a:rPr>
              <a:t>părți</a:t>
            </a:r>
            <a:r>
              <a:rPr lang="en-US" sz="1400" dirty="0">
                <a:latin typeface="Gill Sans MT" panose="020B0502020104020203" pitchFamily="34" charset="0"/>
                <a:ea typeface="Calibri" panose="020F0502020204030204" pitchFamily="34" charset="0"/>
                <a:cs typeface="Times New Roman (Body CS)"/>
              </a:rPr>
              <a:t>: </a:t>
            </a:r>
            <a:r>
              <a:rPr lang="en-US" sz="1400" dirty="0" err="1">
                <a:latin typeface="Gill Sans MT" panose="020B0502020104020203" pitchFamily="34" charset="0"/>
                <a:ea typeface="Calibri" panose="020F0502020204030204" pitchFamily="34" charset="0"/>
                <a:cs typeface="Times New Roman (Body CS)"/>
              </a:rPr>
              <a:t>valoarea</a:t>
            </a:r>
            <a:r>
              <a:rPr lang="en-US" sz="1400" dirty="0">
                <a:latin typeface="Gill Sans MT" panose="020B0502020104020203" pitchFamily="34" charset="0"/>
                <a:ea typeface="Calibri" panose="020F0502020204030204" pitchFamily="34" charset="0"/>
                <a:cs typeface="Times New Roman (Body CS)"/>
              </a:rPr>
              <a:t> </a:t>
            </a:r>
            <a:r>
              <a:rPr lang="en-US" sz="1400" dirty="0" err="1">
                <a:latin typeface="Gill Sans MT" panose="020B0502020104020203" pitchFamily="34" charset="0"/>
                <a:ea typeface="Calibri" panose="020F0502020204030204" pitchFamily="34" charset="0"/>
                <a:cs typeface="Times New Roman (Body CS)"/>
              </a:rPr>
              <a:t>fixă</a:t>
            </a:r>
            <a:r>
              <a:rPr lang="en-US" sz="1400" dirty="0">
                <a:latin typeface="Gill Sans MT" panose="020B0502020104020203" pitchFamily="34" charset="0"/>
                <a:ea typeface="Calibri" panose="020F0502020204030204" pitchFamily="34" charset="0"/>
                <a:cs typeface="Times New Roman (Body CS)"/>
              </a:rPr>
              <a:t> (de la 0 la 300 000 EUR) </a:t>
            </a:r>
            <a:r>
              <a:rPr lang="en-US" sz="1400" dirty="0" err="1">
                <a:latin typeface="Gill Sans MT" panose="020B0502020104020203" pitchFamily="34" charset="0"/>
                <a:ea typeface="Calibri" panose="020F0502020204030204" pitchFamily="34" charset="0"/>
                <a:cs typeface="Times New Roman (Body CS)"/>
              </a:rPr>
              <a:t>și</a:t>
            </a:r>
            <a:r>
              <a:rPr lang="en-US" sz="1400" dirty="0">
                <a:latin typeface="Gill Sans MT" panose="020B0502020104020203" pitchFamily="34" charset="0"/>
                <a:ea typeface="Calibri" panose="020F0502020204030204" pitchFamily="34" charset="0"/>
                <a:cs typeface="Times New Roman (Body CS)"/>
              </a:rPr>
              <a:t> un </a:t>
            </a:r>
            <a:r>
              <a:rPr lang="en-US" sz="1400" dirty="0" err="1">
                <a:latin typeface="Gill Sans MT" panose="020B0502020104020203" pitchFamily="34" charset="0"/>
                <a:ea typeface="Calibri" panose="020F0502020204030204" pitchFamily="34" charset="0"/>
                <a:cs typeface="Times New Roman (Body CS)"/>
              </a:rPr>
              <a:t>procent</a:t>
            </a:r>
            <a:r>
              <a:rPr lang="en-US" sz="1400" dirty="0">
                <a:latin typeface="Gill Sans MT" panose="020B0502020104020203" pitchFamily="34" charset="0"/>
                <a:ea typeface="Calibri" panose="020F0502020204030204" pitchFamily="34" charset="0"/>
                <a:cs typeface="Times New Roman (Body CS)"/>
              </a:rPr>
              <a:t> din </a:t>
            </a:r>
            <a:r>
              <a:rPr lang="en-US" sz="1400" dirty="0" err="1">
                <a:latin typeface="Gill Sans MT" panose="020B0502020104020203" pitchFamily="34" charset="0"/>
                <a:ea typeface="Calibri" panose="020F0502020204030204" pitchFamily="34" charset="0"/>
                <a:cs typeface="Times New Roman (Body CS)"/>
              </a:rPr>
              <a:t>cifra</a:t>
            </a:r>
            <a:r>
              <a:rPr lang="en-US" sz="1400" dirty="0">
                <a:latin typeface="Gill Sans MT" panose="020B0502020104020203" pitchFamily="34" charset="0"/>
                <a:ea typeface="Calibri" panose="020F0502020204030204" pitchFamily="34" charset="0"/>
                <a:cs typeface="Times New Roman (Body CS)"/>
              </a:rPr>
              <a:t> de </a:t>
            </a:r>
            <a:r>
              <a:rPr lang="en-US" sz="1400" dirty="0" err="1">
                <a:latin typeface="Gill Sans MT" panose="020B0502020104020203" pitchFamily="34" charset="0"/>
                <a:ea typeface="Calibri" panose="020F0502020204030204" pitchFamily="34" charset="0"/>
                <a:cs typeface="Times New Roman (Body CS)"/>
              </a:rPr>
              <a:t>afaceri</a:t>
            </a:r>
            <a:r>
              <a:rPr lang="en-US" sz="1400" dirty="0">
                <a:latin typeface="Gill Sans MT" panose="020B0502020104020203" pitchFamily="34" charset="0"/>
                <a:ea typeface="Calibri" panose="020F0502020204030204" pitchFamily="34" charset="0"/>
                <a:cs typeface="Times New Roman (Body CS)"/>
              </a:rPr>
              <a:t> (5-</a:t>
            </a:r>
            <a:r>
              <a:rPr lang="ro-RO" sz="1400" dirty="0">
                <a:latin typeface="Gill Sans MT" panose="020B0502020104020203" pitchFamily="34" charset="0"/>
                <a:ea typeface="Calibri" panose="020F0502020204030204" pitchFamily="34" charset="0"/>
                <a:cs typeface="Times New Roman (Body CS)"/>
              </a:rPr>
              <a:t>2</a:t>
            </a:r>
            <a:r>
              <a:rPr lang="en-US" sz="1400" dirty="0">
                <a:latin typeface="Gill Sans MT" panose="020B0502020104020203" pitchFamily="34" charset="0"/>
                <a:ea typeface="Calibri" panose="020F0502020204030204" pitchFamily="34" charset="0"/>
                <a:cs typeface="Times New Roman (Body CS)"/>
              </a:rPr>
              <a:t>0%) </a:t>
            </a:r>
            <a:r>
              <a:rPr lang="en-US" sz="1400" dirty="0" err="1">
                <a:latin typeface="Gill Sans MT" panose="020B0502020104020203" pitchFamily="34" charset="0"/>
                <a:ea typeface="Calibri" panose="020F0502020204030204" pitchFamily="34" charset="0"/>
                <a:cs typeface="Times New Roman (Body CS)"/>
              </a:rPr>
              <a:t>iar</a:t>
            </a:r>
            <a:r>
              <a:rPr lang="en-US" sz="1400" dirty="0">
                <a:latin typeface="Gill Sans MT" panose="020B0502020104020203" pitchFamily="34" charset="0"/>
                <a:ea typeface="Calibri" panose="020F0502020204030204" pitchFamily="34" charset="0"/>
                <a:cs typeface="Times New Roman (Body CS)"/>
              </a:rPr>
              <a:t> </a:t>
            </a:r>
            <a:r>
              <a:rPr lang="en-US" sz="1400" dirty="0" err="1">
                <a:latin typeface="Gill Sans MT" panose="020B0502020104020203" pitchFamily="34" charset="0"/>
                <a:ea typeface="Calibri" panose="020F0502020204030204" pitchFamily="34" charset="0"/>
                <a:cs typeface="Times New Roman (Body CS)"/>
              </a:rPr>
              <a:t>perioada</a:t>
            </a:r>
            <a:r>
              <a:rPr lang="en-US" sz="1400" dirty="0">
                <a:latin typeface="Gill Sans MT" panose="020B0502020104020203" pitchFamily="34" charset="0"/>
                <a:ea typeface="Calibri" panose="020F0502020204030204" pitchFamily="34" charset="0"/>
                <a:cs typeface="Times New Roman (Body CS)"/>
              </a:rPr>
              <a:t> </a:t>
            </a:r>
            <a:r>
              <a:rPr lang="en-US" sz="1400" dirty="0" err="1">
                <a:latin typeface="Gill Sans MT" panose="020B0502020104020203" pitchFamily="34" charset="0"/>
                <a:ea typeface="Calibri" panose="020F0502020204030204" pitchFamily="34" charset="0"/>
                <a:cs typeface="Times New Roman (Body CS)"/>
              </a:rPr>
              <a:t>pentru</a:t>
            </a:r>
            <a:r>
              <a:rPr lang="en-US" sz="1400" dirty="0">
                <a:latin typeface="Gill Sans MT" panose="020B0502020104020203" pitchFamily="34" charset="0"/>
                <a:ea typeface="Calibri" panose="020F0502020204030204" pitchFamily="34" charset="0"/>
                <a:cs typeface="Times New Roman (Body CS)"/>
              </a:rPr>
              <a:t> care banca </a:t>
            </a:r>
            <a:r>
              <a:rPr lang="en-US" sz="1400" dirty="0" err="1">
                <a:latin typeface="Gill Sans MT" panose="020B0502020104020203" pitchFamily="34" charset="0"/>
                <a:ea typeface="Calibri" panose="020F0502020204030204" pitchFamily="34" charset="0"/>
                <a:cs typeface="Times New Roman (Body CS)"/>
              </a:rPr>
              <a:t>reține</a:t>
            </a:r>
            <a:r>
              <a:rPr lang="en-US" sz="1400" dirty="0">
                <a:latin typeface="Gill Sans MT" panose="020B0502020104020203" pitchFamily="34" charset="0"/>
                <a:ea typeface="Calibri" panose="020F0502020204030204" pitchFamily="34" charset="0"/>
                <a:cs typeface="Times New Roman (Body CS)"/>
              </a:rPr>
              <a:t> </a:t>
            </a:r>
            <a:r>
              <a:rPr lang="en-US" sz="1400" dirty="0" err="1">
                <a:latin typeface="Gill Sans MT" panose="020B0502020104020203" pitchFamily="34" charset="0"/>
                <a:ea typeface="Calibri" panose="020F0502020204030204" pitchFamily="34" charset="0"/>
                <a:cs typeface="Times New Roman (Body CS)"/>
              </a:rPr>
              <a:t>depozitul</a:t>
            </a:r>
            <a:r>
              <a:rPr lang="en-US" sz="1400" dirty="0">
                <a:latin typeface="Gill Sans MT" panose="020B0502020104020203" pitchFamily="34" charset="0"/>
                <a:ea typeface="Calibri" panose="020F0502020204030204" pitchFamily="34" charset="0"/>
                <a:cs typeface="Times New Roman (Body CS)"/>
              </a:rPr>
              <a:t> </a:t>
            </a:r>
            <a:r>
              <a:rPr lang="en-US" sz="1400" dirty="0" err="1">
                <a:latin typeface="Gill Sans MT" panose="020B0502020104020203" pitchFamily="34" charset="0"/>
                <a:ea typeface="Calibri" panose="020F0502020204030204" pitchFamily="34" charset="0"/>
                <a:cs typeface="Times New Roman (Body CS)"/>
              </a:rPr>
              <a:t>este</a:t>
            </a:r>
            <a:r>
              <a:rPr lang="en-US" sz="1400" dirty="0">
                <a:latin typeface="Gill Sans MT" panose="020B0502020104020203" pitchFamily="34" charset="0"/>
                <a:ea typeface="Calibri" panose="020F0502020204030204" pitchFamily="34" charset="0"/>
                <a:cs typeface="Times New Roman (Body CS)"/>
              </a:rPr>
              <a:t> de </a:t>
            </a:r>
            <a:r>
              <a:rPr lang="en-US" sz="1400" dirty="0" err="1">
                <a:latin typeface="Gill Sans MT" panose="020B0502020104020203" pitchFamily="34" charset="0"/>
                <a:ea typeface="Calibri" panose="020F0502020204030204" pitchFamily="34" charset="0"/>
                <a:cs typeface="Times New Roman (Body CS)"/>
              </a:rPr>
              <a:t>aproximativ</a:t>
            </a:r>
            <a:r>
              <a:rPr lang="en-US" sz="1400" dirty="0">
                <a:latin typeface="Gill Sans MT" panose="020B0502020104020203" pitchFamily="34" charset="0"/>
                <a:ea typeface="Calibri" panose="020F0502020204030204" pitchFamily="34" charset="0"/>
                <a:cs typeface="Times New Roman (Body CS)"/>
              </a:rPr>
              <a:t> 180 de </a:t>
            </a:r>
            <a:r>
              <a:rPr lang="en-US" sz="1400" dirty="0" err="1">
                <a:latin typeface="Gill Sans MT" panose="020B0502020104020203" pitchFamily="34" charset="0"/>
                <a:ea typeface="Calibri" panose="020F0502020204030204" pitchFamily="34" charset="0"/>
                <a:cs typeface="Times New Roman (Body CS)"/>
              </a:rPr>
              <a:t>zile</a:t>
            </a:r>
            <a:r>
              <a:rPr lang="en-US" sz="1400" dirty="0">
                <a:latin typeface="Gill Sans MT" panose="020B0502020104020203" pitchFamily="34" charset="0"/>
                <a:ea typeface="Calibri" panose="020F0502020204030204" pitchFamily="34" charset="0"/>
                <a:cs typeface="Times New Roman (Body CS)"/>
              </a:rPr>
              <a:t> (6 </a:t>
            </a:r>
            <a:r>
              <a:rPr lang="en-US" sz="1400" dirty="0" err="1">
                <a:latin typeface="Gill Sans MT" panose="020B0502020104020203" pitchFamily="34" charset="0"/>
                <a:ea typeface="Calibri" panose="020F0502020204030204" pitchFamily="34" charset="0"/>
                <a:cs typeface="Times New Roman (Body CS)"/>
              </a:rPr>
              <a:t>luni</a:t>
            </a:r>
            <a:r>
              <a:rPr lang="en-US" sz="1400" dirty="0">
                <a:latin typeface="Gill Sans MT" panose="020B0502020104020203" pitchFamily="34" charset="0"/>
                <a:ea typeface="Calibri" panose="020F0502020204030204" pitchFamily="34" charset="0"/>
                <a:cs typeface="Times New Roman (Body CS)"/>
              </a:rPr>
              <a:t>).</a:t>
            </a:r>
            <a:endParaRPr lang="ro-RO" sz="1400" dirty="0">
              <a:latin typeface="Gill Sans MT" panose="020B0502020104020203" pitchFamily="34" charset="0"/>
              <a:ea typeface="Calibri" panose="020F0502020204030204" pitchFamily="34" charset="0"/>
              <a:cs typeface="Times New Roman (Body CS)"/>
            </a:endParaRPr>
          </a:p>
          <a:p>
            <a:pPr marL="0" indent="0">
              <a:buNone/>
            </a:pPr>
            <a:endParaRPr lang="ro-RO" sz="1400" dirty="0">
              <a:latin typeface="Gill Sans MT" panose="020B0502020104020203" pitchFamily="34" charset="0"/>
            </a:endParaRPr>
          </a:p>
          <a:p>
            <a:pPr marL="0" indent="0">
              <a:buNone/>
            </a:pPr>
            <a:r>
              <a:rPr lang="ro-RO" sz="1400" dirty="0">
                <a:latin typeface="Gill Sans MT" panose="020B0502020104020203" pitchFamily="34" charset="0"/>
              </a:rPr>
              <a:t>Există condiții impuse de sistemele internaționale de plăți, dar ele sunt limitate (pariuri, jocuri online, bilete de avion etc).</a:t>
            </a:r>
            <a:endParaRPr lang="ro-RO" sz="1200" dirty="0">
              <a:latin typeface="Gill Sans MT" panose="020B0502020104020203" pitchFamily="34" charset="0"/>
            </a:endParaRPr>
          </a:p>
        </p:txBody>
      </p:sp>
    </p:spTree>
    <p:extLst>
      <p:ext uri="{BB962C8B-B14F-4D97-AF65-F5344CB8AC3E}">
        <p14:creationId xmlns:p14="http://schemas.microsoft.com/office/powerpoint/2010/main" val="239705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40656-E948-4107-B188-5940F6616ED6}"/>
              </a:ext>
            </a:extLst>
          </p:cNvPr>
          <p:cNvSpPr>
            <a:spLocks noGrp="1"/>
          </p:cNvSpPr>
          <p:nvPr>
            <p:ph type="dt" sz="half" idx="2"/>
          </p:nvPr>
        </p:nvSpPr>
        <p:spPr/>
        <p:txBody>
          <a:bodyPr/>
          <a:lstStyle/>
          <a:p>
            <a:fld id="{FD0EAF8B-4B40-4042-A05B-868944D1BDA0}" type="datetime1">
              <a:rPr lang="en-US" smtClean="0"/>
              <a:t>2/18/2021</a:t>
            </a:fld>
            <a:endParaRPr lang="en-US"/>
          </a:p>
        </p:txBody>
      </p:sp>
      <p:sp>
        <p:nvSpPr>
          <p:cNvPr id="3" name="Slide Number Placeholder 2">
            <a:extLst>
              <a:ext uri="{FF2B5EF4-FFF2-40B4-BE49-F238E27FC236}">
                <a16:creationId xmlns:a16="http://schemas.microsoft.com/office/drawing/2014/main" id="{0263BD19-F5DA-4188-82FE-9B2AA199B1F2}"/>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5" name="Title 4">
            <a:extLst>
              <a:ext uri="{FF2B5EF4-FFF2-40B4-BE49-F238E27FC236}">
                <a16:creationId xmlns:a16="http://schemas.microsoft.com/office/drawing/2014/main" id="{DB396B8D-1DE6-461B-993E-09694F479855}"/>
              </a:ext>
            </a:extLst>
          </p:cNvPr>
          <p:cNvSpPr>
            <a:spLocks noGrp="1"/>
          </p:cNvSpPr>
          <p:nvPr>
            <p:ph type="title"/>
          </p:nvPr>
        </p:nvSpPr>
        <p:spPr>
          <a:xfrm>
            <a:off x="686103" y="682922"/>
            <a:ext cx="7957153" cy="461665"/>
          </a:xfrm>
        </p:spPr>
        <p:txBody>
          <a:bodyPr/>
          <a:lstStyle/>
          <a:p>
            <a:r>
              <a:rPr lang="en-US" dirty="0"/>
              <a:t>SISTEME DE PLATĂ: RECOMANDĂRI </a:t>
            </a:r>
          </a:p>
        </p:txBody>
      </p:sp>
      <p:sp>
        <p:nvSpPr>
          <p:cNvPr id="9" name="TextBox 8">
            <a:extLst>
              <a:ext uri="{FF2B5EF4-FFF2-40B4-BE49-F238E27FC236}">
                <a16:creationId xmlns:a16="http://schemas.microsoft.com/office/drawing/2014/main" id="{CF42882E-5AF1-48CD-955F-7D3C66D93A3B}"/>
              </a:ext>
            </a:extLst>
          </p:cNvPr>
          <p:cNvSpPr txBox="1"/>
          <p:nvPr/>
        </p:nvSpPr>
        <p:spPr>
          <a:xfrm>
            <a:off x="3860788" y="2127573"/>
            <a:ext cx="1484135" cy="954107"/>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Transparenț</a:t>
            </a:r>
            <a:r>
              <a:rPr lang="ro-RO" sz="1400" dirty="0">
                <a:solidFill>
                  <a:srgbClr val="6C6463"/>
                </a:solidFill>
                <a:latin typeface="Gill Sans MT" panose="020B0502020104020203" pitchFamily="34" charset="0"/>
                <a:ea typeface="Calibri" panose="020F0502020204030204" pitchFamily="34" charset="0"/>
                <a:cs typeface="Times New Roman (Body CS)"/>
              </a:rPr>
              <a:t>ă</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în</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politica</a:t>
            </a:r>
            <a:r>
              <a:rPr lang="en-US" sz="1400" dirty="0">
                <a:solidFill>
                  <a:srgbClr val="6C6463"/>
                </a:solidFill>
                <a:latin typeface="Gill Sans MT" panose="020B0502020104020203" pitchFamily="34" charset="0"/>
                <a:ea typeface="Calibri" panose="020F0502020204030204" pitchFamily="34" charset="0"/>
                <a:cs typeface="Times New Roman (Body CS)"/>
              </a:rPr>
              <a:t> de </a:t>
            </a:r>
            <a:r>
              <a:rPr lang="en-US" sz="1400" dirty="0" err="1">
                <a:solidFill>
                  <a:srgbClr val="6C6463"/>
                </a:solidFill>
                <a:latin typeface="Gill Sans MT" panose="020B0502020104020203" pitchFamily="34" charset="0"/>
                <a:ea typeface="Calibri" panose="020F0502020204030204" pitchFamily="34" charset="0"/>
                <a:cs typeface="Times New Roman (Body CS)"/>
              </a:rPr>
              <a:t>deschidere</a:t>
            </a:r>
            <a:r>
              <a:rPr lang="en-US" sz="1400" dirty="0">
                <a:solidFill>
                  <a:srgbClr val="6C6463"/>
                </a:solidFill>
                <a:latin typeface="Gill Sans MT" panose="020B0502020104020203" pitchFamily="34" charset="0"/>
                <a:ea typeface="Calibri" panose="020F0502020204030204" pitchFamily="34" charset="0"/>
                <a:cs typeface="Times New Roman (Body CS)"/>
              </a:rPr>
              <a:t> a </a:t>
            </a:r>
            <a:r>
              <a:rPr lang="en-US" sz="1400" dirty="0" err="1">
                <a:solidFill>
                  <a:srgbClr val="6C6463"/>
                </a:solidFill>
                <a:latin typeface="Gill Sans MT" panose="020B0502020104020203" pitchFamily="34" charset="0"/>
                <a:ea typeface="Calibri" panose="020F0502020204030204" pitchFamily="34" charset="0"/>
                <a:cs typeface="Times New Roman (Body CS)"/>
              </a:rPr>
              <a:t>unui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cont</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10" name="TextBox 9">
            <a:extLst>
              <a:ext uri="{FF2B5EF4-FFF2-40B4-BE49-F238E27FC236}">
                <a16:creationId xmlns:a16="http://schemas.microsoft.com/office/drawing/2014/main" id="{0A29CE5D-F6A0-4168-8948-CB2B758F26E6}"/>
              </a:ext>
            </a:extLst>
          </p:cNvPr>
          <p:cNvSpPr txBox="1"/>
          <p:nvPr/>
        </p:nvSpPr>
        <p:spPr>
          <a:xfrm>
            <a:off x="5283212" y="2127573"/>
            <a:ext cx="1638536" cy="954107"/>
          </a:xfrm>
          <a:prstGeom prst="rect">
            <a:avLst/>
          </a:prstGeom>
          <a:noFill/>
        </p:spPr>
        <p:txBody>
          <a:bodyPr wrap="square">
            <a:spAutoFit/>
          </a:bodyPr>
          <a:lstStyle/>
          <a:p>
            <a:pPr algn="ctr"/>
            <a:r>
              <a:rPr lang="pt-BR" sz="1400" dirty="0">
                <a:solidFill>
                  <a:srgbClr val="6C6463"/>
                </a:solidFill>
                <a:latin typeface="Gill Sans MT" panose="020B0502020104020203" pitchFamily="34" charset="0"/>
                <a:ea typeface="Calibri" panose="020F0502020204030204" pitchFamily="34" charset="0"/>
                <a:cs typeface="Times New Roman (Body CS)"/>
              </a:rPr>
              <a:t>Plafonarea depozitelor </a:t>
            </a:r>
            <a:r>
              <a:rPr lang="ro-RO" sz="1400" dirty="0">
                <a:solidFill>
                  <a:srgbClr val="6C6463"/>
                </a:solidFill>
                <a:latin typeface="Gill Sans MT" panose="020B0502020104020203" pitchFamily="34" charset="0"/>
                <a:ea typeface="Calibri" panose="020F0502020204030204" pitchFamily="34" charset="0"/>
                <a:cs typeface="Times New Roman (Body CS)"/>
              </a:rPr>
              <a:t>bancare </a:t>
            </a:r>
            <a:r>
              <a:rPr lang="pt-BR" sz="1400" dirty="0">
                <a:solidFill>
                  <a:srgbClr val="6C6463"/>
                </a:solidFill>
                <a:latin typeface="Gill Sans MT" panose="020B0502020104020203" pitchFamily="34" charset="0"/>
                <a:ea typeface="Calibri" panose="020F0502020204030204" pitchFamily="34" charset="0"/>
                <a:cs typeface="Times New Roman (Body CS)"/>
              </a:rPr>
              <a:t>pentru comerțul electronic</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28" name="TextBox 27">
            <a:extLst>
              <a:ext uri="{FF2B5EF4-FFF2-40B4-BE49-F238E27FC236}">
                <a16:creationId xmlns:a16="http://schemas.microsoft.com/office/drawing/2014/main" id="{BF5296BB-A1A6-455C-AFC0-FB324C27C768}"/>
              </a:ext>
            </a:extLst>
          </p:cNvPr>
          <p:cNvSpPr txBox="1"/>
          <p:nvPr/>
        </p:nvSpPr>
        <p:spPr>
          <a:xfrm>
            <a:off x="4127033" y="3779487"/>
            <a:ext cx="2047453" cy="738664"/>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Comision</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interbancar</a:t>
            </a:r>
            <a:r>
              <a:rPr lang="en-US" sz="1400" dirty="0">
                <a:solidFill>
                  <a:srgbClr val="6C6463"/>
                </a:solidFill>
                <a:latin typeface="Gill Sans MT" panose="020B0502020104020203" pitchFamily="34" charset="0"/>
                <a:ea typeface="Calibri" panose="020F0502020204030204" pitchFamily="34" charset="0"/>
                <a:cs typeface="Times New Roman (Body CS)"/>
              </a:rPr>
              <a:t> special </a:t>
            </a:r>
            <a:r>
              <a:rPr lang="en-US" sz="1400" dirty="0" err="1">
                <a:solidFill>
                  <a:srgbClr val="6C6463"/>
                </a:solidFill>
                <a:latin typeface="Gill Sans MT" panose="020B0502020104020203" pitchFamily="34" charset="0"/>
                <a:ea typeface="Calibri" panose="020F0502020204030204" pitchFamily="34" charset="0"/>
                <a:cs typeface="Times New Roman (Body CS)"/>
              </a:rPr>
              <a:t>pentru</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unele</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tranzacții</a:t>
            </a:r>
            <a:endParaRPr lang="en-US" sz="14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31" name="TextBox 30">
            <a:extLst>
              <a:ext uri="{FF2B5EF4-FFF2-40B4-BE49-F238E27FC236}">
                <a16:creationId xmlns:a16="http://schemas.microsoft.com/office/drawing/2014/main" id="{C061C3DD-3C91-43FF-BF82-07F80A78B1BF}"/>
              </a:ext>
            </a:extLst>
          </p:cNvPr>
          <p:cNvSpPr txBox="1"/>
          <p:nvPr/>
        </p:nvSpPr>
        <p:spPr>
          <a:xfrm>
            <a:off x="6255944" y="3760040"/>
            <a:ext cx="2356320" cy="1169551"/>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Cauzele</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respingerii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procesării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cererii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comerciantului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privind</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conectarea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paginii</a:t>
            </a:r>
            <a:r>
              <a:rPr lang="en-US" sz="1400" dirty="0">
                <a:solidFill>
                  <a:srgbClr val="6C6463"/>
                </a:solidFill>
                <a:latin typeface="Gill Sans MT" panose="020B0502020104020203" pitchFamily="34" charset="0"/>
                <a:ea typeface="Calibri" panose="020F0502020204030204" pitchFamily="34" charset="0"/>
                <a:cs typeface="Times New Roman (Body CS)"/>
              </a:rPr>
              <a:t> web la </a:t>
            </a:r>
            <a:r>
              <a:rPr lang="en-US" sz="1400" dirty="0" err="1">
                <a:solidFill>
                  <a:srgbClr val="6C6463"/>
                </a:solidFill>
                <a:latin typeface="Gill Sans MT" panose="020B0502020104020203" pitchFamily="34" charset="0"/>
                <a:ea typeface="Calibri" panose="020F0502020204030204" pitchFamily="34" charset="0"/>
                <a:cs typeface="Times New Roman (Body CS)"/>
              </a:rPr>
              <a:t>sistemul</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băncii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ar</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trebui</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publicate</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37" name="TextBox 36">
            <a:extLst>
              <a:ext uri="{FF2B5EF4-FFF2-40B4-BE49-F238E27FC236}">
                <a16:creationId xmlns:a16="http://schemas.microsoft.com/office/drawing/2014/main" id="{F0C29706-A019-4B94-8625-7FE442A1A651}"/>
              </a:ext>
            </a:extLst>
          </p:cNvPr>
          <p:cNvSpPr txBox="1"/>
          <p:nvPr/>
        </p:nvSpPr>
        <p:spPr>
          <a:xfrm>
            <a:off x="6877190" y="2117329"/>
            <a:ext cx="1885752" cy="738664"/>
          </a:xfrm>
          <a:prstGeom prst="rect">
            <a:avLst/>
          </a:prstGeom>
          <a:noFill/>
        </p:spPr>
        <p:txBody>
          <a:bodyPr wrap="square">
            <a:spAutoFit/>
          </a:bodyPr>
          <a:lstStyle/>
          <a:p>
            <a:pPr algn="ctr"/>
            <a:r>
              <a:rPr lang="en-US" sz="1400" dirty="0" err="1">
                <a:solidFill>
                  <a:srgbClr val="6C6463"/>
                </a:solidFill>
                <a:latin typeface="Gill Sans MT" panose="020B0502020104020203" pitchFamily="34" charset="0"/>
                <a:ea typeface="Calibri" panose="020F0502020204030204" pitchFamily="34" charset="0"/>
                <a:cs typeface="Times New Roman (Body CS)"/>
              </a:rPr>
              <a:t>Regim</a:t>
            </a:r>
            <a:r>
              <a:rPr lang="en-US" sz="1400" dirty="0">
                <a:solidFill>
                  <a:srgbClr val="6C6463"/>
                </a:solidFill>
                <a:latin typeface="Gill Sans MT" panose="020B0502020104020203" pitchFamily="34" charset="0"/>
                <a:ea typeface="Calibri" panose="020F0502020204030204" pitchFamily="34" charset="0"/>
                <a:cs typeface="Times New Roman (Body CS)"/>
              </a:rPr>
              <a:t> special "intern" </a:t>
            </a:r>
            <a:r>
              <a:rPr lang="en-US" sz="1400" dirty="0" err="1">
                <a:solidFill>
                  <a:srgbClr val="6C6463"/>
                </a:solidFill>
                <a:latin typeface="Gill Sans MT" panose="020B0502020104020203" pitchFamily="34" charset="0"/>
                <a:ea typeface="Calibri" panose="020F0502020204030204" pitchFamily="34" charset="0"/>
                <a:cs typeface="Times New Roman (Body CS)"/>
              </a:rPr>
              <a:t>prin</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implementarea</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plăților</a:t>
            </a:r>
            <a:r>
              <a:rPr lang="en-US" sz="1400" dirty="0">
                <a:solidFill>
                  <a:srgbClr val="6C6463"/>
                </a:solidFill>
                <a:latin typeface="Gill Sans MT" panose="020B0502020104020203" pitchFamily="34" charset="0"/>
                <a:ea typeface="Calibri" panose="020F0502020204030204" pitchFamily="34" charset="0"/>
                <a:cs typeface="Times New Roman (Body CS)"/>
              </a:rPr>
              <a:t> </a:t>
            </a:r>
            <a:r>
              <a:rPr lang="en-US" sz="1400" dirty="0" err="1">
                <a:solidFill>
                  <a:srgbClr val="6C6463"/>
                </a:solidFill>
                <a:latin typeface="Gill Sans MT" panose="020B0502020104020203" pitchFamily="34" charset="0"/>
                <a:ea typeface="Calibri" panose="020F0502020204030204" pitchFamily="34" charset="0"/>
                <a:cs typeface="Times New Roman (Body CS)"/>
              </a:rPr>
              <a:t>instante</a:t>
            </a:r>
            <a:endParaRPr lang="en-US" sz="1400" dirty="0">
              <a:solidFill>
                <a:srgbClr val="6C6463"/>
              </a:solidFill>
              <a:effectLst/>
              <a:latin typeface="Gill Sans MT" panose="020B0502020104020203" pitchFamily="34" charset="0"/>
              <a:ea typeface="Calibri" panose="020F0502020204030204" pitchFamily="34" charset="0"/>
              <a:cs typeface="Times New Roman (Body CS)"/>
            </a:endParaRPr>
          </a:p>
        </p:txBody>
      </p:sp>
      <p:sp>
        <p:nvSpPr>
          <p:cNvPr id="38" name="Freeform 62">
            <a:extLst>
              <a:ext uri="{FF2B5EF4-FFF2-40B4-BE49-F238E27FC236}">
                <a16:creationId xmlns:a16="http://schemas.microsoft.com/office/drawing/2014/main" id="{80073DA8-0044-4DB5-9DD8-2E23E1B563DF}"/>
              </a:ext>
            </a:extLst>
          </p:cNvPr>
          <p:cNvSpPr>
            <a:spLocks noEditPoints="1"/>
          </p:cNvSpPr>
          <p:nvPr/>
        </p:nvSpPr>
        <p:spPr bwMode="auto">
          <a:xfrm>
            <a:off x="7400226" y="1587051"/>
            <a:ext cx="644553" cy="461665"/>
          </a:xfrm>
          <a:custGeom>
            <a:avLst/>
            <a:gdLst>
              <a:gd name="T0" fmla="*/ 175 w 176"/>
              <a:gd name="T1" fmla="*/ 85 h 176"/>
              <a:gd name="T2" fmla="*/ 144 w 176"/>
              <a:gd name="T3" fmla="*/ 54 h 176"/>
              <a:gd name="T4" fmla="*/ 144 w 176"/>
              <a:gd name="T5" fmla="*/ 12 h 176"/>
              <a:gd name="T6" fmla="*/ 140 w 176"/>
              <a:gd name="T7" fmla="*/ 8 h 176"/>
              <a:gd name="T8" fmla="*/ 116 w 176"/>
              <a:gd name="T9" fmla="*/ 8 h 176"/>
              <a:gd name="T10" fmla="*/ 112 w 176"/>
              <a:gd name="T11" fmla="*/ 12 h 176"/>
              <a:gd name="T12" fmla="*/ 112 w 176"/>
              <a:gd name="T13" fmla="*/ 22 h 176"/>
              <a:gd name="T14" fmla="*/ 91 w 176"/>
              <a:gd name="T15" fmla="*/ 1 h 176"/>
              <a:gd name="T16" fmla="*/ 88 w 176"/>
              <a:gd name="T17" fmla="*/ 0 h 176"/>
              <a:gd name="T18" fmla="*/ 85 w 176"/>
              <a:gd name="T19" fmla="*/ 1 h 176"/>
              <a:gd name="T20" fmla="*/ 1 w 176"/>
              <a:gd name="T21" fmla="*/ 85 h 176"/>
              <a:gd name="T22" fmla="*/ 0 w 176"/>
              <a:gd name="T23" fmla="*/ 88 h 176"/>
              <a:gd name="T24" fmla="*/ 4 w 176"/>
              <a:gd name="T25" fmla="*/ 92 h 176"/>
              <a:gd name="T26" fmla="*/ 7 w 176"/>
              <a:gd name="T27" fmla="*/ 91 h 176"/>
              <a:gd name="T28" fmla="*/ 24 w 176"/>
              <a:gd name="T29" fmla="*/ 74 h 176"/>
              <a:gd name="T30" fmla="*/ 24 w 176"/>
              <a:gd name="T31" fmla="*/ 172 h 176"/>
              <a:gd name="T32" fmla="*/ 28 w 176"/>
              <a:gd name="T33" fmla="*/ 176 h 176"/>
              <a:gd name="T34" fmla="*/ 148 w 176"/>
              <a:gd name="T35" fmla="*/ 176 h 176"/>
              <a:gd name="T36" fmla="*/ 152 w 176"/>
              <a:gd name="T37" fmla="*/ 172 h 176"/>
              <a:gd name="T38" fmla="*/ 152 w 176"/>
              <a:gd name="T39" fmla="*/ 74 h 176"/>
              <a:gd name="T40" fmla="*/ 169 w 176"/>
              <a:gd name="T41" fmla="*/ 91 h 176"/>
              <a:gd name="T42" fmla="*/ 172 w 176"/>
              <a:gd name="T43" fmla="*/ 92 h 176"/>
              <a:gd name="T44" fmla="*/ 176 w 176"/>
              <a:gd name="T45" fmla="*/ 88 h 176"/>
              <a:gd name="T46" fmla="*/ 175 w 176"/>
              <a:gd name="T47" fmla="*/ 85 h 176"/>
              <a:gd name="T48" fmla="*/ 120 w 176"/>
              <a:gd name="T49" fmla="*/ 16 h 176"/>
              <a:gd name="T50" fmla="*/ 136 w 176"/>
              <a:gd name="T51" fmla="*/ 16 h 176"/>
              <a:gd name="T52" fmla="*/ 136 w 176"/>
              <a:gd name="T53" fmla="*/ 46 h 176"/>
              <a:gd name="T54" fmla="*/ 120 w 176"/>
              <a:gd name="T55" fmla="*/ 30 h 176"/>
              <a:gd name="T56" fmla="*/ 120 w 176"/>
              <a:gd name="T57" fmla="*/ 16 h 176"/>
              <a:gd name="T58" fmla="*/ 64 w 176"/>
              <a:gd name="T59" fmla="*/ 168 h 176"/>
              <a:gd name="T60" fmla="*/ 32 w 176"/>
              <a:gd name="T61" fmla="*/ 168 h 176"/>
              <a:gd name="T62" fmla="*/ 32 w 176"/>
              <a:gd name="T63" fmla="*/ 160 h 176"/>
              <a:gd name="T64" fmla="*/ 64 w 176"/>
              <a:gd name="T65" fmla="*/ 160 h 176"/>
              <a:gd name="T66" fmla="*/ 64 w 176"/>
              <a:gd name="T67" fmla="*/ 168 h 176"/>
              <a:gd name="T68" fmla="*/ 104 w 176"/>
              <a:gd name="T69" fmla="*/ 168 h 176"/>
              <a:gd name="T70" fmla="*/ 72 w 176"/>
              <a:gd name="T71" fmla="*/ 168 h 176"/>
              <a:gd name="T72" fmla="*/ 72 w 176"/>
              <a:gd name="T73" fmla="*/ 104 h 176"/>
              <a:gd name="T74" fmla="*/ 104 w 176"/>
              <a:gd name="T75" fmla="*/ 104 h 176"/>
              <a:gd name="T76" fmla="*/ 104 w 176"/>
              <a:gd name="T77" fmla="*/ 168 h 176"/>
              <a:gd name="T78" fmla="*/ 144 w 176"/>
              <a:gd name="T79" fmla="*/ 168 h 176"/>
              <a:gd name="T80" fmla="*/ 112 w 176"/>
              <a:gd name="T81" fmla="*/ 168 h 176"/>
              <a:gd name="T82" fmla="*/ 112 w 176"/>
              <a:gd name="T83" fmla="*/ 160 h 176"/>
              <a:gd name="T84" fmla="*/ 144 w 176"/>
              <a:gd name="T85" fmla="*/ 160 h 176"/>
              <a:gd name="T86" fmla="*/ 144 w 176"/>
              <a:gd name="T87" fmla="*/ 168 h 176"/>
              <a:gd name="T88" fmla="*/ 144 w 176"/>
              <a:gd name="T89" fmla="*/ 152 h 176"/>
              <a:gd name="T90" fmla="*/ 112 w 176"/>
              <a:gd name="T91" fmla="*/ 152 h 176"/>
              <a:gd name="T92" fmla="*/ 112 w 176"/>
              <a:gd name="T93" fmla="*/ 100 h 176"/>
              <a:gd name="T94" fmla="*/ 108 w 176"/>
              <a:gd name="T95" fmla="*/ 96 h 176"/>
              <a:gd name="T96" fmla="*/ 68 w 176"/>
              <a:gd name="T97" fmla="*/ 96 h 176"/>
              <a:gd name="T98" fmla="*/ 64 w 176"/>
              <a:gd name="T99" fmla="*/ 100 h 176"/>
              <a:gd name="T100" fmla="*/ 64 w 176"/>
              <a:gd name="T101" fmla="*/ 152 h 176"/>
              <a:gd name="T102" fmla="*/ 32 w 176"/>
              <a:gd name="T103" fmla="*/ 152 h 176"/>
              <a:gd name="T104" fmla="*/ 32 w 176"/>
              <a:gd name="T105" fmla="*/ 66 h 176"/>
              <a:gd name="T106" fmla="*/ 88 w 176"/>
              <a:gd name="T107" fmla="*/ 10 h 176"/>
              <a:gd name="T108" fmla="*/ 144 w 176"/>
              <a:gd name="T109" fmla="*/ 66 h 176"/>
              <a:gd name="T110" fmla="*/ 144 w 176"/>
              <a:gd name="T111" fmla="*/ 152 h 176"/>
              <a:gd name="T112" fmla="*/ 92 w 176"/>
              <a:gd name="T113" fmla="*/ 144 h 176"/>
              <a:gd name="T114" fmla="*/ 96 w 176"/>
              <a:gd name="T115" fmla="*/ 140 h 176"/>
              <a:gd name="T116" fmla="*/ 92 w 176"/>
              <a:gd name="T117" fmla="*/ 136 h 176"/>
              <a:gd name="T118" fmla="*/ 88 w 176"/>
              <a:gd name="T119" fmla="*/ 140 h 176"/>
              <a:gd name="T120" fmla="*/ 92 w 176"/>
              <a:gd name="T12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75" y="85"/>
                </a:moveTo>
                <a:cubicBezTo>
                  <a:pt x="144" y="54"/>
                  <a:pt x="144" y="54"/>
                  <a:pt x="144" y="54"/>
                </a:cubicBezTo>
                <a:cubicBezTo>
                  <a:pt x="144" y="12"/>
                  <a:pt x="144" y="12"/>
                  <a:pt x="144" y="12"/>
                </a:cubicBezTo>
                <a:cubicBezTo>
                  <a:pt x="144" y="10"/>
                  <a:pt x="142" y="8"/>
                  <a:pt x="140" y="8"/>
                </a:cubicBezTo>
                <a:cubicBezTo>
                  <a:pt x="116" y="8"/>
                  <a:pt x="116" y="8"/>
                  <a:pt x="116" y="8"/>
                </a:cubicBezTo>
                <a:cubicBezTo>
                  <a:pt x="114" y="8"/>
                  <a:pt x="112" y="10"/>
                  <a:pt x="112" y="12"/>
                </a:cubicBezTo>
                <a:cubicBezTo>
                  <a:pt x="112" y="22"/>
                  <a:pt x="112" y="22"/>
                  <a:pt x="112" y="22"/>
                </a:cubicBezTo>
                <a:cubicBezTo>
                  <a:pt x="91" y="1"/>
                  <a:pt x="91" y="1"/>
                  <a:pt x="91" y="1"/>
                </a:cubicBezTo>
                <a:cubicBezTo>
                  <a:pt x="90" y="0"/>
                  <a:pt x="89" y="0"/>
                  <a:pt x="88" y="0"/>
                </a:cubicBezTo>
                <a:cubicBezTo>
                  <a:pt x="87" y="0"/>
                  <a:pt x="86" y="0"/>
                  <a:pt x="85" y="1"/>
                </a:cubicBezTo>
                <a:cubicBezTo>
                  <a:pt x="1" y="85"/>
                  <a:pt x="1" y="85"/>
                  <a:pt x="1" y="85"/>
                </a:cubicBezTo>
                <a:cubicBezTo>
                  <a:pt x="0" y="86"/>
                  <a:pt x="0" y="87"/>
                  <a:pt x="0" y="88"/>
                </a:cubicBezTo>
                <a:cubicBezTo>
                  <a:pt x="0" y="90"/>
                  <a:pt x="2" y="92"/>
                  <a:pt x="4" y="92"/>
                </a:cubicBezTo>
                <a:cubicBezTo>
                  <a:pt x="5" y="92"/>
                  <a:pt x="6" y="92"/>
                  <a:pt x="7" y="91"/>
                </a:cubicBezTo>
                <a:cubicBezTo>
                  <a:pt x="24" y="74"/>
                  <a:pt x="24" y="74"/>
                  <a:pt x="24" y="74"/>
                </a:cubicBezTo>
                <a:cubicBezTo>
                  <a:pt x="24" y="172"/>
                  <a:pt x="24" y="172"/>
                  <a:pt x="24" y="172"/>
                </a:cubicBezTo>
                <a:cubicBezTo>
                  <a:pt x="24" y="174"/>
                  <a:pt x="26" y="176"/>
                  <a:pt x="28" y="176"/>
                </a:cubicBezTo>
                <a:cubicBezTo>
                  <a:pt x="148" y="176"/>
                  <a:pt x="148" y="176"/>
                  <a:pt x="148" y="176"/>
                </a:cubicBezTo>
                <a:cubicBezTo>
                  <a:pt x="150" y="176"/>
                  <a:pt x="152" y="174"/>
                  <a:pt x="152" y="172"/>
                </a:cubicBezTo>
                <a:cubicBezTo>
                  <a:pt x="152" y="74"/>
                  <a:pt x="152" y="74"/>
                  <a:pt x="152" y="74"/>
                </a:cubicBezTo>
                <a:cubicBezTo>
                  <a:pt x="169" y="91"/>
                  <a:pt x="169" y="91"/>
                  <a:pt x="169" y="91"/>
                </a:cubicBezTo>
                <a:cubicBezTo>
                  <a:pt x="170" y="92"/>
                  <a:pt x="171" y="92"/>
                  <a:pt x="172" y="92"/>
                </a:cubicBezTo>
                <a:cubicBezTo>
                  <a:pt x="174" y="92"/>
                  <a:pt x="176" y="90"/>
                  <a:pt x="176" y="88"/>
                </a:cubicBezTo>
                <a:cubicBezTo>
                  <a:pt x="176" y="87"/>
                  <a:pt x="176" y="86"/>
                  <a:pt x="175" y="85"/>
                </a:cubicBezTo>
                <a:moveTo>
                  <a:pt x="120" y="16"/>
                </a:moveTo>
                <a:cubicBezTo>
                  <a:pt x="136" y="16"/>
                  <a:pt x="136" y="16"/>
                  <a:pt x="136" y="16"/>
                </a:cubicBezTo>
                <a:cubicBezTo>
                  <a:pt x="136" y="46"/>
                  <a:pt x="136" y="46"/>
                  <a:pt x="136" y="46"/>
                </a:cubicBezTo>
                <a:cubicBezTo>
                  <a:pt x="120" y="30"/>
                  <a:pt x="120" y="30"/>
                  <a:pt x="120" y="30"/>
                </a:cubicBezTo>
                <a:lnTo>
                  <a:pt x="120" y="16"/>
                </a:lnTo>
                <a:close/>
                <a:moveTo>
                  <a:pt x="64" y="168"/>
                </a:moveTo>
                <a:cubicBezTo>
                  <a:pt x="32" y="168"/>
                  <a:pt x="32" y="168"/>
                  <a:pt x="32" y="168"/>
                </a:cubicBezTo>
                <a:cubicBezTo>
                  <a:pt x="32" y="160"/>
                  <a:pt x="32" y="160"/>
                  <a:pt x="32" y="160"/>
                </a:cubicBezTo>
                <a:cubicBezTo>
                  <a:pt x="64" y="160"/>
                  <a:pt x="64" y="160"/>
                  <a:pt x="64" y="160"/>
                </a:cubicBezTo>
                <a:lnTo>
                  <a:pt x="64" y="168"/>
                </a:lnTo>
                <a:close/>
                <a:moveTo>
                  <a:pt x="104" y="168"/>
                </a:moveTo>
                <a:cubicBezTo>
                  <a:pt x="72" y="168"/>
                  <a:pt x="72" y="168"/>
                  <a:pt x="72" y="168"/>
                </a:cubicBezTo>
                <a:cubicBezTo>
                  <a:pt x="72" y="104"/>
                  <a:pt x="72" y="104"/>
                  <a:pt x="72" y="104"/>
                </a:cubicBezTo>
                <a:cubicBezTo>
                  <a:pt x="104" y="104"/>
                  <a:pt x="104" y="104"/>
                  <a:pt x="104" y="104"/>
                </a:cubicBezTo>
                <a:lnTo>
                  <a:pt x="104" y="168"/>
                </a:lnTo>
                <a:close/>
                <a:moveTo>
                  <a:pt x="144" y="168"/>
                </a:moveTo>
                <a:cubicBezTo>
                  <a:pt x="112" y="168"/>
                  <a:pt x="112" y="168"/>
                  <a:pt x="112" y="168"/>
                </a:cubicBezTo>
                <a:cubicBezTo>
                  <a:pt x="112" y="160"/>
                  <a:pt x="112" y="160"/>
                  <a:pt x="112" y="160"/>
                </a:cubicBezTo>
                <a:cubicBezTo>
                  <a:pt x="144" y="160"/>
                  <a:pt x="144" y="160"/>
                  <a:pt x="144" y="160"/>
                </a:cubicBezTo>
                <a:lnTo>
                  <a:pt x="144" y="168"/>
                </a:lnTo>
                <a:close/>
                <a:moveTo>
                  <a:pt x="144" y="152"/>
                </a:moveTo>
                <a:cubicBezTo>
                  <a:pt x="112" y="152"/>
                  <a:pt x="112" y="152"/>
                  <a:pt x="112" y="152"/>
                </a:cubicBezTo>
                <a:cubicBezTo>
                  <a:pt x="112" y="100"/>
                  <a:pt x="112" y="100"/>
                  <a:pt x="112" y="100"/>
                </a:cubicBezTo>
                <a:cubicBezTo>
                  <a:pt x="112" y="98"/>
                  <a:pt x="110" y="96"/>
                  <a:pt x="108" y="96"/>
                </a:cubicBezTo>
                <a:cubicBezTo>
                  <a:pt x="68" y="96"/>
                  <a:pt x="68" y="96"/>
                  <a:pt x="68" y="96"/>
                </a:cubicBezTo>
                <a:cubicBezTo>
                  <a:pt x="66" y="96"/>
                  <a:pt x="64" y="98"/>
                  <a:pt x="64" y="100"/>
                </a:cubicBezTo>
                <a:cubicBezTo>
                  <a:pt x="64" y="152"/>
                  <a:pt x="64" y="152"/>
                  <a:pt x="64" y="152"/>
                </a:cubicBezTo>
                <a:cubicBezTo>
                  <a:pt x="32" y="152"/>
                  <a:pt x="32" y="152"/>
                  <a:pt x="32" y="152"/>
                </a:cubicBezTo>
                <a:cubicBezTo>
                  <a:pt x="32" y="66"/>
                  <a:pt x="32" y="66"/>
                  <a:pt x="32" y="66"/>
                </a:cubicBezTo>
                <a:cubicBezTo>
                  <a:pt x="88" y="10"/>
                  <a:pt x="88" y="10"/>
                  <a:pt x="88" y="10"/>
                </a:cubicBezTo>
                <a:cubicBezTo>
                  <a:pt x="144" y="66"/>
                  <a:pt x="144" y="66"/>
                  <a:pt x="144" y="66"/>
                </a:cubicBezTo>
                <a:lnTo>
                  <a:pt x="144" y="152"/>
                </a:lnTo>
                <a:close/>
                <a:moveTo>
                  <a:pt x="92" y="144"/>
                </a:moveTo>
                <a:cubicBezTo>
                  <a:pt x="94" y="144"/>
                  <a:pt x="96" y="142"/>
                  <a:pt x="96" y="140"/>
                </a:cubicBezTo>
                <a:cubicBezTo>
                  <a:pt x="96" y="138"/>
                  <a:pt x="94" y="136"/>
                  <a:pt x="92" y="136"/>
                </a:cubicBezTo>
                <a:cubicBezTo>
                  <a:pt x="90" y="136"/>
                  <a:pt x="88" y="138"/>
                  <a:pt x="88" y="140"/>
                </a:cubicBezTo>
                <a:cubicBezTo>
                  <a:pt x="88" y="142"/>
                  <a:pt x="90" y="144"/>
                  <a:pt x="92" y="144"/>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39" name="Freeform 104">
            <a:extLst>
              <a:ext uri="{FF2B5EF4-FFF2-40B4-BE49-F238E27FC236}">
                <a16:creationId xmlns:a16="http://schemas.microsoft.com/office/drawing/2014/main" id="{4F555E0B-D19C-4346-9B54-299F49731878}"/>
              </a:ext>
            </a:extLst>
          </p:cNvPr>
          <p:cNvSpPr>
            <a:spLocks noEditPoints="1"/>
          </p:cNvSpPr>
          <p:nvPr/>
        </p:nvSpPr>
        <p:spPr bwMode="auto">
          <a:xfrm>
            <a:off x="5857557" y="1435438"/>
            <a:ext cx="589063" cy="633142"/>
          </a:xfrm>
          <a:custGeom>
            <a:avLst/>
            <a:gdLst>
              <a:gd name="T0" fmla="*/ 64 w 176"/>
              <a:gd name="T1" fmla="*/ 96 h 176"/>
              <a:gd name="T2" fmla="*/ 60 w 176"/>
              <a:gd name="T3" fmla="*/ 100 h 176"/>
              <a:gd name="T4" fmla="*/ 61 w 176"/>
              <a:gd name="T5" fmla="*/ 103 h 176"/>
              <a:gd name="T6" fmla="*/ 85 w 176"/>
              <a:gd name="T7" fmla="*/ 127 h 176"/>
              <a:gd name="T8" fmla="*/ 88 w 176"/>
              <a:gd name="T9" fmla="*/ 128 h 176"/>
              <a:gd name="T10" fmla="*/ 91 w 176"/>
              <a:gd name="T11" fmla="*/ 127 h 176"/>
              <a:gd name="T12" fmla="*/ 115 w 176"/>
              <a:gd name="T13" fmla="*/ 103 h 176"/>
              <a:gd name="T14" fmla="*/ 116 w 176"/>
              <a:gd name="T15" fmla="*/ 100 h 176"/>
              <a:gd name="T16" fmla="*/ 112 w 176"/>
              <a:gd name="T17" fmla="*/ 96 h 176"/>
              <a:gd name="T18" fmla="*/ 109 w 176"/>
              <a:gd name="T19" fmla="*/ 97 h 176"/>
              <a:gd name="T20" fmla="*/ 92 w 176"/>
              <a:gd name="T21" fmla="*/ 114 h 176"/>
              <a:gd name="T22" fmla="*/ 92 w 176"/>
              <a:gd name="T23" fmla="*/ 4 h 176"/>
              <a:gd name="T24" fmla="*/ 92 w 176"/>
              <a:gd name="T25" fmla="*/ 4 h 176"/>
              <a:gd name="T26" fmla="*/ 88 w 176"/>
              <a:gd name="T27" fmla="*/ 0 h 176"/>
              <a:gd name="T28" fmla="*/ 84 w 176"/>
              <a:gd name="T29" fmla="*/ 4 h 176"/>
              <a:gd name="T30" fmla="*/ 84 w 176"/>
              <a:gd name="T31" fmla="*/ 114 h 176"/>
              <a:gd name="T32" fmla="*/ 67 w 176"/>
              <a:gd name="T33" fmla="*/ 97 h 176"/>
              <a:gd name="T34" fmla="*/ 64 w 176"/>
              <a:gd name="T35" fmla="*/ 96 h 176"/>
              <a:gd name="T36" fmla="*/ 168 w 176"/>
              <a:gd name="T37" fmla="*/ 40 h 176"/>
              <a:gd name="T38" fmla="*/ 104 w 176"/>
              <a:gd name="T39" fmla="*/ 40 h 176"/>
              <a:gd name="T40" fmla="*/ 100 w 176"/>
              <a:gd name="T41" fmla="*/ 44 h 176"/>
              <a:gd name="T42" fmla="*/ 104 w 176"/>
              <a:gd name="T43" fmla="*/ 48 h 176"/>
              <a:gd name="T44" fmla="*/ 168 w 176"/>
              <a:gd name="T45" fmla="*/ 48 h 176"/>
              <a:gd name="T46" fmla="*/ 168 w 176"/>
              <a:gd name="T47" fmla="*/ 64 h 176"/>
              <a:gd name="T48" fmla="*/ 104 w 176"/>
              <a:gd name="T49" fmla="*/ 64 h 176"/>
              <a:gd name="T50" fmla="*/ 100 w 176"/>
              <a:gd name="T51" fmla="*/ 68 h 176"/>
              <a:gd name="T52" fmla="*/ 104 w 176"/>
              <a:gd name="T53" fmla="*/ 72 h 176"/>
              <a:gd name="T54" fmla="*/ 152 w 176"/>
              <a:gd name="T55" fmla="*/ 72 h 176"/>
              <a:gd name="T56" fmla="*/ 152 w 176"/>
              <a:gd name="T57" fmla="*/ 168 h 176"/>
              <a:gd name="T58" fmla="*/ 24 w 176"/>
              <a:gd name="T59" fmla="*/ 168 h 176"/>
              <a:gd name="T60" fmla="*/ 24 w 176"/>
              <a:gd name="T61" fmla="*/ 72 h 176"/>
              <a:gd name="T62" fmla="*/ 72 w 176"/>
              <a:gd name="T63" fmla="*/ 72 h 176"/>
              <a:gd name="T64" fmla="*/ 76 w 176"/>
              <a:gd name="T65" fmla="*/ 68 h 176"/>
              <a:gd name="T66" fmla="*/ 72 w 176"/>
              <a:gd name="T67" fmla="*/ 64 h 176"/>
              <a:gd name="T68" fmla="*/ 8 w 176"/>
              <a:gd name="T69" fmla="*/ 64 h 176"/>
              <a:gd name="T70" fmla="*/ 8 w 176"/>
              <a:gd name="T71" fmla="*/ 48 h 176"/>
              <a:gd name="T72" fmla="*/ 72 w 176"/>
              <a:gd name="T73" fmla="*/ 48 h 176"/>
              <a:gd name="T74" fmla="*/ 76 w 176"/>
              <a:gd name="T75" fmla="*/ 44 h 176"/>
              <a:gd name="T76" fmla="*/ 72 w 176"/>
              <a:gd name="T77" fmla="*/ 40 h 176"/>
              <a:gd name="T78" fmla="*/ 8 w 176"/>
              <a:gd name="T79" fmla="*/ 40 h 176"/>
              <a:gd name="T80" fmla="*/ 0 w 176"/>
              <a:gd name="T81" fmla="*/ 48 h 176"/>
              <a:gd name="T82" fmla="*/ 0 w 176"/>
              <a:gd name="T83" fmla="*/ 64 h 176"/>
              <a:gd name="T84" fmla="*/ 8 w 176"/>
              <a:gd name="T85" fmla="*/ 72 h 176"/>
              <a:gd name="T86" fmla="*/ 16 w 176"/>
              <a:gd name="T87" fmla="*/ 72 h 176"/>
              <a:gd name="T88" fmla="*/ 16 w 176"/>
              <a:gd name="T89" fmla="*/ 168 h 176"/>
              <a:gd name="T90" fmla="*/ 24 w 176"/>
              <a:gd name="T91" fmla="*/ 176 h 176"/>
              <a:gd name="T92" fmla="*/ 152 w 176"/>
              <a:gd name="T93" fmla="*/ 176 h 176"/>
              <a:gd name="T94" fmla="*/ 160 w 176"/>
              <a:gd name="T95" fmla="*/ 168 h 176"/>
              <a:gd name="T96" fmla="*/ 160 w 176"/>
              <a:gd name="T97" fmla="*/ 72 h 176"/>
              <a:gd name="T98" fmla="*/ 168 w 176"/>
              <a:gd name="T99" fmla="*/ 72 h 176"/>
              <a:gd name="T100" fmla="*/ 176 w 176"/>
              <a:gd name="T101" fmla="*/ 64 h 176"/>
              <a:gd name="T102" fmla="*/ 176 w 176"/>
              <a:gd name="T103" fmla="*/ 48 h 176"/>
              <a:gd name="T104" fmla="*/ 168 w 176"/>
              <a:gd name="T10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64" y="96"/>
                </a:moveTo>
                <a:cubicBezTo>
                  <a:pt x="62" y="96"/>
                  <a:pt x="60" y="98"/>
                  <a:pt x="60" y="100"/>
                </a:cubicBezTo>
                <a:cubicBezTo>
                  <a:pt x="60" y="101"/>
                  <a:pt x="60" y="102"/>
                  <a:pt x="61" y="103"/>
                </a:cubicBezTo>
                <a:cubicBezTo>
                  <a:pt x="85" y="127"/>
                  <a:pt x="85" y="127"/>
                  <a:pt x="85" y="127"/>
                </a:cubicBezTo>
                <a:cubicBezTo>
                  <a:pt x="86" y="128"/>
                  <a:pt x="87" y="128"/>
                  <a:pt x="88" y="128"/>
                </a:cubicBezTo>
                <a:cubicBezTo>
                  <a:pt x="89" y="128"/>
                  <a:pt x="90" y="128"/>
                  <a:pt x="91" y="127"/>
                </a:cubicBezTo>
                <a:cubicBezTo>
                  <a:pt x="115" y="103"/>
                  <a:pt x="115" y="103"/>
                  <a:pt x="115" y="103"/>
                </a:cubicBezTo>
                <a:cubicBezTo>
                  <a:pt x="116" y="102"/>
                  <a:pt x="116" y="101"/>
                  <a:pt x="116" y="100"/>
                </a:cubicBezTo>
                <a:cubicBezTo>
                  <a:pt x="116" y="98"/>
                  <a:pt x="114" y="96"/>
                  <a:pt x="112" y="96"/>
                </a:cubicBezTo>
                <a:cubicBezTo>
                  <a:pt x="111" y="96"/>
                  <a:pt x="110" y="96"/>
                  <a:pt x="109" y="97"/>
                </a:cubicBezTo>
                <a:cubicBezTo>
                  <a:pt x="92" y="114"/>
                  <a:pt x="92" y="114"/>
                  <a:pt x="92" y="114"/>
                </a:cubicBezTo>
                <a:cubicBezTo>
                  <a:pt x="92" y="4"/>
                  <a:pt x="92" y="4"/>
                  <a:pt x="92" y="4"/>
                </a:cubicBezTo>
                <a:cubicBezTo>
                  <a:pt x="92" y="4"/>
                  <a:pt x="92" y="4"/>
                  <a:pt x="92" y="4"/>
                </a:cubicBezTo>
                <a:cubicBezTo>
                  <a:pt x="92" y="2"/>
                  <a:pt x="90" y="0"/>
                  <a:pt x="88" y="0"/>
                </a:cubicBezTo>
                <a:cubicBezTo>
                  <a:pt x="86" y="0"/>
                  <a:pt x="84" y="2"/>
                  <a:pt x="84" y="4"/>
                </a:cubicBezTo>
                <a:cubicBezTo>
                  <a:pt x="84" y="114"/>
                  <a:pt x="84" y="114"/>
                  <a:pt x="84" y="114"/>
                </a:cubicBezTo>
                <a:cubicBezTo>
                  <a:pt x="67" y="97"/>
                  <a:pt x="67" y="97"/>
                  <a:pt x="67" y="97"/>
                </a:cubicBezTo>
                <a:cubicBezTo>
                  <a:pt x="66" y="96"/>
                  <a:pt x="65" y="96"/>
                  <a:pt x="64" y="96"/>
                </a:cubicBezTo>
                <a:moveTo>
                  <a:pt x="168" y="40"/>
                </a:moveTo>
                <a:cubicBezTo>
                  <a:pt x="104" y="40"/>
                  <a:pt x="104" y="40"/>
                  <a:pt x="104" y="40"/>
                </a:cubicBezTo>
                <a:cubicBezTo>
                  <a:pt x="102" y="40"/>
                  <a:pt x="100" y="42"/>
                  <a:pt x="100" y="44"/>
                </a:cubicBezTo>
                <a:cubicBezTo>
                  <a:pt x="100" y="46"/>
                  <a:pt x="102" y="48"/>
                  <a:pt x="104" y="48"/>
                </a:cubicBezTo>
                <a:cubicBezTo>
                  <a:pt x="168" y="48"/>
                  <a:pt x="168" y="48"/>
                  <a:pt x="168" y="48"/>
                </a:cubicBezTo>
                <a:cubicBezTo>
                  <a:pt x="168" y="64"/>
                  <a:pt x="168" y="64"/>
                  <a:pt x="168" y="64"/>
                </a:cubicBezTo>
                <a:cubicBezTo>
                  <a:pt x="104" y="64"/>
                  <a:pt x="104" y="64"/>
                  <a:pt x="104" y="64"/>
                </a:cubicBezTo>
                <a:cubicBezTo>
                  <a:pt x="102" y="64"/>
                  <a:pt x="100" y="66"/>
                  <a:pt x="100" y="68"/>
                </a:cubicBezTo>
                <a:cubicBezTo>
                  <a:pt x="100" y="70"/>
                  <a:pt x="102" y="72"/>
                  <a:pt x="104" y="72"/>
                </a:cubicBezTo>
                <a:cubicBezTo>
                  <a:pt x="152" y="72"/>
                  <a:pt x="152" y="72"/>
                  <a:pt x="152" y="72"/>
                </a:cubicBezTo>
                <a:cubicBezTo>
                  <a:pt x="152" y="168"/>
                  <a:pt x="152" y="168"/>
                  <a:pt x="152" y="168"/>
                </a:cubicBezTo>
                <a:cubicBezTo>
                  <a:pt x="24" y="168"/>
                  <a:pt x="24" y="168"/>
                  <a:pt x="24" y="168"/>
                </a:cubicBezTo>
                <a:cubicBezTo>
                  <a:pt x="24" y="72"/>
                  <a:pt x="24" y="72"/>
                  <a:pt x="24" y="72"/>
                </a:cubicBezTo>
                <a:cubicBezTo>
                  <a:pt x="72" y="72"/>
                  <a:pt x="72" y="72"/>
                  <a:pt x="72" y="72"/>
                </a:cubicBezTo>
                <a:cubicBezTo>
                  <a:pt x="74" y="72"/>
                  <a:pt x="76" y="70"/>
                  <a:pt x="76" y="68"/>
                </a:cubicBezTo>
                <a:cubicBezTo>
                  <a:pt x="76" y="66"/>
                  <a:pt x="74" y="64"/>
                  <a:pt x="72" y="64"/>
                </a:cubicBezTo>
                <a:cubicBezTo>
                  <a:pt x="8" y="64"/>
                  <a:pt x="8" y="64"/>
                  <a:pt x="8" y="64"/>
                </a:cubicBezTo>
                <a:cubicBezTo>
                  <a:pt x="8" y="48"/>
                  <a:pt x="8" y="48"/>
                  <a:pt x="8" y="48"/>
                </a:cubicBezTo>
                <a:cubicBezTo>
                  <a:pt x="72" y="48"/>
                  <a:pt x="72" y="48"/>
                  <a:pt x="72" y="48"/>
                </a:cubicBezTo>
                <a:cubicBezTo>
                  <a:pt x="74" y="48"/>
                  <a:pt x="76" y="46"/>
                  <a:pt x="76" y="44"/>
                </a:cubicBezTo>
                <a:cubicBezTo>
                  <a:pt x="76" y="42"/>
                  <a:pt x="74" y="40"/>
                  <a:pt x="72" y="40"/>
                </a:cubicBezTo>
                <a:cubicBezTo>
                  <a:pt x="8" y="40"/>
                  <a:pt x="8" y="40"/>
                  <a:pt x="8" y="40"/>
                </a:cubicBezTo>
                <a:cubicBezTo>
                  <a:pt x="4" y="40"/>
                  <a:pt x="0" y="44"/>
                  <a:pt x="0" y="48"/>
                </a:cubicBezTo>
                <a:cubicBezTo>
                  <a:pt x="0" y="64"/>
                  <a:pt x="0" y="64"/>
                  <a:pt x="0" y="64"/>
                </a:cubicBezTo>
                <a:cubicBezTo>
                  <a:pt x="0" y="68"/>
                  <a:pt x="4" y="72"/>
                  <a:pt x="8" y="72"/>
                </a:cubicBezTo>
                <a:cubicBezTo>
                  <a:pt x="16" y="72"/>
                  <a:pt x="16" y="72"/>
                  <a:pt x="16" y="72"/>
                </a:cubicBezTo>
                <a:cubicBezTo>
                  <a:pt x="16" y="168"/>
                  <a:pt x="16" y="168"/>
                  <a:pt x="16" y="168"/>
                </a:cubicBezTo>
                <a:cubicBezTo>
                  <a:pt x="16" y="172"/>
                  <a:pt x="20" y="176"/>
                  <a:pt x="24" y="176"/>
                </a:cubicBezTo>
                <a:cubicBezTo>
                  <a:pt x="152" y="176"/>
                  <a:pt x="152" y="176"/>
                  <a:pt x="152" y="176"/>
                </a:cubicBezTo>
                <a:cubicBezTo>
                  <a:pt x="156" y="176"/>
                  <a:pt x="160" y="172"/>
                  <a:pt x="160" y="168"/>
                </a:cubicBezTo>
                <a:cubicBezTo>
                  <a:pt x="160" y="72"/>
                  <a:pt x="160" y="72"/>
                  <a:pt x="160" y="72"/>
                </a:cubicBezTo>
                <a:cubicBezTo>
                  <a:pt x="168" y="72"/>
                  <a:pt x="168" y="72"/>
                  <a:pt x="168" y="72"/>
                </a:cubicBezTo>
                <a:cubicBezTo>
                  <a:pt x="172" y="72"/>
                  <a:pt x="176" y="68"/>
                  <a:pt x="176" y="64"/>
                </a:cubicBezTo>
                <a:cubicBezTo>
                  <a:pt x="176" y="48"/>
                  <a:pt x="176" y="48"/>
                  <a:pt x="176" y="48"/>
                </a:cubicBezTo>
                <a:cubicBezTo>
                  <a:pt x="176" y="44"/>
                  <a:pt x="172" y="40"/>
                  <a:pt x="168" y="40"/>
                </a:cubicBezTo>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45" name="Freeform 293">
            <a:extLst>
              <a:ext uri="{FF2B5EF4-FFF2-40B4-BE49-F238E27FC236}">
                <a16:creationId xmlns:a16="http://schemas.microsoft.com/office/drawing/2014/main" id="{27008F0E-1DD4-40CD-A2D2-3C6F54F70C90}"/>
              </a:ext>
            </a:extLst>
          </p:cNvPr>
          <p:cNvSpPr>
            <a:spLocks noEditPoints="1"/>
          </p:cNvSpPr>
          <p:nvPr/>
        </p:nvSpPr>
        <p:spPr bwMode="auto">
          <a:xfrm>
            <a:off x="4243425" y="1581876"/>
            <a:ext cx="564462" cy="461664"/>
          </a:xfrm>
          <a:custGeom>
            <a:avLst/>
            <a:gdLst>
              <a:gd name="T0" fmla="*/ 60 w 176"/>
              <a:gd name="T1" fmla="*/ 32 h 144"/>
              <a:gd name="T2" fmla="*/ 116 w 176"/>
              <a:gd name="T3" fmla="*/ 32 h 144"/>
              <a:gd name="T4" fmla="*/ 120 w 176"/>
              <a:gd name="T5" fmla="*/ 28 h 144"/>
              <a:gd name="T6" fmla="*/ 116 w 176"/>
              <a:gd name="T7" fmla="*/ 24 h 144"/>
              <a:gd name="T8" fmla="*/ 60 w 176"/>
              <a:gd name="T9" fmla="*/ 24 h 144"/>
              <a:gd name="T10" fmla="*/ 56 w 176"/>
              <a:gd name="T11" fmla="*/ 28 h 144"/>
              <a:gd name="T12" fmla="*/ 60 w 176"/>
              <a:gd name="T13" fmla="*/ 32 h 144"/>
              <a:gd name="T14" fmla="*/ 52 w 176"/>
              <a:gd name="T15" fmla="*/ 48 h 144"/>
              <a:gd name="T16" fmla="*/ 124 w 176"/>
              <a:gd name="T17" fmla="*/ 48 h 144"/>
              <a:gd name="T18" fmla="*/ 128 w 176"/>
              <a:gd name="T19" fmla="*/ 44 h 144"/>
              <a:gd name="T20" fmla="*/ 124 w 176"/>
              <a:gd name="T21" fmla="*/ 40 h 144"/>
              <a:gd name="T22" fmla="*/ 52 w 176"/>
              <a:gd name="T23" fmla="*/ 40 h 144"/>
              <a:gd name="T24" fmla="*/ 48 w 176"/>
              <a:gd name="T25" fmla="*/ 44 h 144"/>
              <a:gd name="T26" fmla="*/ 52 w 176"/>
              <a:gd name="T27" fmla="*/ 48 h 144"/>
              <a:gd name="T28" fmla="*/ 136 w 176"/>
              <a:gd name="T29" fmla="*/ 60 h 144"/>
              <a:gd name="T30" fmla="*/ 132 w 176"/>
              <a:gd name="T31" fmla="*/ 56 h 144"/>
              <a:gd name="T32" fmla="*/ 44 w 176"/>
              <a:gd name="T33" fmla="*/ 56 h 144"/>
              <a:gd name="T34" fmla="*/ 40 w 176"/>
              <a:gd name="T35" fmla="*/ 60 h 144"/>
              <a:gd name="T36" fmla="*/ 44 w 176"/>
              <a:gd name="T37" fmla="*/ 64 h 144"/>
              <a:gd name="T38" fmla="*/ 132 w 176"/>
              <a:gd name="T39" fmla="*/ 64 h 144"/>
              <a:gd name="T40" fmla="*/ 136 w 176"/>
              <a:gd name="T41" fmla="*/ 60 h 144"/>
              <a:gd name="T42" fmla="*/ 176 w 176"/>
              <a:gd name="T43" fmla="*/ 82 h 144"/>
              <a:gd name="T44" fmla="*/ 176 w 176"/>
              <a:gd name="T45" fmla="*/ 82 h 144"/>
              <a:gd name="T46" fmla="*/ 136 w 176"/>
              <a:gd name="T47" fmla="*/ 2 h 144"/>
              <a:gd name="T48" fmla="*/ 136 w 176"/>
              <a:gd name="T49" fmla="*/ 2 h 144"/>
              <a:gd name="T50" fmla="*/ 132 w 176"/>
              <a:gd name="T51" fmla="*/ 0 h 144"/>
              <a:gd name="T52" fmla="*/ 44 w 176"/>
              <a:gd name="T53" fmla="*/ 0 h 144"/>
              <a:gd name="T54" fmla="*/ 40 w 176"/>
              <a:gd name="T55" fmla="*/ 2 h 144"/>
              <a:gd name="T56" fmla="*/ 40 w 176"/>
              <a:gd name="T57" fmla="*/ 2 h 144"/>
              <a:gd name="T58" fmla="*/ 0 w 176"/>
              <a:gd name="T59" fmla="*/ 82 h 144"/>
              <a:gd name="T60" fmla="*/ 0 w 176"/>
              <a:gd name="T61" fmla="*/ 82 h 144"/>
              <a:gd name="T62" fmla="*/ 0 w 176"/>
              <a:gd name="T63" fmla="*/ 84 h 144"/>
              <a:gd name="T64" fmla="*/ 0 w 176"/>
              <a:gd name="T65" fmla="*/ 140 h 144"/>
              <a:gd name="T66" fmla="*/ 4 w 176"/>
              <a:gd name="T67" fmla="*/ 144 h 144"/>
              <a:gd name="T68" fmla="*/ 172 w 176"/>
              <a:gd name="T69" fmla="*/ 144 h 144"/>
              <a:gd name="T70" fmla="*/ 176 w 176"/>
              <a:gd name="T71" fmla="*/ 140 h 144"/>
              <a:gd name="T72" fmla="*/ 176 w 176"/>
              <a:gd name="T73" fmla="*/ 84 h 144"/>
              <a:gd name="T74" fmla="*/ 176 w 176"/>
              <a:gd name="T75" fmla="*/ 82 h 144"/>
              <a:gd name="T76" fmla="*/ 46 w 176"/>
              <a:gd name="T77" fmla="*/ 8 h 144"/>
              <a:gd name="T78" fmla="*/ 130 w 176"/>
              <a:gd name="T79" fmla="*/ 8 h 144"/>
              <a:gd name="T80" fmla="*/ 166 w 176"/>
              <a:gd name="T81" fmla="*/ 80 h 144"/>
              <a:gd name="T82" fmla="*/ 116 w 176"/>
              <a:gd name="T83" fmla="*/ 80 h 144"/>
              <a:gd name="T84" fmla="*/ 112 w 176"/>
              <a:gd name="T85" fmla="*/ 84 h 144"/>
              <a:gd name="T86" fmla="*/ 88 w 176"/>
              <a:gd name="T87" fmla="*/ 108 h 144"/>
              <a:gd name="T88" fmla="*/ 64 w 176"/>
              <a:gd name="T89" fmla="*/ 84 h 144"/>
              <a:gd name="T90" fmla="*/ 60 w 176"/>
              <a:gd name="T91" fmla="*/ 80 h 144"/>
              <a:gd name="T92" fmla="*/ 10 w 176"/>
              <a:gd name="T93" fmla="*/ 80 h 144"/>
              <a:gd name="T94" fmla="*/ 46 w 176"/>
              <a:gd name="T95" fmla="*/ 8 h 144"/>
              <a:gd name="T96" fmla="*/ 168 w 176"/>
              <a:gd name="T97" fmla="*/ 136 h 144"/>
              <a:gd name="T98" fmla="*/ 8 w 176"/>
              <a:gd name="T99" fmla="*/ 136 h 144"/>
              <a:gd name="T100" fmla="*/ 8 w 176"/>
              <a:gd name="T101" fmla="*/ 88 h 144"/>
              <a:gd name="T102" fmla="*/ 56 w 176"/>
              <a:gd name="T103" fmla="*/ 88 h 144"/>
              <a:gd name="T104" fmla="*/ 88 w 176"/>
              <a:gd name="T105" fmla="*/ 116 h 144"/>
              <a:gd name="T106" fmla="*/ 120 w 176"/>
              <a:gd name="T107" fmla="*/ 88 h 144"/>
              <a:gd name="T108" fmla="*/ 168 w 176"/>
              <a:gd name="T109" fmla="*/ 8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60" y="32"/>
                </a:moveTo>
                <a:cubicBezTo>
                  <a:pt x="116" y="32"/>
                  <a:pt x="116" y="32"/>
                  <a:pt x="116" y="32"/>
                </a:cubicBezTo>
                <a:cubicBezTo>
                  <a:pt x="118" y="32"/>
                  <a:pt x="120" y="30"/>
                  <a:pt x="120" y="28"/>
                </a:cubicBezTo>
                <a:cubicBezTo>
                  <a:pt x="120" y="26"/>
                  <a:pt x="118" y="24"/>
                  <a:pt x="116" y="24"/>
                </a:cubicBezTo>
                <a:cubicBezTo>
                  <a:pt x="60" y="24"/>
                  <a:pt x="60" y="24"/>
                  <a:pt x="60" y="24"/>
                </a:cubicBezTo>
                <a:cubicBezTo>
                  <a:pt x="58" y="24"/>
                  <a:pt x="56" y="26"/>
                  <a:pt x="56" y="28"/>
                </a:cubicBezTo>
                <a:cubicBezTo>
                  <a:pt x="56" y="30"/>
                  <a:pt x="58" y="32"/>
                  <a:pt x="60" y="32"/>
                </a:cubicBezTo>
                <a:moveTo>
                  <a:pt x="52" y="48"/>
                </a:moveTo>
                <a:cubicBezTo>
                  <a:pt x="124" y="48"/>
                  <a:pt x="124" y="48"/>
                  <a:pt x="124" y="48"/>
                </a:cubicBezTo>
                <a:cubicBezTo>
                  <a:pt x="126" y="48"/>
                  <a:pt x="128" y="46"/>
                  <a:pt x="128" y="44"/>
                </a:cubicBezTo>
                <a:cubicBezTo>
                  <a:pt x="128" y="42"/>
                  <a:pt x="126" y="40"/>
                  <a:pt x="124" y="40"/>
                </a:cubicBezTo>
                <a:cubicBezTo>
                  <a:pt x="52" y="40"/>
                  <a:pt x="52" y="40"/>
                  <a:pt x="52" y="40"/>
                </a:cubicBezTo>
                <a:cubicBezTo>
                  <a:pt x="50" y="40"/>
                  <a:pt x="48" y="42"/>
                  <a:pt x="48" y="44"/>
                </a:cubicBezTo>
                <a:cubicBezTo>
                  <a:pt x="48" y="46"/>
                  <a:pt x="50" y="48"/>
                  <a:pt x="52" y="48"/>
                </a:cubicBezTo>
                <a:moveTo>
                  <a:pt x="136" y="60"/>
                </a:moveTo>
                <a:cubicBezTo>
                  <a:pt x="136" y="58"/>
                  <a:pt x="134" y="56"/>
                  <a:pt x="132" y="56"/>
                </a:cubicBezTo>
                <a:cubicBezTo>
                  <a:pt x="44" y="56"/>
                  <a:pt x="44" y="56"/>
                  <a:pt x="44" y="56"/>
                </a:cubicBezTo>
                <a:cubicBezTo>
                  <a:pt x="42" y="56"/>
                  <a:pt x="40" y="58"/>
                  <a:pt x="40" y="60"/>
                </a:cubicBezTo>
                <a:cubicBezTo>
                  <a:pt x="40" y="62"/>
                  <a:pt x="42" y="64"/>
                  <a:pt x="44" y="64"/>
                </a:cubicBezTo>
                <a:cubicBezTo>
                  <a:pt x="132" y="64"/>
                  <a:pt x="132" y="64"/>
                  <a:pt x="132" y="64"/>
                </a:cubicBezTo>
                <a:cubicBezTo>
                  <a:pt x="134" y="64"/>
                  <a:pt x="136" y="62"/>
                  <a:pt x="136" y="60"/>
                </a:cubicBezTo>
                <a:moveTo>
                  <a:pt x="176" y="82"/>
                </a:moveTo>
                <a:cubicBezTo>
                  <a:pt x="176" y="82"/>
                  <a:pt x="176" y="82"/>
                  <a:pt x="176" y="82"/>
                </a:cubicBezTo>
                <a:cubicBezTo>
                  <a:pt x="136" y="2"/>
                  <a:pt x="136" y="2"/>
                  <a:pt x="136" y="2"/>
                </a:cubicBezTo>
                <a:cubicBezTo>
                  <a:pt x="136" y="2"/>
                  <a:pt x="136" y="2"/>
                  <a:pt x="136" y="2"/>
                </a:cubicBezTo>
                <a:cubicBezTo>
                  <a:pt x="135" y="1"/>
                  <a:pt x="134" y="0"/>
                  <a:pt x="132" y="0"/>
                </a:cubicBezTo>
                <a:cubicBezTo>
                  <a:pt x="44" y="0"/>
                  <a:pt x="44" y="0"/>
                  <a:pt x="44" y="0"/>
                </a:cubicBezTo>
                <a:cubicBezTo>
                  <a:pt x="42" y="0"/>
                  <a:pt x="41" y="1"/>
                  <a:pt x="40" y="2"/>
                </a:cubicBezTo>
                <a:cubicBezTo>
                  <a:pt x="40" y="2"/>
                  <a:pt x="40" y="2"/>
                  <a:pt x="40" y="2"/>
                </a:cubicBezTo>
                <a:cubicBezTo>
                  <a:pt x="0" y="82"/>
                  <a:pt x="0" y="82"/>
                  <a:pt x="0" y="82"/>
                </a:cubicBezTo>
                <a:cubicBezTo>
                  <a:pt x="0" y="82"/>
                  <a:pt x="0" y="82"/>
                  <a:pt x="0" y="82"/>
                </a:cubicBezTo>
                <a:cubicBezTo>
                  <a:pt x="0" y="83"/>
                  <a:pt x="0" y="83"/>
                  <a:pt x="0" y="84"/>
                </a:cubicBezTo>
                <a:cubicBezTo>
                  <a:pt x="0" y="140"/>
                  <a:pt x="0" y="140"/>
                  <a:pt x="0" y="140"/>
                </a:cubicBezTo>
                <a:cubicBezTo>
                  <a:pt x="0" y="142"/>
                  <a:pt x="2" y="144"/>
                  <a:pt x="4" y="144"/>
                </a:cubicBezTo>
                <a:cubicBezTo>
                  <a:pt x="172" y="144"/>
                  <a:pt x="172" y="144"/>
                  <a:pt x="172" y="144"/>
                </a:cubicBezTo>
                <a:cubicBezTo>
                  <a:pt x="174" y="144"/>
                  <a:pt x="176" y="142"/>
                  <a:pt x="176" y="140"/>
                </a:cubicBezTo>
                <a:cubicBezTo>
                  <a:pt x="176" y="84"/>
                  <a:pt x="176" y="84"/>
                  <a:pt x="176" y="84"/>
                </a:cubicBezTo>
                <a:cubicBezTo>
                  <a:pt x="176" y="83"/>
                  <a:pt x="176" y="83"/>
                  <a:pt x="176" y="82"/>
                </a:cubicBezTo>
                <a:moveTo>
                  <a:pt x="46" y="8"/>
                </a:moveTo>
                <a:cubicBezTo>
                  <a:pt x="130" y="8"/>
                  <a:pt x="130" y="8"/>
                  <a:pt x="130" y="8"/>
                </a:cubicBezTo>
                <a:cubicBezTo>
                  <a:pt x="166" y="80"/>
                  <a:pt x="166" y="80"/>
                  <a:pt x="166" y="80"/>
                </a:cubicBezTo>
                <a:cubicBezTo>
                  <a:pt x="116" y="80"/>
                  <a:pt x="116" y="80"/>
                  <a:pt x="116" y="80"/>
                </a:cubicBezTo>
                <a:cubicBezTo>
                  <a:pt x="114" y="80"/>
                  <a:pt x="112" y="82"/>
                  <a:pt x="112" y="84"/>
                </a:cubicBezTo>
                <a:cubicBezTo>
                  <a:pt x="112" y="97"/>
                  <a:pt x="101" y="108"/>
                  <a:pt x="88" y="108"/>
                </a:cubicBezTo>
                <a:cubicBezTo>
                  <a:pt x="75" y="108"/>
                  <a:pt x="64" y="97"/>
                  <a:pt x="64" y="84"/>
                </a:cubicBezTo>
                <a:cubicBezTo>
                  <a:pt x="64" y="82"/>
                  <a:pt x="62" y="80"/>
                  <a:pt x="60" y="80"/>
                </a:cubicBezTo>
                <a:cubicBezTo>
                  <a:pt x="10" y="80"/>
                  <a:pt x="10" y="80"/>
                  <a:pt x="10" y="80"/>
                </a:cubicBezTo>
                <a:lnTo>
                  <a:pt x="46" y="8"/>
                </a:lnTo>
                <a:close/>
                <a:moveTo>
                  <a:pt x="168" y="136"/>
                </a:moveTo>
                <a:cubicBezTo>
                  <a:pt x="8" y="136"/>
                  <a:pt x="8" y="136"/>
                  <a:pt x="8" y="136"/>
                </a:cubicBezTo>
                <a:cubicBezTo>
                  <a:pt x="8" y="88"/>
                  <a:pt x="8" y="88"/>
                  <a:pt x="8" y="88"/>
                </a:cubicBezTo>
                <a:cubicBezTo>
                  <a:pt x="56" y="88"/>
                  <a:pt x="56" y="88"/>
                  <a:pt x="56" y="88"/>
                </a:cubicBezTo>
                <a:cubicBezTo>
                  <a:pt x="58" y="104"/>
                  <a:pt x="72" y="116"/>
                  <a:pt x="88" y="116"/>
                </a:cubicBezTo>
                <a:cubicBezTo>
                  <a:pt x="104" y="116"/>
                  <a:pt x="118" y="104"/>
                  <a:pt x="120" y="88"/>
                </a:cubicBezTo>
                <a:cubicBezTo>
                  <a:pt x="168" y="88"/>
                  <a:pt x="168" y="88"/>
                  <a:pt x="168" y="88"/>
                </a:cubicBezTo>
                <a:lnTo>
                  <a:pt x="168" y="136"/>
                </a:lnTo>
                <a:close/>
              </a:path>
            </a:pathLst>
          </a:custGeom>
          <a:solidFill>
            <a:srgbClr val="002060"/>
          </a:solidFill>
          <a:ln>
            <a:solidFill>
              <a:srgbClr val="002060"/>
            </a:solidFill>
          </a:ln>
        </p:spPr>
        <p:txBody>
          <a:bodyPr vert="horz" wrap="square" lIns="91440" tIns="45720" rIns="91440" bIns="45720" numCol="1" anchor="t" anchorCtr="0" compatLnSpc="1">
            <a:prstTxWarp prst="textNoShape">
              <a:avLst/>
            </a:prstTxWarp>
          </a:bodyPr>
          <a:lstStyle/>
          <a:p>
            <a:endParaRPr lang="en-US"/>
          </a:p>
        </p:txBody>
      </p:sp>
      <p:sp>
        <p:nvSpPr>
          <p:cNvPr id="46" name="Freeform 202">
            <a:extLst>
              <a:ext uri="{FF2B5EF4-FFF2-40B4-BE49-F238E27FC236}">
                <a16:creationId xmlns:a16="http://schemas.microsoft.com/office/drawing/2014/main" id="{25190B41-292D-4AC5-A56D-2EBFD51A4C92}"/>
              </a:ext>
            </a:extLst>
          </p:cNvPr>
          <p:cNvSpPr>
            <a:spLocks noChangeArrowheads="1"/>
          </p:cNvSpPr>
          <p:nvPr/>
        </p:nvSpPr>
        <p:spPr bwMode="auto">
          <a:xfrm>
            <a:off x="4889690" y="3165713"/>
            <a:ext cx="522141" cy="553544"/>
          </a:xfrm>
          <a:custGeom>
            <a:avLst/>
            <a:gdLst>
              <a:gd name="T0" fmla="*/ 164690 w 589"/>
              <a:gd name="T1" fmla="*/ 127280 h 634"/>
              <a:gd name="T2" fmla="*/ 164690 w 589"/>
              <a:gd name="T3" fmla="*/ 85094 h 634"/>
              <a:gd name="T4" fmla="*/ 164690 w 589"/>
              <a:gd name="T5" fmla="*/ 127280 h 634"/>
              <a:gd name="T6" fmla="*/ 153855 w 589"/>
              <a:gd name="T7" fmla="*/ 100959 h 634"/>
              <a:gd name="T8" fmla="*/ 170108 w 589"/>
              <a:gd name="T9" fmla="*/ 111415 h 634"/>
              <a:gd name="T10" fmla="*/ 153855 w 589"/>
              <a:gd name="T11" fmla="*/ 100959 h 634"/>
              <a:gd name="T12" fmla="*/ 164690 w 589"/>
              <a:gd name="T13" fmla="*/ 185692 h 634"/>
              <a:gd name="T14" fmla="*/ 164690 w 589"/>
              <a:gd name="T15" fmla="*/ 143506 h 634"/>
              <a:gd name="T16" fmla="*/ 164690 w 589"/>
              <a:gd name="T17" fmla="*/ 185692 h 634"/>
              <a:gd name="T18" fmla="*/ 153855 w 589"/>
              <a:gd name="T19" fmla="*/ 153962 h 634"/>
              <a:gd name="T20" fmla="*/ 170108 w 589"/>
              <a:gd name="T21" fmla="*/ 169827 h 634"/>
              <a:gd name="T22" fmla="*/ 153855 w 589"/>
              <a:gd name="T23" fmla="*/ 153962 h 634"/>
              <a:gd name="T24" fmla="*/ 106182 w 589"/>
              <a:gd name="T25" fmla="*/ 185692 h 634"/>
              <a:gd name="T26" fmla="*/ 106182 w 589"/>
              <a:gd name="T27" fmla="*/ 143506 h 634"/>
              <a:gd name="T28" fmla="*/ 106182 w 589"/>
              <a:gd name="T29" fmla="*/ 185692 h 634"/>
              <a:gd name="T30" fmla="*/ 100764 w 589"/>
              <a:gd name="T31" fmla="*/ 153962 h 634"/>
              <a:gd name="T32" fmla="*/ 111599 w 589"/>
              <a:gd name="T33" fmla="*/ 169827 h 634"/>
              <a:gd name="T34" fmla="*/ 100764 w 589"/>
              <a:gd name="T35" fmla="*/ 153962 h 634"/>
              <a:gd name="T36" fmla="*/ 185999 w 589"/>
              <a:gd name="T37" fmla="*/ 0 h 634"/>
              <a:gd name="T38" fmla="*/ 0 w 589"/>
              <a:gd name="T39" fmla="*/ 26321 h 634"/>
              <a:gd name="T40" fmla="*/ 26365 w 589"/>
              <a:gd name="T41" fmla="*/ 228239 h 634"/>
              <a:gd name="T42" fmla="*/ 212364 w 589"/>
              <a:gd name="T43" fmla="*/ 196509 h 634"/>
              <a:gd name="T44" fmla="*/ 185999 w 589"/>
              <a:gd name="T45" fmla="*/ 0 h 634"/>
              <a:gd name="T46" fmla="*/ 196473 w 589"/>
              <a:gd name="T47" fmla="*/ 196509 h 634"/>
              <a:gd name="T48" fmla="*/ 26365 w 589"/>
              <a:gd name="T49" fmla="*/ 212374 h 634"/>
              <a:gd name="T50" fmla="*/ 15891 w 589"/>
              <a:gd name="T51" fmla="*/ 58412 h 634"/>
              <a:gd name="T52" fmla="*/ 196473 w 589"/>
              <a:gd name="T53" fmla="*/ 196509 h 634"/>
              <a:gd name="T54" fmla="*/ 196473 w 589"/>
              <a:gd name="T55" fmla="*/ 42547 h 634"/>
              <a:gd name="T56" fmla="*/ 15891 w 589"/>
              <a:gd name="T57" fmla="*/ 26321 h 634"/>
              <a:gd name="T58" fmla="*/ 185999 w 589"/>
              <a:gd name="T59" fmla="*/ 15865 h 634"/>
              <a:gd name="T60" fmla="*/ 196473 w 589"/>
              <a:gd name="T61" fmla="*/ 42547 h 634"/>
              <a:gd name="T62" fmla="*/ 106182 w 589"/>
              <a:gd name="T63" fmla="*/ 127280 h 634"/>
              <a:gd name="T64" fmla="*/ 106182 w 589"/>
              <a:gd name="T65" fmla="*/ 85094 h 634"/>
              <a:gd name="T66" fmla="*/ 106182 w 589"/>
              <a:gd name="T67" fmla="*/ 127280 h 634"/>
              <a:gd name="T68" fmla="*/ 100764 w 589"/>
              <a:gd name="T69" fmla="*/ 100959 h 634"/>
              <a:gd name="T70" fmla="*/ 111599 w 589"/>
              <a:gd name="T71" fmla="*/ 111415 h 634"/>
              <a:gd name="T72" fmla="*/ 100764 w 589"/>
              <a:gd name="T73" fmla="*/ 100959 h 634"/>
              <a:gd name="T74" fmla="*/ 47674 w 589"/>
              <a:gd name="T75" fmla="*/ 185692 h 634"/>
              <a:gd name="T76" fmla="*/ 47674 w 589"/>
              <a:gd name="T77" fmla="*/ 143506 h 634"/>
              <a:gd name="T78" fmla="*/ 47674 w 589"/>
              <a:gd name="T79" fmla="*/ 185692 h 634"/>
              <a:gd name="T80" fmla="*/ 42256 w 589"/>
              <a:gd name="T81" fmla="*/ 153962 h 634"/>
              <a:gd name="T82" fmla="*/ 58508 w 589"/>
              <a:gd name="T83" fmla="*/ 169827 h 634"/>
              <a:gd name="T84" fmla="*/ 42256 w 589"/>
              <a:gd name="T85" fmla="*/ 153962 h 634"/>
              <a:gd name="T86" fmla="*/ 47674 w 589"/>
              <a:gd name="T87" fmla="*/ 127280 h 634"/>
              <a:gd name="T88" fmla="*/ 47674 w 589"/>
              <a:gd name="T89" fmla="*/ 85094 h 634"/>
              <a:gd name="T90" fmla="*/ 47674 w 589"/>
              <a:gd name="T91" fmla="*/ 127280 h 634"/>
              <a:gd name="T92" fmla="*/ 42256 w 589"/>
              <a:gd name="T93" fmla="*/ 100959 h 634"/>
              <a:gd name="T94" fmla="*/ 58508 w 589"/>
              <a:gd name="T95" fmla="*/ 111415 h 634"/>
              <a:gd name="T96" fmla="*/ 42256 w 589"/>
              <a:gd name="T97" fmla="*/ 100959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9" h="634">
                <a:moveTo>
                  <a:pt x="456" y="353"/>
                </a:moveTo>
                <a:lnTo>
                  <a:pt x="456" y="353"/>
                </a:lnTo>
                <a:cubicBezTo>
                  <a:pt x="485" y="353"/>
                  <a:pt x="515" y="324"/>
                  <a:pt x="515" y="294"/>
                </a:cubicBezTo>
                <a:cubicBezTo>
                  <a:pt x="515" y="265"/>
                  <a:pt x="485" y="236"/>
                  <a:pt x="456" y="236"/>
                </a:cubicBezTo>
                <a:cubicBezTo>
                  <a:pt x="412" y="236"/>
                  <a:pt x="397" y="265"/>
                  <a:pt x="397" y="294"/>
                </a:cubicBezTo>
                <a:cubicBezTo>
                  <a:pt x="397" y="324"/>
                  <a:pt x="412" y="353"/>
                  <a:pt x="456" y="353"/>
                </a:cubicBezTo>
                <a:close/>
                <a:moveTo>
                  <a:pt x="426" y="280"/>
                </a:moveTo>
                <a:lnTo>
                  <a:pt x="426" y="280"/>
                </a:lnTo>
                <a:cubicBezTo>
                  <a:pt x="471" y="280"/>
                  <a:pt x="471" y="280"/>
                  <a:pt x="471" y="280"/>
                </a:cubicBezTo>
                <a:cubicBezTo>
                  <a:pt x="471" y="309"/>
                  <a:pt x="471" y="309"/>
                  <a:pt x="471" y="309"/>
                </a:cubicBezTo>
                <a:cubicBezTo>
                  <a:pt x="426" y="309"/>
                  <a:pt x="426" y="309"/>
                  <a:pt x="426" y="309"/>
                </a:cubicBezTo>
                <a:lnTo>
                  <a:pt x="426" y="280"/>
                </a:lnTo>
                <a:close/>
                <a:moveTo>
                  <a:pt x="456" y="515"/>
                </a:moveTo>
                <a:lnTo>
                  <a:pt x="456" y="515"/>
                </a:lnTo>
                <a:cubicBezTo>
                  <a:pt x="485" y="515"/>
                  <a:pt x="515" y="486"/>
                  <a:pt x="515" y="456"/>
                </a:cubicBezTo>
                <a:cubicBezTo>
                  <a:pt x="515" y="412"/>
                  <a:pt x="485" y="398"/>
                  <a:pt x="456" y="398"/>
                </a:cubicBezTo>
                <a:cubicBezTo>
                  <a:pt x="412" y="398"/>
                  <a:pt x="397" y="412"/>
                  <a:pt x="397" y="456"/>
                </a:cubicBezTo>
                <a:cubicBezTo>
                  <a:pt x="397" y="486"/>
                  <a:pt x="412" y="515"/>
                  <a:pt x="456" y="515"/>
                </a:cubicBezTo>
                <a:close/>
                <a:moveTo>
                  <a:pt x="426" y="427"/>
                </a:moveTo>
                <a:lnTo>
                  <a:pt x="426" y="427"/>
                </a:lnTo>
                <a:cubicBezTo>
                  <a:pt x="471" y="427"/>
                  <a:pt x="471" y="427"/>
                  <a:pt x="471" y="427"/>
                </a:cubicBezTo>
                <a:cubicBezTo>
                  <a:pt x="471" y="471"/>
                  <a:pt x="471" y="471"/>
                  <a:pt x="471" y="471"/>
                </a:cubicBezTo>
                <a:cubicBezTo>
                  <a:pt x="426" y="471"/>
                  <a:pt x="426" y="471"/>
                  <a:pt x="426" y="471"/>
                </a:cubicBezTo>
                <a:lnTo>
                  <a:pt x="426" y="427"/>
                </a:lnTo>
                <a:close/>
                <a:moveTo>
                  <a:pt x="294" y="515"/>
                </a:moveTo>
                <a:lnTo>
                  <a:pt x="294" y="515"/>
                </a:lnTo>
                <a:cubicBezTo>
                  <a:pt x="324" y="515"/>
                  <a:pt x="353" y="486"/>
                  <a:pt x="353" y="456"/>
                </a:cubicBezTo>
                <a:cubicBezTo>
                  <a:pt x="353" y="412"/>
                  <a:pt x="324" y="398"/>
                  <a:pt x="294" y="398"/>
                </a:cubicBezTo>
                <a:cubicBezTo>
                  <a:pt x="265" y="398"/>
                  <a:pt x="235" y="412"/>
                  <a:pt x="235" y="456"/>
                </a:cubicBezTo>
                <a:cubicBezTo>
                  <a:pt x="235" y="486"/>
                  <a:pt x="265" y="515"/>
                  <a:pt x="294" y="515"/>
                </a:cubicBezTo>
                <a:close/>
                <a:moveTo>
                  <a:pt x="279" y="427"/>
                </a:moveTo>
                <a:lnTo>
                  <a:pt x="279" y="427"/>
                </a:lnTo>
                <a:cubicBezTo>
                  <a:pt x="309" y="427"/>
                  <a:pt x="309" y="427"/>
                  <a:pt x="309" y="427"/>
                </a:cubicBezTo>
                <a:cubicBezTo>
                  <a:pt x="309" y="471"/>
                  <a:pt x="309" y="471"/>
                  <a:pt x="309" y="471"/>
                </a:cubicBezTo>
                <a:cubicBezTo>
                  <a:pt x="279" y="471"/>
                  <a:pt x="279" y="471"/>
                  <a:pt x="279" y="471"/>
                </a:cubicBezTo>
                <a:lnTo>
                  <a:pt x="279" y="427"/>
                </a:lnTo>
                <a:close/>
                <a:moveTo>
                  <a:pt x="515" y="0"/>
                </a:moveTo>
                <a:lnTo>
                  <a:pt x="515" y="0"/>
                </a:lnTo>
                <a:cubicBezTo>
                  <a:pt x="73" y="0"/>
                  <a:pt x="73" y="0"/>
                  <a:pt x="73" y="0"/>
                </a:cubicBezTo>
                <a:cubicBezTo>
                  <a:pt x="29" y="0"/>
                  <a:pt x="0" y="30"/>
                  <a:pt x="0" y="73"/>
                </a:cubicBezTo>
                <a:cubicBezTo>
                  <a:pt x="0" y="545"/>
                  <a:pt x="0" y="545"/>
                  <a:pt x="0" y="545"/>
                </a:cubicBezTo>
                <a:cubicBezTo>
                  <a:pt x="0" y="589"/>
                  <a:pt x="29" y="633"/>
                  <a:pt x="73" y="633"/>
                </a:cubicBezTo>
                <a:cubicBezTo>
                  <a:pt x="515" y="633"/>
                  <a:pt x="515" y="633"/>
                  <a:pt x="515" y="633"/>
                </a:cubicBezTo>
                <a:cubicBezTo>
                  <a:pt x="559" y="633"/>
                  <a:pt x="588" y="589"/>
                  <a:pt x="588" y="545"/>
                </a:cubicBezTo>
                <a:cubicBezTo>
                  <a:pt x="588" y="73"/>
                  <a:pt x="588" y="73"/>
                  <a:pt x="588" y="73"/>
                </a:cubicBezTo>
                <a:cubicBezTo>
                  <a:pt x="588" y="30"/>
                  <a:pt x="559" y="0"/>
                  <a:pt x="515" y="0"/>
                </a:cubicBezTo>
                <a:close/>
                <a:moveTo>
                  <a:pt x="544" y="545"/>
                </a:moveTo>
                <a:lnTo>
                  <a:pt x="544" y="545"/>
                </a:lnTo>
                <a:cubicBezTo>
                  <a:pt x="544" y="574"/>
                  <a:pt x="530" y="589"/>
                  <a:pt x="515" y="589"/>
                </a:cubicBezTo>
                <a:cubicBezTo>
                  <a:pt x="73" y="589"/>
                  <a:pt x="73" y="589"/>
                  <a:pt x="73" y="589"/>
                </a:cubicBezTo>
                <a:cubicBezTo>
                  <a:pt x="59" y="589"/>
                  <a:pt x="44" y="574"/>
                  <a:pt x="44" y="545"/>
                </a:cubicBezTo>
                <a:cubicBezTo>
                  <a:pt x="44" y="162"/>
                  <a:pt x="44" y="162"/>
                  <a:pt x="44" y="162"/>
                </a:cubicBezTo>
                <a:cubicBezTo>
                  <a:pt x="544" y="162"/>
                  <a:pt x="544" y="162"/>
                  <a:pt x="544" y="162"/>
                </a:cubicBezTo>
                <a:lnTo>
                  <a:pt x="544" y="545"/>
                </a:lnTo>
                <a:close/>
                <a:moveTo>
                  <a:pt x="544" y="118"/>
                </a:moveTo>
                <a:lnTo>
                  <a:pt x="544" y="118"/>
                </a:lnTo>
                <a:cubicBezTo>
                  <a:pt x="44" y="118"/>
                  <a:pt x="44" y="118"/>
                  <a:pt x="44" y="118"/>
                </a:cubicBezTo>
                <a:cubicBezTo>
                  <a:pt x="44" y="73"/>
                  <a:pt x="44" y="73"/>
                  <a:pt x="44" y="73"/>
                </a:cubicBezTo>
                <a:cubicBezTo>
                  <a:pt x="44" y="59"/>
                  <a:pt x="59" y="44"/>
                  <a:pt x="73" y="44"/>
                </a:cubicBezTo>
                <a:cubicBezTo>
                  <a:pt x="515" y="44"/>
                  <a:pt x="515" y="44"/>
                  <a:pt x="515" y="44"/>
                </a:cubicBezTo>
                <a:cubicBezTo>
                  <a:pt x="530" y="44"/>
                  <a:pt x="544" y="59"/>
                  <a:pt x="544" y="73"/>
                </a:cubicBezTo>
                <a:lnTo>
                  <a:pt x="544" y="118"/>
                </a:lnTo>
                <a:close/>
                <a:moveTo>
                  <a:pt x="294" y="353"/>
                </a:moveTo>
                <a:lnTo>
                  <a:pt x="294" y="353"/>
                </a:lnTo>
                <a:cubicBezTo>
                  <a:pt x="324" y="353"/>
                  <a:pt x="353" y="324"/>
                  <a:pt x="353" y="294"/>
                </a:cubicBezTo>
                <a:cubicBezTo>
                  <a:pt x="353" y="265"/>
                  <a:pt x="324" y="236"/>
                  <a:pt x="294" y="236"/>
                </a:cubicBezTo>
                <a:cubicBezTo>
                  <a:pt x="265" y="236"/>
                  <a:pt x="235" y="265"/>
                  <a:pt x="235" y="294"/>
                </a:cubicBezTo>
                <a:cubicBezTo>
                  <a:pt x="235" y="324"/>
                  <a:pt x="265" y="353"/>
                  <a:pt x="294" y="353"/>
                </a:cubicBezTo>
                <a:close/>
                <a:moveTo>
                  <a:pt x="279" y="280"/>
                </a:moveTo>
                <a:lnTo>
                  <a:pt x="279" y="280"/>
                </a:lnTo>
                <a:cubicBezTo>
                  <a:pt x="309" y="280"/>
                  <a:pt x="309" y="280"/>
                  <a:pt x="309" y="280"/>
                </a:cubicBezTo>
                <a:cubicBezTo>
                  <a:pt x="309" y="309"/>
                  <a:pt x="309" y="309"/>
                  <a:pt x="309" y="309"/>
                </a:cubicBezTo>
                <a:cubicBezTo>
                  <a:pt x="279" y="309"/>
                  <a:pt x="279" y="309"/>
                  <a:pt x="279" y="309"/>
                </a:cubicBezTo>
                <a:lnTo>
                  <a:pt x="279" y="280"/>
                </a:lnTo>
                <a:close/>
                <a:moveTo>
                  <a:pt x="132" y="515"/>
                </a:moveTo>
                <a:lnTo>
                  <a:pt x="132" y="515"/>
                </a:lnTo>
                <a:cubicBezTo>
                  <a:pt x="176" y="515"/>
                  <a:pt x="191" y="486"/>
                  <a:pt x="191" y="456"/>
                </a:cubicBezTo>
                <a:cubicBezTo>
                  <a:pt x="191" y="412"/>
                  <a:pt x="176" y="398"/>
                  <a:pt x="132" y="398"/>
                </a:cubicBezTo>
                <a:cubicBezTo>
                  <a:pt x="103" y="398"/>
                  <a:pt x="73" y="412"/>
                  <a:pt x="73" y="456"/>
                </a:cubicBezTo>
                <a:cubicBezTo>
                  <a:pt x="73" y="486"/>
                  <a:pt x="103" y="515"/>
                  <a:pt x="132" y="515"/>
                </a:cubicBezTo>
                <a:close/>
                <a:moveTo>
                  <a:pt x="117" y="427"/>
                </a:moveTo>
                <a:lnTo>
                  <a:pt x="117" y="427"/>
                </a:lnTo>
                <a:cubicBezTo>
                  <a:pt x="162" y="427"/>
                  <a:pt x="162" y="427"/>
                  <a:pt x="162" y="427"/>
                </a:cubicBezTo>
                <a:cubicBezTo>
                  <a:pt x="162" y="471"/>
                  <a:pt x="162" y="471"/>
                  <a:pt x="162" y="471"/>
                </a:cubicBezTo>
                <a:cubicBezTo>
                  <a:pt x="117" y="471"/>
                  <a:pt x="117" y="471"/>
                  <a:pt x="117" y="471"/>
                </a:cubicBezTo>
                <a:lnTo>
                  <a:pt x="117" y="427"/>
                </a:lnTo>
                <a:close/>
                <a:moveTo>
                  <a:pt x="132" y="353"/>
                </a:moveTo>
                <a:lnTo>
                  <a:pt x="132" y="353"/>
                </a:lnTo>
                <a:cubicBezTo>
                  <a:pt x="176" y="353"/>
                  <a:pt x="191" y="324"/>
                  <a:pt x="191" y="294"/>
                </a:cubicBezTo>
                <a:cubicBezTo>
                  <a:pt x="191" y="265"/>
                  <a:pt x="176" y="236"/>
                  <a:pt x="132" y="236"/>
                </a:cubicBezTo>
                <a:cubicBezTo>
                  <a:pt x="103" y="236"/>
                  <a:pt x="73" y="265"/>
                  <a:pt x="73" y="294"/>
                </a:cubicBezTo>
                <a:cubicBezTo>
                  <a:pt x="73" y="324"/>
                  <a:pt x="103" y="353"/>
                  <a:pt x="132" y="353"/>
                </a:cubicBezTo>
                <a:close/>
                <a:moveTo>
                  <a:pt x="117" y="280"/>
                </a:moveTo>
                <a:lnTo>
                  <a:pt x="117" y="280"/>
                </a:lnTo>
                <a:cubicBezTo>
                  <a:pt x="162" y="280"/>
                  <a:pt x="162" y="280"/>
                  <a:pt x="162" y="280"/>
                </a:cubicBezTo>
                <a:cubicBezTo>
                  <a:pt x="162" y="309"/>
                  <a:pt x="162" y="309"/>
                  <a:pt x="162" y="309"/>
                </a:cubicBezTo>
                <a:cubicBezTo>
                  <a:pt x="117" y="309"/>
                  <a:pt x="117" y="309"/>
                  <a:pt x="117" y="309"/>
                </a:cubicBezTo>
                <a:lnTo>
                  <a:pt x="117" y="280"/>
                </a:lnTo>
                <a:close/>
              </a:path>
            </a:pathLst>
          </a:custGeom>
          <a:solidFill>
            <a:srgbClr val="002060"/>
          </a:solidFill>
          <a:ln>
            <a:solidFill>
              <a:srgbClr val="002060"/>
            </a:solidFill>
          </a:ln>
          <a:effectLst/>
        </p:spPr>
        <p:txBody>
          <a:bodyPr wrap="none" lIns="91431" tIns="45716" rIns="91431" bIns="45716" anchor="ctr"/>
          <a:lstStyle/>
          <a:p>
            <a:endParaRPr lang="en-US"/>
          </a:p>
        </p:txBody>
      </p:sp>
      <p:grpSp>
        <p:nvGrpSpPr>
          <p:cNvPr id="47" name="Group 46">
            <a:extLst>
              <a:ext uri="{FF2B5EF4-FFF2-40B4-BE49-F238E27FC236}">
                <a16:creationId xmlns:a16="http://schemas.microsoft.com/office/drawing/2014/main" id="{19567380-404E-46C0-B76A-C65AF0EDC89D}"/>
              </a:ext>
            </a:extLst>
          </p:cNvPr>
          <p:cNvGrpSpPr/>
          <p:nvPr/>
        </p:nvGrpSpPr>
        <p:grpSpPr>
          <a:xfrm>
            <a:off x="7112058" y="3153027"/>
            <a:ext cx="576336" cy="553544"/>
            <a:chOff x="0" y="1920876"/>
            <a:chExt cx="357188" cy="336550"/>
          </a:xfrm>
          <a:solidFill>
            <a:srgbClr val="002060"/>
          </a:solidFill>
        </p:grpSpPr>
        <p:sp>
          <p:nvSpPr>
            <p:cNvPr id="48" name="Freeform 59">
              <a:extLst>
                <a:ext uri="{FF2B5EF4-FFF2-40B4-BE49-F238E27FC236}">
                  <a16:creationId xmlns:a16="http://schemas.microsoft.com/office/drawing/2014/main" id="{DE6E4100-B155-4C1B-A2BE-0DE208C5C0AA}"/>
                </a:ext>
              </a:extLst>
            </p:cNvPr>
            <p:cNvSpPr>
              <a:spLocks noEditPoints="1"/>
            </p:cNvSpPr>
            <p:nvPr/>
          </p:nvSpPr>
          <p:spPr bwMode="auto">
            <a:xfrm>
              <a:off x="0" y="1920876"/>
              <a:ext cx="357188" cy="336550"/>
            </a:xfrm>
            <a:custGeom>
              <a:avLst/>
              <a:gdLst/>
              <a:ahLst/>
              <a:cxnLst>
                <a:cxn ang="0">
                  <a:pos x="120" y="25"/>
                </a:cxn>
                <a:cxn ang="0">
                  <a:pos x="97" y="2"/>
                </a:cxn>
                <a:cxn ang="0">
                  <a:pos x="92" y="0"/>
                </a:cxn>
                <a:cxn ang="0">
                  <a:pos x="11" y="0"/>
                </a:cxn>
                <a:cxn ang="0">
                  <a:pos x="0" y="11"/>
                </a:cxn>
                <a:cxn ang="0">
                  <a:pos x="0" y="103"/>
                </a:cxn>
                <a:cxn ang="0">
                  <a:pos x="11" y="115"/>
                </a:cxn>
                <a:cxn ang="0">
                  <a:pos x="111" y="115"/>
                </a:cxn>
                <a:cxn ang="0">
                  <a:pos x="122" y="103"/>
                </a:cxn>
                <a:cxn ang="0">
                  <a:pos x="122" y="30"/>
                </a:cxn>
                <a:cxn ang="0">
                  <a:pos x="120" y="25"/>
                </a:cxn>
                <a:cxn ang="0">
                  <a:pos x="115" y="103"/>
                </a:cxn>
                <a:cxn ang="0">
                  <a:pos x="111" y="107"/>
                </a:cxn>
                <a:cxn ang="0">
                  <a:pos x="11" y="107"/>
                </a:cxn>
                <a:cxn ang="0">
                  <a:pos x="7" y="103"/>
                </a:cxn>
                <a:cxn ang="0">
                  <a:pos x="7" y="11"/>
                </a:cxn>
                <a:cxn ang="0">
                  <a:pos x="11" y="7"/>
                </a:cxn>
                <a:cxn ang="0">
                  <a:pos x="88" y="7"/>
                </a:cxn>
                <a:cxn ang="0">
                  <a:pos x="88" y="23"/>
                </a:cxn>
                <a:cxn ang="0">
                  <a:pos x="99" y="34"/>
                </a:cxn>
                <a:cxn ang="0">
                  <a:pos x="115" y="34"/>
                </a:cxn>
                <a:cxn ang="0">
                  <a:pos x="115" y="103"/>
                </a:cxn>
                <a:cxn ang="0">
                  <a:pos x="103" y="30"/>
                </a:cxn>
                <a:cxn ang="0">
                  <a:pos x="99" y="30"/>
                </a:cxn>
                <a:cxn ang="0">
                  <a:pos x="92" y="23"/>
                </a:cxn>
                <a:cxn ang="0">
                  <a:pos x="92" y="7"/>
                </a:cxn>
                <a:cxn ang="0">
                  <a:pos x="115" y="30"/>
                </a:cxn>
                <a:cxn ang="0">
                  <a:pos x="103" y="30"/>
                </a:cxn>
                <a:cxn ang="0">
                  <a:pos x="103" y="30"/>
                </a:cxn>
                <a:cxn ang="0">
                  <a:pos x="103" y="30"/>
                </a:cxn>
              </a:cxnLst>
              <a:rect l="0" t="0" r="r" b="b"/>
              <a:pathLst>
                <a:path w="122" h="115">
                  <a:moveTo>
                    <a:pt x="120" y="25"/>
                  </a:moveTo>
                  <a:cubicBezTo>
                    <a:pt x="97" y="2"/>
                    <a:pt x="97" y="2"/>
                    <a:pt x="97" y="2"/>
                  </a:cubicBezTo>
                  <a:cubicBezTo>
                    <a:pt x="96" y="0"/>
                    <a:pt x="94" y="0"/>
                    <a:pt x="92" y="0"/>
                  </a:cubicBezTo>
                  <a:cubicBezTo>
                    <a:pt x="11" y="0"/>
                    <a:pt x="11" y="0"/>
                    <a:pt x="11" y="0"/>
                  </a:cubicBezTo>
                  <a:cubicBezTo>
                    <a:pt x="5" y="0"/>
                    <a:pt x="0" y="5"/>
                    <a:pt x="0" y="11"/>
                  </a:cubicBezTo>
                  <a:cubicBezTo>
                    <a:pt x="0" y="103"/>
                    <a:pt x="0" y="103"/>
                    <a:pt x="0" y="103"/>
                  </a:cubicBezTo>
                  <a:cubicBezTo>
                    <a:pt x="0" y="110"/>
                    <a:pt x="5" y="115"/>
                    <a:pt x="11" y="115"/>
                  </a:cubicBezTo>
                  <a:cubicBezTo>
                    <a:pt x="111" y="115"/>
                    <a:pt x="111" y="115"/>
                    <a:pt x="111" y="115"/>
                  </a:cubicBezTo>
                  <a:cubicBezTo>
                    <a:pt x="117" y="115"/>
                    <a:pt x="122" y="110"/>
                    <a:pt x="122" y="103"/>
                  </a:cubicBezTo>
                  <a:cubicBezTo>
                    <a:pt x="122" y="30"/>
                    <a:pt x="122" y="30"/>
                    <a:pt x="122" y="30"/>
                  </a:cubicBezTo>
                  <a:cubicBezTo>
                    <a:pt x="122" y="28"/>
                    <a:pt x="122" y="26"/>
                    <a:pt x="120" y="25"/>
                  </a:cubicBezTo>
                  <a:close/>
                  <a:moveTo>
                    <a:pt x="115" y="103"/>
                  </a:moveTo>
                  <a:cubicBezTo>
                    <a:pt x="115" y="105"/>
                    <a:pt x="113" y="107"/>
                    <a:pt x="111" y="107"/>
                  </a:cubicBezTo>
                  <a:cubicBezTo>
                    <a:pt x="11" y="107"/>
                    <a:pt x="11" y="107"/>
                    <a:pt x="11" y="107"/>
                  </a:cubicBezTo>
                  <a:cubicBezTo>
                    <a:pt x="9" y="107"/>
                    <a:pt x="7" y="105"/>
                    <a:pt x="7" y="103"/>
                  </a:cubicBezTo>
                  <a:cubicBezTo>
                    <a:pt x="7" y="11"/>
                    <a:pt x="7" y="11"/>
                    <a:pt x="7" y="11"/>
                  </a:cubicBezTo>
                  <a:cubicBezTo>
                    <a:pt x="7" y="9"/>
                    <a:pt x="9" y="7"/>
                    <a:pt x="11" y="7"/>
                  </a:cubicBezTo>
                  <a:cubicBezTo>
                    <a:pt x="88" y="7"/>
                    <a:pt x="88" y="7"/>
                    <a:pt x="88" y="7"/>
                  </a:cubicBezTo>
                  <a:cubicBezTo>
                    <a:pt x="88" y="23"/>
                    <a:pt x="88" y="23"/>
                    <a:pt x="88" y="23"/>
                  </a:cubicBezTo>
                  <a:cubicBezTo>
                    <a:pt x="88" y="29"/>
                    <a:pt x="93" y="34"/>
                    <a:pt x="99" y="34"/>
                  </a:cubicBezTo>
                  <a:cubicBezTo>
                    <a:pt x="115" y="34"/>
                    <a:pt x="115" y="34"/>
                    <a:pt x="115" y="34"/>
                  </a:cubicBezTo>
                  <a:lnTo>
                    <a:pt x="115" y="103"/>
                  </a:lnTo>
                  <a:close/>
                  <a:moveTo>
                    <a:pt x="103" y="30"/>
                  </a:moveTo>
                  <a:cubicBezTo>
                    <a:pt x="99" y="30"/>
                    <a:pt x="99" y="30"/>
                    <a:pt x="99" y="30"/>
                  </a:cubicBezTo>
                  <a:cubicBezTo>
                    <a:pt x="95" y="30"/>
                    <a:pt x="92" y="27"/>
                    <a:pt x="92" y="23"/>
                  </a:cubicBezTo>
                  <a:cubicBezTo>
                    <a:pt x="92" y="7"/>
                    <a:pt x="92" y="7"/>
                    <a:pt x="92" y="7"/>
                  </a:cubicBezTo>
                  <a:cubicBezTo>
                    <a:pt x="115" y="30"/>
                    <a:pt x="115" y="30"/>
                    <a:pt x="115" y="30"/>
                  </a:cubicBezTo>
                  <a:lnTo>
                    <a:pt x="103" y="30"/>
                  </a:lnTo>
                  <a:close/>
                  <a:moveTo>
                    <a:pt x="103" y="30"/>
                  </a:moveTo>
                  <a:cubicBezTo>
                    <a:pt x="103" y="30"/>
                    <a:pt x="103" y="30"/>
                    <a:pt x="103" y="3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49" name="Freeform 60">
              <a:extLst>
                <a:ext uri="{FF2B5EF4-FFF2-40B4-BE49-F238E27FC236}">
                  <a16:creationId xmlns:a16="http://schemas.microsoft.com/office/drawing/2014/main" id="{EE5C3162-5F15-4D00-9C6B-60258F5BFC6C}"/>
                </a:ext>
              </a:extLst>
            </p:cNvPr>
            <p:cNvSpPr>
              <a:spLocks noEditPoints="1"/>
            </p:cNvSpPr>
            <p:nvPr/>
          </p:nvSpPr>
          <p:spPr bwMode="auto">
            <a:xfrm>
              <a:off x="166688" y="1989138"/>
              <a:ext cx="66675" cy="11113"/>
            </a:xfrm>
            <a:custGeom>
              <a:avLst/>
              <a:gdLst/>
              <a:ahLst/>
              <a:cxnLst>
                <a:cxn ang="0">
                  <a:pos x="2" y="4"/>
                </a:cxn>
                <a:cxn ang="0">
                  <a:pos x="21" y="4"/>
                </a:cxn>
                <a:cxn ang="0">
                  <a:pos x="23" y="2"/>
                </a:cxn>
                <a:cxn ang="0">
                  <a:pos x="21" y="0"/>
                </a:cxn>
                <a:cxn ang="0">
                  <a:pos x="2" y="0"/>
                </a:cxn>
                <a:cxn ang="0">
                  <a:pos x="0" y="2"/>
                </a:cxn>
                <a:cxn ang="0">
                  <a:pos x="2" y="4"/>
                </a:cxn>
                <a:cxn ang="0">
                  <a:pos x="2" y="4"/>
                </a:cxn>
                <a:cxn ang="0">
                  <a:pos x="2" y="4"/>
                </a:cxn>
              </a:cxnLst>
              <a:rect l="0" t="0" r="r" b="b"/>
              <a:pathLst>
                <a:path w="23" h="4">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50" name="Freeform 61">
              <a:extLst>
                <a:ext uri="{FF2B5EF4-FFF2-40B4-BE49-F238E27FC236}">
                  <a16:creationId xmlns:a16="http://schemas.microsoft.com/office/drawing/2014/main" id="{693258C7-7325-42CF-A9E7-B5C057C5EF0D}"/>
                </a:ext>
              </a:extLst>
            </p:cNvPr>
            <p:cNvSpPr>
              <a:spLocks noEditPoints="1"/>
            </p:cNvSpPr>
            <p:nvPr/>
          </p:nvSpPr>
          <p:spPr bwMode="auto">
            <a:xfrm>
              <a:off x="166688" y="2020888"/>
              <a:ext cx="66675" cy="11113"/>
            </a:xfrm>
            <a:custGeom>
              <a:avLst/>
              <a:gdLst/>
              <a:ahLst/>
              <a:cxnLst>
                <a:cxn ang="0">
                  <a:pos x="2" y="4"/>
                </a:cxn>
                <a:cxn ang="0">
                  <a:pos x="21" y="4"/>
                </a:cxn>
                <a:cxn ang="0">
                  <a:pos x="23" y="2"/>
                </a:cxn>
                <a:cxn ang="0">
                  <a:pos x="21" y="0"/>
                </a:cxn>
                <a:cxn ang="0">
                  <a:pos x="2" y="0"/>
                </a:cxn>
                <a:cxn ang="0">
                  <a:pos x="0" y="2"/>
                </a:cxn>
                <a:cxn ang="0">
                  <a:pos x="2" y="4"/>
                </a:cxn>
                <a:cxn ang="0">
                  <a:pos x="2" y="4"/>
                </a:cxn>
                <a:cxn ang="0">
                  <a:pos x="2" y="4"/>
                </a:cxn>
              </a:cxnLst>
              <a:rect l="0" t="0" r="r" b="b"/>
              <a:pathLst>
                <a:path w="23" h="4">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51" name="Freeform 62">
              <a:extLst>
                <a:ext uri="{FF2B5EF4-FFF2-40B4-BE49-F238E27FC236}">
                  <a16:creationId xmlns:a16="http://schemas.microsoft.com/office/drawing/2014/main" id="{65D5AA34-3C29-4495-AF34-375C361E898B}"/>
                </a:ext>
              </a:extLst>
            </p:cNvPr>
            <p:cNvSpPr>
              <a:spLocks noEditPoints="1"/>
            </p:cNvSpPr>
            <p:nvPr/>
          </p:nvSpPr>
          <p:spPr bwMode="auto">
            <a:xfrm>
              <a:off x="166688" y="2055813"/>
              <a:ext cx="146050" cy="11113"/>
            </a:xfrm>
            <a:custGeom>
              <a:avLst/>
              <a:gdLst/>
              <a:ahLst/>
              <a:cxnLst>
                <a:cxn ang="0">
                  <a:pos x="0" y="2"/>
                </a:cxn>
                <a:cxn ang="0">
                  <a:pos x="2" y="4"/>
                </a:cxn>
                <a:cxn ang="0">
                  <a:pos x="48" y="4"/>
                </a:cxn>
                <a:cxn ang="0">
                  <a:pos x="50" y="2"/>
                </a:cxn>
                <a:cxn ang="0">
                  <a:pos x="48" y="0"/>
                </a:cxn>
                <a:cxn ang="0">
                  <a:pos x="2" y="0"/>
                </a:cxn>
                <a:cxn ang="0">
                  <a:pos x="0" y="2"/>
                </a:cxn>
                <a:cxn ang="0">
                  <a:pos x="0" y="2"/>
                </a:cxn>
                <a:cxn ang="0">
                  <a:pos x="0" y="2"/>
                </a:cxn>
              </a:cxnLst>
              <a:rect l="0" t="0" r="r" b="b"/>
              <a:pathLst>
                <a:path w="50" h="4">
                  <a:moveTo>
                    <a:pt x="0" y="2"/>
                  </a:moveTo>
                  <a:cubicBezTo>
                    <a:pt x="0" y="3"/>
                    <a:pt x="1" y="4"/>
                    <a:pt x="2" y="4"/>
                  </a:cubicBezTo>
                  <a:cubicBezTo>
                    <a:pt x="48" y="4"/>
                    <a:pt x="48" y="4"/>
                    <a:pt x="48" y="4"/>
                  </a:cubicBezTo>
                  <a:cubicBezTo>
                    <a:pt x="49" y="4"/>
                    <a:pt x="50" y="3"/>
                    <a:pt x="50" y="2"/>
                  </a:cubicBezTo>
                  <a:cubicBezTo>
                    <a:pt x="50" y="1"/>
                    <a:pt x="49" y="0"/>
                    <a:pt x="48" y="0"/>
                  </a:cubicBezTo>
                  <a:cubicBezTo>
                    <a:pt x="2" y="0"/>
                    <a:pt x="2" y="0"/>
                    <a:pt x="2" y="0"/>
                  </a:cubicBezTo>
                  <a:cubicBezTo>
                    <a:pt x="1" y="0"/>
                    <a:pt x="0" y="1"/>
                    <a:pt x="0" y="2"/>
                  </a:cubicBezTo>
                  <a:close/>
                  <a:moveTo>
                    <a:pt x="0" y="2"/>
                  </a:moveTo>
                  <a:cubicBezTo>
                    <a:pt x="0" y="2"/>
                    <a:pt x="0" y="2"/>
                    <a:pt x="0" y="2"/>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52" name="Freeform 63">
              <a:extLst>
                <a:ext uri="{FF2B5EF4-FFF2-40B4-BE49-F238E27FC236}">
                  <a16:creationId xmlns:a16="http://schemas.microsoft.com/office/drawing/2014/main" id="{96C4FDD4-85C1-4BFC-925C-851BD125FF39}"/>
                </a:ext>
              </a:extLst>
            </p:cNvPr>
            <p:cNvSpPr>
              <a:spLocks noEditPoints="1"/>
            </p:cNvSpPr>
            <p:nvPr/>
          </p:nvSpPr>
          <p:spPr bwMode="auto">
            <a:xfrm>
              <a:off x="44450" y="2122488"/>
              <a:ext cx="268288" cy="12700"/>
            </a:xfrm>
            <a:custGeom>
              <a:avLst/>
              <a:gdLst/>
              <a:ahLst/>
              <a:cxnLst>
                <a:cxn ang="0">
                  <a:pos x="90" y="0"/>
                </a:cxn>
                <a:cxn ang="0">
                  <a:pos x="2" y="0"/>
                </a:cxn>
                <a:cxn ang="0">
                  <a:pos x="0" y="2"/>
                </a:cxn>
                <a:cxn ang="0">
                  <a:pos x="2" y="4"/>
                </a:cxn>
                <a:cxn ang="0">
                  <a:pos x="90" y="4"/>
                </a:cxn>
                <a:cxn ang="0">
                  <a:pos x="92" y="2"/>
                </a:cxn>
                <a:cxn ang="0">
                  <a:pos x="90" y="0"/>
                </a:cxn>
                <a:cxn ang="0">
                  <a:pos x="90" y="0"/>
                </a:cxn>
                <a:cxn ang="0">
                  <a:pos x="90" y="0"/>
                </a:cxn>
              </a:cxnLst>
              <a:rect l="0" t="0" r="r" b="b"/>
              <a:pathLst>
                <a:path w="92" h="4">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53" name="Freeform 64">
              <a:extLst>
                <a:ext uri="{FF2B5EF4-FFF2-40B4-BE49-F238E27FC236}">
                  <a16:creationId xmlns:a16="http://schemas.microsoft.com/office/drawing/2014/main" id="{6A152791-9DDE-42B7-AE22-D0F6EDAC6E26}"/>
                </a:ext>
              </a:extLst>
            </p:cNvPr>
            <p:cNvSpPr>
              <a:spLocks noEditPoints="1"/>
            </p:cNvSpPr>
            <p:nvPr/>
          </p:nvSpPr>
          <p:spPr bwMode="auto">
            <a:xfrm>
              <a:off x="44450" y="2155826"/>
              <a:ext cx="268288" cy="11113"/>
            </a:xfrm>
            <a:custGeom>
              <a:avLst/>
              <a:gdLst/>
              <a:ahLst/>
              <a:cxnLst>
                <a:cxn ang="0">
                  <a:pos x="90" y="0"/>
                </a:cxn>
                <a:cxn ang="0">
                  <a:pos x="2" y="0"/>
                </a:cxn>
                <a:cxn ang="0">
                  <a:pos x="0" y="2"/>
                </a:cxn>
                <a:cxn ang="0">
                  <a:pos x="2" y="4"/>
                </a:cxn>
                <a:cxn ang="0">
                  <a:pos x="90" y="4"/>
                </a:cxn>
                <a:cxn ang="0">
                  <a:pos x="92" y="2"/>
                </a:cxn>
                <a:cxn ang="0">
                  <a:pos x="90" y="0"/>
                </a:cxn>
                <a:cxn ang="0">
                  <a:pos x="90" y="0"/>
                </a:cxn>
                <a:cxn ang="0">
                  <a:pos x="90" y="0"/>
                </a:cxn>
              </a:cxnLst>
              <a:rect l="0" t="0" r="r" b="b"/>
              <a:pathLst>
                <a:path w="92" h="4">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65">
              <a:extLst>
                <a:ext uri="{FF2B5EF4-FFF2-40B4-BE49-F238E27FC236}">
                  <a16:creationId xmlns:a16="http://schemas.microsoft.com/office/drawing/2014/main" id="{0806A3A0-A389-478F-B56E-997F38F905F2}"/>
                </a:ext>
              </a:extLst>
            </p:cNvPr>
            <p:cNvSpPr>
              <a:spLocks noEditPoints="1"/>
            </p:cNvSpPr>
            <p:nvPr/>
          </p:nvSpPr>
          <p:spPr bwMode="auto">
            <a:xfrm>
              <a:off x="44450" y="2190751"/>
              <a:ext cx="268288" cy="11113"/>
            </a:xfrm>
            <a:custGeom>
              <a:avLst/>
              <a:gdLst/>
              <a:ahLst/>
              <a:cxnLst>
                <a:cxn ang="0">
                  <a:pos x="90" y="0"/>
                </a:cxn>
                <a:cxn ang="0">
                  <a:pos x="2" y="0"/>
                </a:cxn>
                <a:cxn ang="0">
                  <a:pos x="0" y="2"/>
                </a:cxn>
                <a:cxn ang="0">
                  <a:pos x="2" y="4"/>
                </a:cxn>
                <a:cxn ang="0">
                  <a:pos x="90" y="4"/>
                </a:cxn>
                <a:cxn ang="0">
                  <a:pos x="92" y="2"/>
                </a:cxn>
                <a:cxn ang="0">
                  <a:pos x="90" y="0"/>
                </a:cxn>
                <a:cxn ang="0">
                  <a:pos x="90" y="0"/>
                </a:cxn>
                <a:cxn ang="0">
                  <a:pos x="90" y="0"/>
                </a:cxn>
              </a:cxnLst>
              <a:rect l="0" t="0" r="r" b="b"/>
              <a:pathLst>
                <a:path w="92" h="4">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55" name="Freeform 66">
              <a:extLst>
                <a:ext uri="{FF2B5EF4-FFF2-40B4-BE49-F238E27FC236}">
                  <a16:creationId xmlns:a16="http://schemas.microsoft.com/office/drawing/2014/main" id="{8E48E72F-3920-4433-9A77-F0C35FF66C6A}"/>
                </a:ext>
              </a:extLst>
            </p:cNvPr>
            <p:cNvSpPr>
              <a:spLocks noEditPoints="1"/>
            </p:cNvSpPr>
            <p:nvPr/>
          </p:nvSpPr>
          <p:spPr bwMode="auto">
            <a:xfrm>
              <a:off x="44450" y="2087563"/>
              <a:ext cx="268288" cy="12700"/>
            </a:xfrm>
            <a:custGeom>
              <a:avLst/>
              <a:gdLst/>
              <a:ahLst/>
              <a:cxnLst>
                <a:cxn ang="0">
                  <a:pos x="90" y="0"/>
                </a:cxn>
                <a:cxn ang="0">
                  <a:pos x="2" y="0"/>
                </a:cxn>
                <a:cxn ang="0">
                  <a:pos x="0" y="2"/>
                </a:cxn>
                <a:cxn ang="0">
                  <a:pos x="2" y="4"/>
                </a:cxn>
                <a:cxn ang="0">
                  <a:pos x="90" y="4"/>
                </a:cxn>
                <a:cxn ang="0">
                  <a:pos x="92" y="2"/>
                </a:cxn>
                <a:cxn ang="0">
                  <a:pos x="90" y="0"/>
                </a:cxn>
                <a:cxn ang="0">
                  <a:pos x="90" y="0"/>
                </a:cxn>
                <a:cxn ang="0">
                  <a:pos x="90" y="0"/>
                </a:cxn>
              </a:cxnLst>
              <a:rect l="0" t="0" r="r" b="b"/>
              <a:pathLst>
                <a:path w="92" h="4">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sp>
          <p:nvSpPr>
            <p:cNvPr id="56" name="Freeform 67">
              <a:extLst>
                <a:ext uri="{FF2B5EF4-FFF2-40B4-BE49-F238E27FC236}">
                  <a16:creationId xmlns:a16="http://schemas.microsoft.com/office/drawing/2014/main" id="{892243FD-1FC0-483D-A4B4-0490170A1E40}"/>
                </a:ext>
              </a:extLst>
            </p:cNvPr>
            <p:cNvSpPr>
              <a:spLocks noEditPoints="1"/>
            </p:cNvSpPr>
            <p:nvPr/>
          </p:nvSpPr>
          <p:spPr bwMode="auto">
            <a:xfrm>
              <a:off x="44450" y="1976438"/>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solidFill>
                <a:srgbClr val="002060"/>
              </a:solidFill>
              <a:round/>
              <a:headEnd/>
              <a:tailEnd/>
            </a:ln>
          </p:spPr>
          <p:txBody>
            <a:bodyPr/>
            <a:lstStyle/>
            <a:p>
              <a:pPr fontAlgn="auto">
                <a:spcBef>
                  <a:spcPts val="0"/>
                </a:spcBef>
                <a:spcAft>
                  <a:spcPts val="0"/>
                </a:spcAft>
                <a:defRPr/>
              </a:pPr>
              <a:endParaRPr lang="en-US">
                <a:latin typeface="+mn-lt"/>
                <a:ea typeface="+mn-ea"/>
              </a:endParaRPr>
            </a:p>
          </p:txBody>
        </p:sp>
      </p:grpSp>
      <p:sp>
        <p:nvSpPr>
          <p:cNvPr id="70" name="TextBox 69">
            <a:extLst>
              <a:ext uri="{FF2B5EF4-FFF2-40B4-BE49-F238E27FC236}">
                <a16:creationId xmlns:a16="http://schemas.microsoft.com/office/drawing/2014/main" id="{A6ED9212-2BBD-4FEF-9E44-DEA5C73961D6}"/>
              </a:ext>
            </a:extLst>
          </p:cNvPr>
          <p:cNvSpPr txBox="1"/>
          <p:nvPr/>
        </p:nvSpPr>
        <p:spPr>
          <a:xfrm>
            <a:off x="382300" y="3568072"/>
            <a:ext cx="3471705" cy="276999"/>
          </a:xfrm>
          <a:prstGeom prst="rect">
            <a:avLst/>
          </a:prstGeom>
          <a:noFill/>
        </p:spPr>
        <p:txBody>
          <a:bodyPr wrap="square">
            <a:spAutoFit/>
          </a:bodyPr>
          <a:lstStyle/>
          <a:p>
            <a:r>
              <a:rPr lang="fr-FR" sz="1200" b="1" dirty="0" err="1">
                <a:solidFill>
                  <a:srgbClr val="6C6463"/>
                </a:solidFill>
                <a:latin typeface="Gill Sans MT" panose="020B0502020104020203" pitchFamily="34" charset="0"/>
                <a:ea typeface="Calibri" panose="020F0502020204030204" pitchFamily="34" charset="0"/>
                <a:cs typeface="Times New Roman (Body CS)"/>
              </a:rPr>
              <a:t>Schema</a:t>
            </a:r>
            <a:r>
              <a:rPr lang="fr-FR" sz="1200" b="1" dirty="0">
                <a:solidFill>
                  <a:srgbClr val="6C6463"/>
                </a:solidFill>
                <a:latin typeface="Gill Sans MT" panose="020B0502020104020203" pitchFamily="34" charset="0"/>
                <a:ea typeface="Calibri" panose="020F0502020204030204" pitchFamily="34" charset="0"/>
                <a:cs typeface="Times New Roman (Body CS)"/>
              </a:rPr>
              <a:t> de </a:t>
            </a:r>
            <a:r>
              <a:rPr lang="fr-FR" sz="1200" b="1" dirty="0" err="1">
                <a:solidFill>
                  <a:srgbClr val="6C6463"/>
                </a:solidFill>
                <a:latin typeface="Gill Sans MT" panose="020B0502020104020203" pitchFamily="34" charset="0"/>
                <a:ea typeface="Calibri" panose="020F0502020204030204" pitchFamily="34" charset="0"/>
                <a:cs typeface="Times New Roman (Body CS)"/>
              </a:rPr>
              <a:t>subventie</a:t>
            </a:r>
            <a:r>
              <a:rPr lang="fr-FR" sz="1200" b="1" dirty="0">
                <a:solidFill>
                  <a:srgbClr val="6C6463"/>
                </a:solidFill>
                <a:latin typeface="Gill Sans MT" panose="020B0502020104020203" pitchFamily="34" charset="0"/>
                <a:ea typeface="Calibri" panose="020F0502020204030204" pitchFamily="34" charset="0"/>
                <a:cs typeface="Times New Roman (Body CS)"/>
              </a:rPr>
              <a:t> </a:t>
            </a:r>
            <a:r>
              <a:rPr lang="fr-FR" sz="1200" b="1" dirty="0" err="1">
                <a:solidFill>
                  <a:srgbClr val="6C6463"/>
                </a:solidFill>
                <a:latin typeface="Gill Sans MT" panose="020B0502020104020203" pitchFamily="34" charset="0"/>
                <a:ea typeface="Calibri" panose="020F0502020204030204" pitchFamily="34" charset="0"/>
                <a:cs typeface="Times New Roman (Body CS)"/>
              </a:rPr>
              <a:t>și</a:t>
            </a:r>
            <a:r>
              <a:rPr lang="fr-FR" sz="1200" b="1" dirty="0">
                <a:solidFill>
                  <a:srgbClr val="6C6463"/>
                </a:solidFill>
                <a:latin typeface="Gill Sans MT" panose="020B0502020104020203" pitchFamily="34" charset="0"/>
                <a:ea typeface="Calibri" panose="020F0502020204030204" pitchFamily="34" charset="0"/>
                <a:cs typeface="Times New Roman (Body CS)"/>
              </a:rPr>
              <a:t> cashback (SCS)</a:t>
            </a:r>
            <a:endParaRPr lang="en-US" sz="1200" b="1" dirty="0"/>
          </a:p>
        </p:txBody>
      </p:sp>
      <p:sp>
        <p:nvSpPr>
          <p:cNvPr id="4" name="Footer Placeholder 3">
            <a:extLst>
              <a:ext uri="{FF2B5EF4-FFF2-40B4-BE49-F238E27FC236}">
                <a16:creationId xmlns:a16="http://schemas.microsoft.com/office/drawing/2014/main" id="{35DCE9F5-CC23-48FA-B79A-4A97BDC2E181}"/>
              </a:ext>
            </a:extLst>
          </p:cNvPr>
          <p:cNvSpPr>
            <a:spLocks noGrp="1"/>
          </p:cNvSpPr>
          <p:nvPr>
            <p:ph type="ftr" sz="quarter" idx="3"/>
          </p:nvPr>
        </p:nvSpPr>
        <p:spPr>
          <a:xfrm>
            <a:off x="3124200" y="4753788"/>
            <a:ext cx="3471704" cy="276999"/>
          </a:xfrm>
        </p:spPr>
        <p:txBody>
          <a:bodyPr/>
          <a:lstStyle/>
          <a:p>
            <a:r>
              <a:rPr lang="en-US" dirty="0"/>
              <a:t>RAPORT DE EVALUARE PRIVIND COMERȚUL ELECTRONIC ȘI ECONOMIA FĂRĂ NUMERAR </a:t>
            </a:r>
          </a:p>
        </p:txBody>
      </p:sp>
      <p:pic>
        <p:nvPicPr>
          <p:cNvPr id="11" name="Picture 10">
            <a:extLst>
              <a:ext uri="{FF2B5EF4-FFF2-40B4-BE49-F238E27FC236}">
                <a16:creationId xmlns:a16="http://schemas.microsoft.com/office/drawing/2014/main" id="{19819D70-5388-402A-BD3F-699607E8F421}"/>
              </a:ext>
            </a:extLst>
          </p:cNvPr>
          <p:cNvPicPr>
            <a:picLocks noChangeAspect="1"/>
          </p:cNvPicPr>
          <p:nvPr/>
        </p:nvPicPr>
        <p:blipFill>
          <a:blip r:embed="rId2"/>
          <a:stretch>
            <a:fillRect/>
          </a:stretch>
        </p:blipFill>
        <p:spPr>
          <a:xfrm>
            <a:off x="294892" y="1502518"/>
            <a:ext cx="3687316" cy="2029000"/>
          </a:xfrm>
          <a:prstGeom prst="rect">
            <a:avLst/>
          </a:prstGeom>
        </p:spPr>
      </p:pic>
    </p:spTree>
    <p:extLst>
      <p:ext uri="{BB962C8B-B14F-4D97-AF65-F5344CB8AC3E}">
        <p14:creationId xmlns:p14="http://schemas.microsoft.com/office/powerpoint/2010/main" val="362593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40656-E948-4107-B188-5940F6616ED6}"/>
              </a:ext>
            </a:extLst>
          </p:cNvPr>
          <p:cNvSpPr>
            <a:spLocks noGrp="1"/>
          </p:cNvSpPr>
          <p:nvPr>
            <p:ph type="dt" sz="half" idx="10"/>
          </p:nvPr>
        </p:nvSpPr>
        <p:spPr/>
        <p:txBody>
          <a:bodyPr/>
          <a:lstStyle/>
          <a:p>
            <a:fld id="{AF753BA3-174A-409D-9244-97C24F72902F}" type="datetime1">
              <a:rPr lang="en-US" smtClean="0"/>
              <a:t>2/18/2021</a:t>
            </a:fld>
            <a:endParaRPr lang="ro-RO"/>
          </a:p>
        </p:txBody>
      </p:sp>
      <p:sp>
        <p:nvSpPr>
          <p:cNvPr id="3" name="Slide Number Placeholder 2">
            <a:extLst>
              <a:ext uri="{FF2B5EF4-FFF2-40B4-BE49-F238E27FC236}">
                <a16:creationId xmlns:a16="http://schemas.microsoft.com/office/drawing/2014/main" id="{0263BD19-F5DA-4188-82FE-9B2AA199B1F2}"/>
              </a:ext>
            </a:extLst>
          </p:cNvPr>
          <p:cNvSpPr>
            <a:spLocks noGrp="1"/>
          </p:cNvSpPr>
          <p:nvPr>
            <p:ph type="sldNum" sz="quarter" idx="12"/>
          </p:nvPr>
        </p:nvSpPr>
        <p:spPr/>
        <p:txBody>
          <a:bodyPr/>
          <a:lstStyle/>
          <a:p>
            <a:fld id="{42782948-4DBE-204D-AB9E-B65E067054AE}" type="slidenum">
              <a:rPr lang="ro-RO" smtClean="0"/>
              <a:pPr/>
              <a:t>9</a:t>
            </a:fld>
            <a:endParaRPr lang="ro-RO"/>
          </a:p>
        </p:txBody>
      </p:sp>
      <p:sp>
        <p:nvSpPr>
          <p:cNvPr id="5" name="Title 4">
            <a:extLst>
              <a:ext uri="{FF2B5EF4-FFF2-40B4-BE49-F238E27FC236}">
                <a16:creationId xmlns:a16="http://schemas.microsoft.com/office/drawing/2014/main" id="{DB396B8D-1DE6-461B-993E-09694F479855}"/>
              </a:ext>
            </a:extLst>
          </p:cNvPr>
          <p:cNvSpPr>
            <a:spLocks noGrp="1"/>
          </p:cNvSpPr>
          <p:nvPr>
            <p:ph type="title"/>
          </p:nvPr>
        </p:nvSpPr>
        <p:spPr>
          <a:xfrm>
            <a:off x="686104" y="682922"/>
            <a:ext cx="7772400" cy="461665"/>
          </a:xfrm>
        </p:spPr>
        <p:txBody>
          <a:bodyPr/>
          <a:lstStyle/>
          <a:p>
            <a:r>
              <a:rPr lang="ro-RO" dirty="0"/>
              <a:t>SISTEME DE PLĂȚI: PRESTATORI DE SERVICII DE PLATĂ </a:t>
            </a:r>
          </a:p>
        </p:txBody>
      </p:sp>
      <p:sp>
        <p:nvSpPr>
          <p:cNvPr id="18" name="TextBox 17">
            <a:extLst>
              <a:ext uri="{FF2B5EF4-FFF2-40B4-BE49-F238E27FC236}">
                <a16:creationId xmlns:a16="http://schemas.microsoft.com/office/drawing/2014/main" id="{42F09791-9D00-40F7-95CA-37CB02002A80}"/>
              </a:ext>
            </a:extLst>
          </p:cNvPr>
          <p:cNvSpPr txBox="1"/>
          <p:nvPr/>
        </p:nvSpPr>
        <p:spPr>
          <a:xfrm>
            <a:off x="251628" y="3573259"/>
            <a:ext cx="4666343" cy="646331"/>
          </a:xfrm>
          <a:prstGeom prst="rect">
            <a:avLst/>
          </a:prstGeom>
          <a:noFill/>
        </p:spPr>
        <p:txBody>
          <a:bodyPr wrap="square">
            <a:spAutoFit/>
          </a:bodyPr>
          <a:lstStyle/>
          <a:p>
            <a:pPr algn="ctr"/>
            <a:r>
              <a:rPr lang="ro-RO" sz="1200" b="1" dirty="0">
                <a:solidFill>
                  <a:srgbClr val="6C6463"/>
                </a:solidFill>
                <a:latin typeface="Gill Sans MT" panose="020B0502020104020203" pitchFamily="34" charset="0"/>
                <a:ea typeface="Calibri" panose="020F0502020204030204" pitchFamily="34" charset="0"/>
                <a:cs typeface="Times New Roman (Body CS)"/>
              </a:rPr>
              <a:t>E-</a:t>
            </a:r>
            <a:r>
              <a:rPr lang="ro-RO" sz="1200" b="1" dirty="0" err="1">
                <a:solidFill>
                  <a:srgbClr val="6C6463"/>
                </a:solidFill>
                <a:latin typeface="Gill Sans MT" panose="020B0502020104020203" pitchFamily="34" charset="0"/>
                <a:ea typeface="Calibri" panose="020F0502020204030204" pitchFamily="34" charset="0"/>
                <a:cs typeface="Times New Roman (Body CS)"/>
              </a:rPr>
              <a:t>commerce</a:t>
            </a:r>
            <a:r>
              <a:rPr lang="ro-RO" sz="1200" b="1" dirty="0">
                <a:solidFill>
                  <a:srgbClr val="6C6463"/>
                </a:solidFill>
                <a:latin typeface="Gill Sans MT" panose="020B0502020104020203" pitchFamily="34" charset="0"/>
                <a:ea typeface="Calibri" panose="020F0502020204030204" pitchFamily="34" charset="0"/>
                <a:cs typeface="Times New Roman (Body CS)"/>
              </a:rPr>
              <a:t> prin intermediul PSP (prin portofelul digital sau un cod QR administrat) 
</a:t>
            </a:r>
            <a:endParaRPr lang="ro-RO" sz="1200" b="1" dirty="0"/>
          </a:p>
        </p:txBody>
      </p:sp>
      <p:sp>
        <p:nvSpPr>
          <p:cNvPr id="19" name="Footer Placeholder 18">
            <a:extLst>
              <a:ext uri="{FF2B5EF4-FFF2-40B4-BE49-F238E27FC236}">
                <a16:creationId xmlns:a16="http://schemas.microsoft.com/office/drawing/2014/main" id="{34EEEC61-EAE1-446C-ABD6-1EDEDA709545}"/>
              </a:ext>
            </a:extLst>
          </p:cNvPr>
          <p:cNvSpPr>
            <a:spLocks noGrp="1"/>
          </p:cNvSpPr>
          <p:nvPr>
            <p:ph type="ftr" sz="quarter" idx="11"/>
          </p:nvPr>
        </p:nvSpPr>
        <p:spPr>
          <a:xfrm>
            <a:off x="3124200" y="4832971"/>
            <a:ext cx="3391544" cy="197816"/>
          </a:xfrm>
        </p:spPr>
        <p:txBody>
          <a:bodyPr/>
          <a:lstStyle/>
          <a:p>
            <a:r>
              <a:rPr lang="ro-RO" dirty="0"/>
              <a:t>RAPORT DE EVALUARE PRIVIND COMERȚUL ELECTRONIC ȘI ECONOMIA FĂRĂ NUMERAR </a:t>
            </a:r>
          </a:p>
        </p:txBody>
      </p:sp>
      <p:sp>
        <p:nvSpPr>
          <p:cNvPr id="21" name="TextBox 20">
            <a:extLst>
              <a:ext uri="{FF2B5EF4-FFF2-40B4-BE49-F238E27FC236}">
                <a16:creationId xmlns:a16="http://schemas.microsoft.com/office/drawing/2014/main" id="{9C7DDCDD-2DF8-4665-89F5-067B103FAF4A}"/>
              </a:ext>
            </a:extLst>
          </p:cNvPr>
          <p:cNvSpPr txBox="1"/>
          <p:nvPr/>
        </p:nvSpPr>
        <p:spPr>
          <a:xfrm>
            <a:off x="4980494" y="1294860"/>
            <a:ext cx="3646836" cy="2308324"/>
          </a:xfrm>
          <a:prstGeom prst="rect">
            <a:avLst/>
          </a:prstGeom>
          <a:noFill/>
        </p:spPr>
        <p:txBody>
          <a:bodyPr wrap="square">
            <a:spAutoFit/>
          </a:bodyPr>
          <a:lstStyle/>
          <a:p>
            <a:pPr indent="-230188">
              <a:buFont typeface="Arial"/>
              <a:buChar char="•"/>
            </a:pPr>
            <a:r>
              <a:rPr lang="ro-RO" sz="1600" dirty="0">
                <a:solidFill>
                  <a:srgbClr val="6C6463"/>
                </a:solidFill>
                <a:latin typeface="Gill Sans MT" panose="020B0502020104020203" pitchFamily="34" charset="0"/>
              </a:rPr>
              <a:t>Pasul important a fost făcut prin oferirea accesului la SAPI pentru PSP începând cu 2020.
Potrivit PSP, băncile sunt reticente pentru a procesa rapid cererile lor și chiar ar putea refuza
Este necesar să se implementeze cât mai curând posibil reglementările PSD2 în Moldova. </a:t>
            </a:r>
          </a:p>
        </p:txBody>
      </p:sp>
      <p:sp>
        <p:nvSpPr>
          <p:cNvPr id="9" name="TextBox 8">
            <a:extLst>
              <a:ext uri="{FF2B5EF4-FFF2-40B4-BE49-F238E27FC236}">
                <a16:creationId xmlns:a16="http://schemas.microsoft.com/office/drawing/2014/main" id="{9BD95CE5-609A-4562-A6DE-1600683FB391}"/>
              </a:ext>
            </a:extLst>
          </p:cNvPr>
          <p:cNvSpPr txBox="1"/>
          <p:nvPr/>
        </p:nvSpPr>
        <p:spPr>
          <a:xfrm>
            <a:off x="4377917" y="4134457"/>
            <a:ext cx="1917584" cy="646331"/>
          </a:xfrm>
          <a:prstGeom prst="rect">
            <a:avLst/>
          </a:prstGeom>
          <a:noFill/>
        </p:spPr>
        <p:txBody>
          <a:bodyPr wrap="square">
            <a:spAutoFit/>
          </a:bodyPr>
          <a:lstStyle/>
          <a:p>
            <a:pPr algn="ctr"/>
            <a:r>
              <a:rPr lang="ro-RO" sz="1200" dirty="0">
                <a:solidFill>
                  <a:srgbClr val="6C6463"/>
                </a:solidFill>
                <a:latin typeface="Gill Sans MT" panose="020B0502020104020203" pitchFamily="34" charset="0"/>
                <a:ea typeface="Calibri" panose="020F0502020204030204" pitchFamily="34" charset="0"/>
                <a:cs typeface="Times New Roman (Body CS)"/>
              </a:rPr>
              <a:t>Fonduri financiare de sprijin  pentru soluții de plată și alte idei </a:t>
            </a:r>
            <a:r>
              <a:rPr lang="ro-RO" sz="1200" dirty="0" err="1">
                <a:solidFill>
                  <a:srgbClr val="6C6463"/>
                </a:solidFill>
                <a:latin typeface="Gill Sans MT" panose="020B0502020104020203" pitchFamily="34" charset="0"/>
                <a:ea typeface="Calibri" panose="020F0502020204030204" pitchFamily="34" charset="0"/>
                <a:cs typeface="Times New Roman (Body CS)"/>
              </a:rPr>
              <a:t>Fintech</a:t>
            </a:r>
            <a:endParaRPr lang="ro-RO"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10" name="TextBox 9">
            <a:extLst>
              <a:ext uri="{FF2B5EF4-FFF2-40B4-BE49-F238E27FC236}">
                <a16:creationId xmlns:a16="http://schemas.microsoft.com/office/drawing/2014/main" id="{247312BB-F52C-493F-AE53-D17E11A93CCF}"/>
              </a:ext>
            </a:extLst>
          </p:cNvPr>
          <p:cNvSpPr txBox="1"/>
          <p:nvPr/>
        </p:nvSpPr>
        <p:spPr>
          <a:xfrm>
            <a:off x="6237535" y="4161164"/>
            <a:ext cx="1124998" cy="646331"/>
          </a:xfrm>
          <a:prstGeom prst="rect">
            <a:avLst/>
          </a:prstGeom>
          <a:noFill/>
        </p:spPr>
        <p:txBody>
          <a:bodyPr wrap="square">
            <a:spAutoFit/>
          </a:bodyPr>
          <a:lstStyle/>
          <a:p>
            <a:pPr algn="ctr"/>
            <a:r>
              <a:rPr lang="ro-RO" sz="1200" dirty="0">
                <a:solidFill>
                  <a:srgbClr val="6C6463"/>
                </a:solidFill>
                <a:latin typeface="Gill Sans MT" panose="020B0502020104020203" pitchFamily="34" charset="0"/>
                <a:ea typeface="Calibri" panose="020F0502020204030204" pitchFamily="34" charset="0"/>
                <a:cs typeface="Times New Roman (Body CS)"/>
              </a:rPr>
              <a:t>Implementarea Centrului </a:t>
            </a:r>
            <a:r>
              <a:rPr lang="ro-RO" sz="1200" dirty="0" err="1">
                <a:solidFill>
                  <a:srgbClr val="6C6463"/>
                </a:solidFill>
                <a:latin typeface="Gill Sans MT" panose="020B0502020104020203" pitchFamily="34" charset="0"/>
                <a:ea typeface="Calibri" panose="020F0502020204030204" pitchFamily="34" charset="0"/>
                <a:cs typeface="Times New Roman (Body CS)"/>
              </a:rPr>
              <a:t>FinTech</a:t>
            </a:r>
            <a:endParaRPr lang="ro-RO" sz="1200" dirty="0">
              <a:solidFill>
                <a:srgbClr val="6C6463"/>
              </a:solidFill>
              <a:effectLst/>
              <a:latin typeface="Gill Sans MT" panose="020B0502020104020203" pitchFamily="34" charset="0"/>
              <a:ea typeface="Times New Roman" panose="02020603050405020304" pitchFamily="18" charset="0"/>
              <a:cs typeface="GillSansMTStd-Book"/>
            </a:endParaRPr>
          </a:p>
        </p:txBody>
      </p:sp>
      <p:sp>
        <p:nvSpPr>
          <p:cNvPr id="11" name="TextBox 10">
            <a:extLst>
              <a:ext uri="{FF2B5EF4-FFF2-40B4-BE49-F238E27FC236}">
                <a16:creationId xmlns:a16="http://schemas.microsoft.com/office/drawing/2014/main" id="{E3C0C445-076F-4448-8166-796B3D04F271}"/>
              </a:ext>
            </a:extLst>
          </p:cNvPr>
          <p:cNvSpPr txBox="1"/>
          <p:nvPr/>
        </p:nvSpPr>
        <p:spPr>
          <a:xfrm>
            <a:off x="7362533" y="4135688"/>
            <a:ext cx="1418073" cy="830997"/>
          </a:xfrm>
          <a:prstGeom prst="rect">
            <a:avLst/>
          </a:prstGeom>
          <a:noFill/>
        </p:spPr>
        <p:txBody>
          <a:bodyPr wrap="square">
            <a:spAutoFit/>
          </a:bodyPr>
          <a:lstStyle/>
          <a:p>
            <a:pPr algn="ctr"/>
            <a:r>
              <a:rPr lang="ro-RO" sz="1200">
                <a:solidFill>
                  <a:srgbClr val="6C6463"/>
                </a:solidFill>
                <a:latin typeface="Gill Sans MT" panose="020B0502020104020203" pitchFamily="34" charset="0"/>
                <a:ea typeface="Calibri" panose="020F0502020204030204" pitchFamily="34" charset="0"/>
                <a:cs typeface="Times New Roman (Body CS)"/>
              </a:rPr>
              <a:t>Elaborarea conceptului de mecanism "SANDBOX"</a:t>
            </a:r>
            <a:endParaRPr lang="ro-RO" sz="1200">
              <a:solidFill>
                <a:srgbClr val="6C6463"/>
              </a:solidFill>
              <a:effectLst/>
              <a:latin typeface="Gill Sans MT" panose="020B0502020104020203" pitchFamily="34" charset="0"/>
              <a:ea typeface="Times New Roman" panose="02020603050405020304" pitchFamily="18" charset="0"/>
              <a:cs typeface="GillSansMTStd-Book"/>
            </a:endParaRPr>
          </a:p>
        </p:txBody>
      </p:sp>
      <p:grpSp>
        <p:nvGrpSpPr>
          <p:cNvPr id="12" name="Group 11">
            <a:extLst>
              <a:ext uri="{FF2B5EF4-FFF2-40B4-BE49-F238E27FC236}">
                <a16:creationId xmlns:a16="http://schemas.microsoft.com/office/drawing/2014/main" id="{4AB5B105-A7C5-4959-BD9E-EEA60C1C36CB}"/>
              </a:ext>
            </a:extLst>
          </p:cNvPr>
          <p:cNvGrpSpPr/>
          <p:nvPr/>
        </p:nvGrpSpPr>
        <p:grpSpPr>
          <a:xfrm>
            <a:off x="5060040" y="3573259"/>
            <a:ext cx="589062" cy="486704"/>
            <a:chOff x="4905376" y="2863850"/>
            <a:chExt cx="315913" cy="277812"/>
          </a:xfrm>
          <a:solidFill>
            <a:srgbClr val="002F6C"/>
          </a:solidFill>
        </p:grpSpPr>
        <p:sp>
          <p:nvSpPr>
            <p:cNvPr id="13" name="Freeform 72">
              <a:extLst>
                <a:ext uri="{FF2B5EF4-FFF2-40B4-BE49-F238E27FC236}">
                  <a16:creationId xmlns:a16="http://schemas.microsoft.com/office/drawing/2014/main" id="{F1FA2D9F-88E4-4BB4-96A7-BF84A99884AE}"/>
                </a:ext>
              </a:extLst>
            </p:cNvPr>
            <p:cNvSpPr>
              <a:spLocks/>
            </p:cNvSpPr>
            <p:nvPr/>
          </p:nvSpPr>
          <p:spPr bwMode="auto">
            <a:xfrm>
              <a:off x="5013326" y="2962275"/>
              <a:ext cx="100013" cy="179387"/>
            </a:xfrm>
            <a:custGeom>
              <a:avLst/>
              <a:gdLst>
                <a:gd name="T0" fmla="*/ 34 w 68"/>
                <a:gd name="T1" fmla="*/ 0 h 121"/>
                <a:gd name="T2" fmla="*/ 27 w 68"/>
                <a:gd name="T3" fmla="*/ 7 h 121"/>
                <a:gd name="T4" fmla="*/ 27 w 68"/>
                <a:gd name="T5" fmla="*/ 98 h 121"/>
                <a:gd name="T6" fmla="*/ 12 w 68"/>
                <a:gd name="T7" fmla="*/ 83 h 121"/>
                <a:gd name="T8" fmla="*/ 2 w 68"/>
                <a:gd name="T9" fmla="*/ 83 h 121"/>
                <a:gd name="T10" fmla="*/ 2 w 68"/>
                <a:gd name="T11" fmla="*/ 92 h 121"/>
                <a:gd name="T12" fmla="*/ 29 w 68"/>
                <a:gd name="T13" fmla="*/ 119 h 121"/>
                <a:gd name="T14" fmla="*/ 34 w 68"/>
                <a:gd name="T15" fmla="*/ 121 h 121"/>
                <a:gd name="T16" fmla="*/ 39 w 68"/>
                <a:gd name="T17" fmla="*/ 119 h 121"/>
                <a:gd name="T18" fmla="*/ 66 w 68"/>
                <a:gd name="T19" fmla="*/ 92 h 121"/>
                <a:gd name="T20" fmla="*/ 66 w 68"/>
                <a:gd name="T21" fmla="*/ 83 h 121"/>
                <a:gd name="T22" fmla="*/ 56 w 68"/>
                <a:gd name="T23" fmla="*/ 83 h 121"/>
                <a:gd name="T24" fmla="*/ 41 w 68"/>
                <a:gd name="T25" fmla="*/ 98 h 121"/>
                <a:gd name="T26" fmla="*/ 41 w 68"/>
                <a:gd name="T27" fmla="*/ 7 h 121"/>
                <a:gd name="T28" fmla="*/ 34 w 68"/>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21">
                  <a:moveTo>
                    <a:pt x="34" y="0"/>
                  </a:moveTo>
                  <a:cubicBezTo>
                    <a:pt x="30" y="0"/>
                    <a:pt x="27" y="3"/>
                    <a:pt x="27" y="7"/>
                  </a:cubicBezTo>
                  <a:cubicBezTo>
                    <a:pt x="27" y="98"/>
                    <a:pt x="27" y="98"/>
                    <a:pt x="27" y="98"/>
                  </a:cubicBezTo>
                  <a:cubicBezTo>
                    <a:pt x="12" y="83"/>
                    <a:pt x="12" y="83"/>
                    <a:pt x="12" y="83"/>
                  </a:cubicBezTo>
                  <a:cubicBezTo>
                    <a:pt x="9" y="80"/>
                    <a:pt x="5" y="80"/>
                    <a:pt x="2" y="83"/>
                  </a:cubicBezTo>
                  <a:cubicBezTo>
                    <a:pt x="0" y="85"/>
                    <a:pt x="0" y="89"/>
                    <a:pt x="2" y="92"/>
                  </a:cubicBezTo>
                  <a:cubicBezTo>
                    <a:pt x="29" y="119"/>
                    <a:pt x="29" y="119"/>
                    <a:pt x="29" y="119"/>
                  </a:cubicBezTo>
                  <a:cubicBezTo>
                    <a:pt x="31" y="120"/>
                    <a:pt x="32" y="121"/>
                    <a:pt x="34" y="121"/>
                  </a:cubicBezTo>
                  <a:cubicBezTo>
                    <a:pt x="36" y="121"/>
                    <a:pt x="37" y="120"/>
                    <a:pt x="39" y="119"/>
                  </a:cubicBezTo>
                  <a:cubicBezTo>
                    <a:pt x="66" y="92"/>
                    <a:pt x="66" y="92"/>
                    <a:pt x="66" y="92"/>
                  </a:cubicBezTo>
                  <a:cubicBezTo>
                    <a:pt x="68" y="89"/>
                    <a:pt x="68" y="85"/>
                    <a:pt x="66" y="83"/>
                  </a:cubicBezTo>
                  <a:cubicBezTo>
                    <a:pt x="63" y="80"/>
                    <a:pt x="59" y="80"/>
                    <a:pt x="56" y="83"/>
                  </a:cubicBezTo>
                  <a:cubicBezTo>
                    <a:pt x="41" y="98"/>
                    <a:pt x="41" y="98"/>
                    <a:pt x="41" y="98"/>
                  </a:cubicBezTo>
                  <a:cubicBezTo>
                    <a:pt x="41" y="7"/>
                    <a:pt x="41" y="7"/>
                    <a:pt x="41" y="7"/>
                  </a:cubicBezTo>
                  <a:cubicBezTo>
                    <a:pt x="41" y="3"/>
                    <a:pt x="38" y="0"/>
                    <a:pt x="34"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5" name="Freeform 73">
              <a:extLst>
                <a:ext uri="{FF2B5EF4-FFF2-40B4-BE49-F238E27FC236}">
                  <a16:creationId xmlns:a16="http://schemas.microsoft.com/office/drawing/2014/main" id="{B37BE091-D2EC-4AD0-9841-EB53F5BF388A}"/>
                </a:ext>
              </a:extLst>
            </p:cNvPr>
            <p:cNvSpPr>
              <a:spLocks/>
            </p:cNvSpPr>
            <p:nvPr/>
          </p:nvSpPr>
          <p:spPr bwMode="auto">
            <a:xfrm>
              <a:off x="4905376" y="2863850"/>
              <a:ext cx="315913" cy="198437"/>
            </a:xfrm>
            <a:custGeom>
              <a:avLst/>
              <a:gdLst>
                <a:gd name="T0" fmla="*/ 187 w 214"/>
                <a:gd name="T1" fmla="*/ 68 h 134"/>
                <a:gd name="T2" fmla="*/ 114 w 214"/>
                <a:gd name="T3" fmla="*/ 0 h 134"/>
                <a:gd name="T4" fmla="*/ 41 w 214"/>
                <a:gd name="T5" fmla="*/ 54 h 134"/>
                <a:gd name="T6" fmla="*/ 40 w 214"/>
                <a:gd name="T7" fmla="*/ 54 h 134"/>
                <a:gd name="T8" fmla="*/ 0 w 214"/>
                <a:gd name="T9" fmla="*/ 94 h 134"/>
                <a:gd name="T10" fmla="*/ 40 w 214"/>
                <a:gd name="T11" fmla="*/ 134 h 134"/>
                <a:gd name="T12" fmla="*/ 80 w 214"/>
                <a:gd name="T13" fmla="*/ 134 h 134"/>
                <a:gd name="T14" fmla="*/ 87 w 214"/>
                <a:gd name="T15" fmla="*/ 127 h 134"/>
                <a:gd name="T16" fmla="*/ 80 w 214"/>
                <a:gd name="T17" fmla="*/ 121 h 134"/>
                <a:gd name="T18" fmla="*/ 40 w 214"/>
                <a:gd name="T19" fmla="*/ 121 h 134"/>
                <a:gd name="T20" fmla="*/ 13 w 214"/>
                <a:gd name="T21" fmla="*/ 94 h 134"/>
                <a:gd name="T22" fmla="*/ 40 w 214"/>
                <a:gd name="T23" fmla="*/ 67 h 134"/>
                <a:gd name="T24" fmla="*/ 47 w 214"/>
                <a:gd name="T25" fmla="*/ 67 h 134"/>
                <a:gd name="T26" fmla="*/ 53 w 214"/>
                <a:gd name="T27" fmla="*/ 62 h 134"/>
                <a:gd name="T28" fmla="*/ 114 w 214"/>
                <a:gd name="T29" fmla="*/ 13 h 134"/>
                <a:gd name="T30" fmla="*/ 174 w 214"/>
                <a:gd name="T31" fmla="*/ 74 h 134"/>
                <a:gd name="T32" fmla="*/ 181 w 214"/>
                <a:gd name="T33" fmla="*/ 81 h 134"/>
                <a:gd name="T34" fmla="*/ 201 w 214"/>
                <a:gd name="T35" fmla="*/ 101 h 134"/>
                <a:gd name="T36" fmla="*/ 181 w 214"/>
                <a:gd name="T37" fmla="*/ 121 h 134"/>
                <a:gd name="T38" fmla="*/ 134 w 214"/>
                <a:gd name="T39" fmla="*/ 121 h 134"/>
                <a:gd name="T40" fmla="*/ 127 w 214"/>
                <a:gd name="T41" fmla="*/ 127 h 134"/>
                <a:gd name="T42" fmla="*/ 134 w 214"/>
                <a:gd name="T43" fmla="*/ 134 h 134"/>
                <a:gd name="T44" fmla="*/ 181 w 214"/>
                <a:gd name="T45" fmla="*/ 134 h 134"/>
                <a:gd name="T46" fmla="*/ 214 w 214"/>
                <a:gd name="T47" fmla="*/ 101 h 134"/>
                <a:gd name="T48" fmla="*/ 187 w 214"/>
                <a:gd name="T49" fmla="*/ 6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134">
                  <a:moveTo>
                    <a:pt x="187" y="68"/>
                  </a:moveTo>
                  <a:cubicBezTo>
                    <a:pt x="184" y="30"/>
                    <a:pt x="152" y="0"/>
                    <a:pt x="114" y="0"/>
                  </a:cubicBezTo>
                  <a:cubicBezTo>
                    <a:pt x="79" y="0"/>
                    <a:pt x="50" y="22"/>
                    <a:pt x="41" y="54"/>
                  </a:cubicBezTo>
                  <a:cubicBezTo>
                    <a:pt x="40" y="54"/>
                    <a:pt x="40" y="54"/>
                    <a:pt x="40" y="54"/>
                  </a:cubicBezTo>
                  <a:cubicBezTo>
                    <a:pt x="18" y="54"/>
                    <a:pt x="0" y="72"/>
                    <a:pt x="0" y="94"/>
                  </a:cubicBezTo>
                  <a:cubicBezTo>
                    <a:pt x="0" y="116"/>
                    <a:pt x="18" y="134"/>
                    <a:pt x="40" y="134"/>
                  </a:cubicBezTo>
                  <a:cubicBezTo>
                    <a:pt x="80" y="134"/>
                    <a:pt x="80" y="134"/>
                    <a:pt x="80" y="134"/>
                  </a:cubicBezTo>
                  <a:cubicBezTo>
                    <a:pt x="84" y="134"/>
                    <a:pt x="87" y="131"/>
                    <a:pt x="87" y="127"/>
                  </a:cubicBezTo>
                  <a:cubicBezTo>
                    <a:pt x="87" y="124"/>
                    <a:pt x="84" y="121"/>
                    <a:pt x="80" y="121"/>
                  </a:cubicBezTo>
                  <a:cubicBezTo>
                    <a:pt x="40" y="121"/>
                    <a:pt x="40" y="121"/>
                    <a:pt x="40" y="121"/>
                  </a:cubicBezTo>
                  <a:cubicBezTo>
                    <a:pt x="25" y="121"/>
                    <a:pt x="13" y="109"/>
                    <a:pt x="13" y="94"/>
                  </a:cubicBezTo>
                  <a:cubicBezTo>
                    <a:pt x="13" y="79"/>
                    <a:pt x="25" y="67"/>
                    <a:pt x="40" y="67"/>
                  </a:cubicBezTo>
                  <a:cubicBezTo>
                    <a:pt x="47" y="67"/>
                    <a:pt x="47" y="67"/>
                    <a:pt x="47" y="67"/>
                  </a:cubicBezTo>
                  <a:cubicBezTo>
                    <a:pt x="50" y="67"/>
                    <a:pt x="53" y="65"/>
                    <a:pt x="53" y="62"/>
                  </a:cubicBezTo>
                  <a:cubicBezTo>
                    <a:pt x="59" y="34"/>
                    <a:pt x="84" y="13"/>
                    <a:pt x="114" y="13"/>
                  </a:cubicBezTo>
                  <a:cubicBezTo>
                    <a:pt x="147" y="13"/>
                    <a:pt x="174" y="41"/>
                    <a:pt x="174" y="74"/>
                  </a:cubicBezTo>
                  <a:cubicBezTo>
                    <a:pt x="174" y="78"/>
                    <a:pt x="177" y="81"/>
                    <a:pt x="181" y="81"/>
                  </a:cubicBezTo>
                  <a:cubicBezTo>
                    <a:pt x="192" y="81"/>
                    <a:pt x="201" y="90"/>
                    <a:pt x="201" y="101"/>
                  </a:cubicBezTo>
                  <a:cubicBezTo>
                    <a:pt x="201" y="112"/>
                    <a:pt x="192" y="121"/>
                    <a:pt x="181" y="121"/>
                  </a:cubicBezTo>
                  <a:cubicBezTo>
                    <a:pt x="134" y="121"/>
                    <a:pt x="134" y="121"/>
                    <a:pt x="134" y="121"/>
                  </a:cubicBezTo>
                  <a:cubicBezTo>
                    <a:pt x="130" y="121"/>
                    <a:pt x="127" y="124"/>
                    <a:pt x="127" y="127"/>
                  </a:cubicBezTo>
                  <a:cubicBezTo>
                    <a:pt x="127" y="131"/>
                    <a:pt x="130" y="134"/>
                    <a:pt x="134" y="134"/>
                  </a:cubicBezTo>
                  <a:cubicBezTo>
                    <a:pt x="181" y="134"/>
                    <a:pt x="181" y="134"/>
                    <a:pt x="181" y="134"/>
                  </a:cubicBezTo>
                  <a:cubicBezTo>
                    <a:pt x="199" y="134"/>
                    <a:pt x="214" y="119"/>
                    <a:pt x="214" y="101"/>
                  </a:cubicBezTo>
                  <a:cubicBezTo>
                    <a:pt x="214" y="84"/>
                    <a:pt x="203" y="71"/>
                    <a:pt x="187" y="68"/>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grpSp>
      <p:grpSp>
        <p:nvGrpSpPr>
          <p:cNvPr id="16" name="Group 15">
            <a:extLst>
              <a:ext uri="{FF2B5EF4-FFF2-40B4-BE49-F238E27FC236}">
                <a16:creationId xmlns:a16="http://schemas.microsoft.com/office/drawing/2014/main" id="{CA3B3431-EAA5-440A-932C-51217DB6E7EA}"/>
              </a:ext>
            </a:extLst>
          </p:cNvPr>
          <p:cNvGrpSpPr/>
          <p:nvPr/>
        </p:nvGrpSpPr>
        <p:grpSpPr>
          <a:xfrm>
            <a:off x="6515744" y="3567821"/>
            <a:ext cx="576336" cy="492142"/>
            <a:chOff x="5619750" y="1560513"/>
            <a:chExt cx="403225" cy="385763"/>
          </a:xfrm>
          <a:solidFill>
            <a:srgbClr val="002F6C"/>
          </a:solidFill>
        </p:grpSpPr>
        <p:sp>
          <p:nvSpPr>
            <p:cNvPr id="17" name="Freeform 26">
              <a:extLst>
                <a:ext uri="{FF2B5EF4-FFF2-40B4-BE49-F238E27FC236}">
                  <a16:creationId xmlns:a16="http://schemas.microsoft.com/office/drawing/2014/main" id="{E6BB5DE4-F93C-4A1A-9A25-31A814353501}"/>
                </a:ext>
              </a:extLst>
            </p:cNvPr>
            <p:cNvSpPr>
              <a:spLocks noEditPoints="1"/>
            </p:cNvSpPr>
            <p:nvPr/>
          </p:nvSpPr>
          <p:spPr bwMode="auto">
            <a:xfrm>
              <a:off x="5908675" y="1560513"/>
              <a:ext cx="114300" cy="385763"/>
            </a:xfrm>
            <a:custGeom>
              <a:avLst/>
              <a:gdLst>
                <a:gd name="T0" fmla="*/ 24 w 61"/>
                <a:gd name="T1" fmla="*/ 184 h 205"/>
                <a:gd name="T2" fmla="*/ 31 w 61"/>
                <a:gd name="T3" fmla="*/ 199 h 205"/>
                <a:gd name="T4" fmla="*/ 40 w 61"/>
                <a:gd name="T5" fmla="*/ 205 h 205"/>
                <a:gd name="T6" fmla="*/ 49 w 61"/>
                <a:gd name="T7" fmla="*/ 199 h 205"/>
                <a:gd name="T8" fmla="*/ 57 w 61"/>
                <a:gd name="T9" fmla="*/ 184 h 205"/>
                <a:gd name="T10" fmla="*/ 61 w 61"/>
                <a:gd name="T11" fmla="*/ 168 h 205"/>
                <a:gd name="T12" fmla="*/ 61 w 61"/>
                <a:gd name="T13" fmla="*/ 14 h 205"/>
                <a:gd name="T14" fmla="*/ 47 w 61"/>
                <a:gd name="T15" fmla="*/ 0 h 205"/>
                <a:gd name="T16" fmla="*/ 34 w 61"/>
                <a:gd name="T17" fmla="*/ 0 h 205"/>
                <a:gd name="T18" fmla="*/ 20 w 61"/>
                <a:gd name="T19" fmla="*/ 14 h 205"/>
                <a:gd name="T20" fmla="*/ 14 w 61"/>
                <a:gd name="T21" fmla="*/ 14 h 205"/>
                <a:gd name="T22" fmla="*/ 0 w 61"/>
                <a:gd name="T23" fmla="*/ 27 h 205"/>
                <a:gd name="T24" fmla="*/ 0 w 61"/>
                <a:gd name="T25" fmla="*/ 54 h 205"/>
                <a:gd name="T26" fmla="*/ 7 w 61"/>
                <a:gd name="T27" fmla="*/ 61 h 205"/>
                <a:gd name="T28" fmla="*/ 14 w 61"/>
                <a:gd name="T29" fmla="*/ 54 h 205"/>
                <a:gd name="T30" fmla="*/ 14 w 61"/>
                <a:gd name="T31" fmla="*/ 27 h 205"/>
                <a:gd name="T32" fmla="*/ 20 w 61"/>
                <a:gd name="T33" fmla="*/ 27 h 205"/>
                <a:gd name="T34" fmla="*/ 20 w 61"/>
                <a:gd name="T35" fmla="*/ 168 h 205"/>
                <a:gd name="T36" fmla="*/ 24 w 61"/>
                <a:gd name="T37" fmla="*/ 184 h 205"/>
                <a:gd name="T38" fmla="*/ 34 w 61"/>
                <a:gd name="T39" fmla="*/ 14 h 205"/>
                <a:gd name="T40" fmla="*/ 47 w 61"/>
                <a:gd name="T41" fmla="*/ 14 h 205"/>
                <a:gd name="T42" fmla="*/ 47 w 61"/>
                <a:gd name="T43" fmla="*/ 168 h 205"/>
                <a:gd name="T44" fmla="*/ 45 w 61"/>
                <a:gd name="T45" fmla="*/ 178 h 205"/>
                <a:gd name="T46" fmla="*/ 40 w 61"/>
                <a:gd name="T47" fmla="*/ 187 h 205"/>
                <a:gd name="T48" fmla="*/ 36 w 61"/>
                <a:gd name="T49" fmla="*/ 178 h 205"/>
                <a:gd name="T50" fmla="*/ 34 w 61"/>
                <a:gd name="T51" fmla="*/ 168 h 205"/>
                <a:gd name="T52" fmla="*/ 34 w 61"/>
                <a:gd name="T53"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205">
                  <a:moveTo>
                    <a:pt x="24" y="184"/>
                  </a:moveTo>
                  <a:cubicBezTo>
                    <a:pt x="31" y="199"/>
                    <a:pt x="31" y="199"/>
                    <a:pt x="31" y="199"/>
                  </a:cubicBezTo>
                  <a:cubicBezTo>
                    <a:pt x="33" y="203"/>
                    <a:pt x="37" y="205"/>
                    <a:pt x="40" y="205"/>
                  </a:cubicBezTo>
                  <a:cubicBezTo>
                    <a:pt x="44" y="205"/>
                    <a:pt x="47" y="203"/>
                    <a:pt x="49" y="199"/>
                  </a:cubicBezTo>
                  <a:cubicBezTo>
                    <a:pt x="57" y="184"/>
                    <a:pt x="57" y="184"/>
                    <a:pt x="57" y="184"/>
                  </a:cubicBezTo>
                  <a:cubicBezTo>
                    <a:pt x="59" y="180"/>
                    <a:pt x="61" y="173"/>
                    <a:pt x="61" y="168"/>
                  </a:cubicBezTo>
                  <a:cubicBezTo>
                    <a:pt x="61" y="14"/>
                    <a:pt x="61" y="14"/>
                    <a:pt x="61" y="14"/>
                  </a:cubicBezTo>
                  <a:cubicBezTo>
                    <a:pt x="61" y="6"/>
                    <a:pt x="54" y="0"/>
                    <a:pt x="47" y="0"/>
                  </a:cubicBezTo>
                  <a:cubicBezTo>
                    <a:pt x="34" y="0"/>
                    <a:pt x="34" y="0"/>
                    <a:pt x="34" y="0"/>
                  </a:cubicBezTo>
                  <a:cubicBezTo>
                    <a:pt x="26" y="0"/>
                    <a:pt x="20" y="6"/>
                    <a:pt x="20" y="14"/>
                  </a:cubicBezTo>
                  <a:cubicBezTo>
                    <a:pt x="14" y="14"/>
                    <a:pt x="14" y="14"/>
                    <a:pt x="14" y="14"/>
                  </a:cubicBezTo>
                  <a:cubicBezTo>
                    <a:pt x="6" y="14"/>
                    <a:pt x="0" y="20"/>
                    <a:pt x="0" y="27"/>
                  </a:cubicBezTo>
                  <a:cubicBezTo>
                    <a:pt x="0" y="54"/>
                    <a:pt x="0" y="54"/>
                    <a:pt x="0" y="54"/>
                  </a:cubicBezTo>
                  <a:cubicBezTo>
                    <a:pt x="0" y="58"/>
                    <a:pt x="3" y="61"/>
                    <a:pt x="7" y="61"/>
                  </a:cubicBezTo>
                  <a:cubicBezTo>
                    <a:pt x="11" y="61"/>
                    <a:pt x="14" y="58"/>
                    <a:pt x="14" y="54"/>
                  </a:cubicBezTo>
                  <a:cubicBezTo>
                    <a:pt x="14" y="27"/>
                    <a:pt x="14" y="27"/>
                    <a:pt x="14" y="27"/>
                  </a:cubicBezTo>
                  <a:cubicBezTo>
                    <a:pt x="20" y="27"/>
                    <a:pt x="20" y="27"/>
                    <a:pt x="20" y="27"/>
                  </a:cubicBezTo>
                  <a:cubicBezTo>
                    <a:pt x="20" y="168"/>
                    <a:pt x="20" y="168"/>
                    <a:pt x="20" y="168"/>
                  </a:cubicBezTo>
                  <a:cubicBezTo>
                    <a:pt x="20" y="173"/>
                    <a:pt x="22" y="180"/>
                    <a:pt x="24" y="184"/>
                  </a:cubicBezTo>
                  <a:close/>
                  <a:moveTo>
                    <a:pt x="34" y="14"/>
                  </a:moveTo>
                  <a:cubicBezTo>
                    <a:pt x="47" y="14"/>
                    <a:pt x="47" y="14"/>
                    <a:pt x="47" y="14"/>
                  </a:cubicBezTo>
                  <a:cubicBezTo>
                    <a:pt x="47" y="168"/>
                    <a:pt x="47" y="168"/>
                    <a:pt x="47" y="168"/>
                  </a:cubicBezTo>
                  <a:cubicBezTo>
                    <a:pt x="47" y="171"/>
                    <a:pt x="46" y="175"/>
                    <a:pt x="45" y="178"/>
                  </a:cubicBezTo>
                  <a:cubicBezTo>
                    <a:pt x="40" y="187"/>
                    <a:pt x="40" y="187"/>
                    <a:pt x="40" y="187"/>
                  </a:cubicBezTo>
                  <a:cubicBezTo>
                    <a:pt x="36" y="178"/>
                    <a:pt x="36" y="178"/>
                    <a:pt x="36" y="178"/>
                  </a:cubicBezTo>
                  <a:cubicBezTo>
                    <a:pt x="35" y="175"/>
                    <a:pt x="34" y="171"/>
                    <a:pt x="34" y="168"/>
                  </a:cubicBezTo>
                  <a:lnTo>
                    <a:pt x="34" y="14"/>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20" name="Freeform 27">
              <a:extLst>
                <a:ext uri="{FF2B5EF4-FFF2-40B4-BE49-F238E27FC236}">
                  <a16:creationId xmlns:a16="http://schemas.microsoft.com/office/drawing/2014/main" id="{4AAB6FD6-94E9-4843-B0E5-0E179CB8ED1C}"/>
                </a:ext>
              </a:extLst>
            </p:cNvPr>
            <p:cNvSpPr>
              <a:spLocks noEditPoints="1"/>
            </p:cNvSpPr>
            <p:nvPr/>
          </p:nvSpPr>
          <p:spPr bwMode="auto">
            <a:xfrm>
              <a:off x="5619750" y="1560513"/>
              <a:ext cx="276225" cy="379413"/>
            </a:xfrm>
            <a:custGeom>
              <a:avLst/>
              <a:gdLst>
                <a:gd name="T0" fmla="*/ 13 w 147"/>
                <a:gd name="T1" fmla="*/ 202 h 202"/>
                <a:gd name="T2" fmla="*/ 134 w 147"/>
                <a:gd name="T3" fmla="*/ 202 h 202"/>
                <a:gd name="T4" fmla="*/ 147 w 147"/>
                <a:gd name="T5" fmla="*/ 188 h 202"/>
                <a:gd name="T6" fmla="*/ 147 w 147"/>
                <a:gd name="T7" fmla="*/ 54 h 202"/>
                <a:gd name="T8" fmla="*/ 141 w 147"/>
                <a:gd name="T9" fmla="*/ 38 h 202"/>
                <a:gd name="T10" fmla="*/ 110 w 147"/>
                <a:gd name="T11" fmla="*/ 7 h 202"/>
                <a:gd name="T12" fmla="*/ 94 w 147"/>
                <a:gd name="T13" fmla="*/ 0 h 202"/>
                <a:gd name="T14" fmla="*/ 13 w 147"/>
                <a:gd name="T15" fmla="*/ 0 h 202"/>
                <a:gd name="T16" fmla="*/ 0 w 147"/>
                <a:gd name="T17" fmla="*/ 14 h 202"/>
                <a:gd name="T18" fmla="*/ 0 w 147"/>
                <a:gd name="T19" fmla="*/ 188 h 202"/>
                <a:gd name="T20" fmla="*/ 13 w 147"/>
                <a:gd name="T21" fmla="*/ 202 h 202"/>
                <a:gd name="T22" fmla="*/ 125 w 147"/>
                <a:gd name="T23" fmla="*/ 41 h 202"/>
                <a:gd name="T24" fmla="*/ 107 w 147"/>
                <a:gd name="T25" fmla="*/ 41 h 202"/>
                <a:gd name="T26" fmla="*/ 107 w 147"/>
                <a:gd name="T27" fmla="*/ 23 h 202"/>
                <a:gd name="T28" fmla="*/ 125 w 147"/>
                <a:gd name="T29" fmla="*/ 41 h 202"/>
                <a:gd name="T30" fmla="*/ 13 w 147"/>
                <a:gd name="T31" fmla="*/ 14 h 202"/>
                <a:gd name="T32" fmla="*/ 94 w 147"/>
                <a:gd name="T33" fmla="*/ 14 h 202"/>
                <a:gd name="T34" fmla="*/ 94 w 147"/>
                <a:gd name="T35" fmla="*/ 41 h 202"/>
                <a:gd name="T36" fmla="*/ 107 w 147"/>
                <a:gd name="T37" fmla="*/ 54 h 202"/>
                <a:gd name="T38" fmla="*/ 134 w 147"/>
                <a:gd name="T39" fmla="*/ 54 h 202"/>
                <a:gd name="T40" fmla="*/ 134 w 147"/>
                <a:gd name="T41" fmla="*/ 188 h 202"/>
                <a:gd name="T42" fmla="*/ 13 w 147"/>
                <a:gd name="T43" fmla="*/ 188 h 202"/>
                <a:gd name="T44" fmla="*/ 13 w 147"/>
                <a:gd name="T45"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202">
                  <a:moveTo>
                    <a:pt x="13" y="202"/>
                  </a:moveTo>
                  <a:cubicBezTo>
                    <a:pt x="134" y="202"/>
                    <a:pt x="134" y="202"/>
                    <a:pt x="134" y="202"/>
                  </a:cubicBezTo>
                  <a:cubicBezTo>
                    <a:pt x="141" y="202"/>
                    <a:pt x="147" y="196"/>
                    <a:pt x="147" y="188"/>
                  </a:cubicBezTo>
                  <a:cubicBezTo>
                    <a:pt x="147" y="54"/>
                    <a:pt x="147" y="54"/>
                    <a:pt x="147" y="54"/>
                  </a:cubicBezTo>
                  <a:cubicBezTo>
                    <a:pt x="147" y="49"/>
                    <a:pt x="145" y="42"/>
                    <a:pt x="141" y="38"/>
                  </a:cubicBezTo>
                  <a:cubicBezTo>
                    <a:pt x="110" y="7"/>
                    <a:pt x="110" y="7"/>
                    <a:pt x="110" y="7"/>
                  </a:cubicBezTo>
                  <a:cubicBezTo>
                    <a:pt x="106" y="3"/>
                    <a:pt x="99" y="0"/>
                    <a:pt x="94" y="0"/>
                  </a:cubicBezTo>
                  <a:cubicBezTo>
                    <a:pt x="13" y="0"/>
                    <a:pt x="13" y="0"/>
                    <a:pt x="13" y="0"/>
                  </a:cubicBezTo>
                  <a:cubicBezTo>
                    <a:pt x="6" y="0"/>
                    <a:pt x="0" y="6"/>
                    <a:pt x="0" y="14"/>
                  </a:cubicBezTo>
                  <a:cubicBezTo>
                    <a:pt x="0" y="188"/>
                    <a:pt x="0" y="188"/>
                    <a:pt x="0" y="188"/>
                  </a:cubicBezTo>
                  <a:cubicBezTo>
                    <a:pt x="0" y="196"/>
                    <a:pt x="6" y="202"/>
                    <a:pt x="13" y="202"/>
                  </a:cubicBezTo>
                  <a:close/>
                  <a:moveTo>
                    <a:pt x="125" y="41"/>
                  </a:moveTo>
                  <a:cubicBezTo>
                    <a:pt x="107" y="41"/>
                    <a:pt x="107" y="41"/>
                    <a:pt x="107" y="41"/>
                  </a:cubicBezTo>
                  <a:cubicBezTo>
                    <a:pt x="107" y="23"/>
                    <a:pt x="107" y="23"/>
                    <a:pt x="107" y="23"/>
                  </a:cubicBezTo>
                  <a:lnTo>
                    <a:pt x="125" y="41"/>
                  </a:lnTo>
                  <a:close/>
                  <a:moveTo>
                    <a:pt x="13" y="14"/>
                  </a:moveTo>
                  <a:cubicBezTo>
                    <a:pt x="94" y="14"/>
                    <a:pt x="94" y="14"/>
                    <a:pt x="94" y="14"/>
                  </a:cubicBezTo>
                  <a:cubicBezTo>
                    <a:pt x="94" y="41"/>
                    <a:pt x="94" y="41"/>
                    <a:pt x="94" y="41"/>
                  </a:cubicBezTo>
                  <a:cubicBezTo>
                    <a:pt x="94" y="48"/>
                    <a:pt x="100" y="54"/>
                    <a:pt x="107" y="54"/>
                  </a:cubicBezTo>
                  <a:cubicBezTo>
                    <a:pt x="134" y="54"/>
                    <a:pt x="134" y="54"/>
                    <a:pt x="134" y="54"/>
                  </a:cubicBezTo>
                  <a:cubicBezTo>
                    <a:pt x="134" y="188"/>
                    <a:pt x="134" y="188"/>
                    <a:pt x="134" y="188"/>
                  </a:cubicBezTo>
                  <a:cubicBezTo>
                    <a:pt x="13" y="188"/>
                    <a:pt x="13" y="188"/>
                    <a:pt x="13" y="188"/>
                  </a:cubicBezTo>
                  <a:lnTo>
                    <a:pt x="13" y="14"/>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22" name="Freeform 28">
              <a:extLst>
                <a:ext uri="{FF2B5EF4-FFF2-40B4-BE49-F238E27FC236}">
                  <a16:creationId xmlns:a16="http://schemas.microsoft.com/office/drawing/2014/main" id="{8FEA80AA-639B-4437-90AC-D9306DB50272}"/>
                </a:ext>
              </a:extLst>
            </p:cNvPr>
            <p:cNvSpPr>
              <a:spLocks/>
            </p:cNvSpPr>
            <p:nvPr/>
          </p:nvSpPr>
          <p:spPr bwMode="auto">
            <a:xfrm>
              <a:off x="5670550" y="1624013"/>
              <a:ext cx="93663" cy="25400"/>
            </a:xfrm>
            <a:custGeom>
              <a:avLst/>
              <a:gdLst>
                <a:gd name="T0" fmla="*/ 6 w 50"/>
                <a:gd name="T1" fmla="*/ 13 h 13"/>
                <a:gd name="T2" fmla="*/ 43 w 50"/>
                <a:gd name="T3" fmla="*/ 13 h 13"/>
                <a:gd name="T4" fmla="*/ 50 w 50"/>
                <a:gd name="T5" fmla="*/ 7 h 13"/>
                <a:gd name="T6" fmla="*/ 43 w 50"/>
                <a:gd name="T7" fmla="*/ 0 h 13"/>
                <a:gd name="T8" fmla="*/ 6 w 50"/>
                <a:gd name="T9" fmla="*/ 0 h 13"/>
                <a:gd name="T10" fmla="*/ 0 w 50"/>
                <a:gd name="T11" fmla="*/ 7 h 13"/>
                <a:gd name="T12" fmla="*/ 6 w 5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0" h="13">
                  <a:moveTo>
                    <a:pt x="6" y="13"/>
                  </a:moveTo>
                  <a:cubicBezTo>
                    <a:pt x="43" y="13"/>
                    <a:pt x="43" y="13"/>
                    <a:pt x="43" y="13"/>
                  </a:cubicBezTo>
                  <a:cubicBezTo>
                    <a:pt x="47" y="13"/>
                    <a:pt x="50" y="10"/>
                    <a:pt x="50" y="7"/>
                  </a:cubicBezTo>
                  <a:cubicBezTo>
                    <a:pt x="50" y="3"/>
                    <a:pt x="47" y="0"/>
                    <a:pt x="43" y="0"/>
                  </a:cubicBezTo>
                  <a:cubicBezTo>
                    <a:pt x="6" y="0"/>
                    <a:pt x="6" y="0"/>
                    <a:pt x="6" y="0"/>
                  </a:cubicBezTo>
                  <a:cubicBezTo>
                    <a:pt x="3" y="0"/>
                    <a:pt x="0" y="3"/>
                    <a:pt x="0" y="7"/>
                  </a:cubicBezTo>
                  <a:cubicBezTo>
                    <a:pt x="0" y="10"/>
                    <a:pt x="3" y="13"/>
                    <a:pt x="6" y="13"/>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23" name="Freeform 29">
              <a:extLst>
                <a:ext uri="{FF2B5EF4-FFF2-40B4-BE49-F238E27FC236}">
                  <a16:creationId xmlns:a16="http://schemas.microsoft.com/office/drawing/2014/main" id="{22EF5CC7-8723-46EE-AED2-CD8379A43DCA}"/>
                </a:ext>
              </a:extLst>
            </p:cNvPr>
            <p:cNvSpPr>
              <a:spLocks/>
            </p:cNvSpPr>
            <p:nvPr/>
          </p:nvSpPr>
          <p:spPr bwMode="auto">
            <a:xfrm>
              <a:off x="5670550" y="1685925"/>
              <a:ext cx="176213" cy="26988"/>
            </a:xfrm>
            <a:custGeom>
              <a:avLst/>
              <a:gdLst>
                <a:gd name="T0" fmla="*/ 87 w 94"/>
                <a:gd name="T1" fmla="*/ 0 h 14"/>
                <a:gd name="T2" fmla="*/ 6 w 94"/>
                <a:gd name="T3" fmla="*/ 0 h 14"/>
                <a:gd name="T4" fmla="*/ 0 w 94"/>
                <a:gd name="T5" fmla="*/ 7 h 14"/>
                <a:gd name="T6" fmla="*/ 6 w 94"/>
                <a:gd name="T7" fmla="*/ 14 h 14"/>
                <a:gd name="T8" fmla="*/ 87 w 94"/>
                <a:gd name="T9" fmla="*/ 14 h 14"/>
                <a:gd name="T10" fmla="*/ 94 w 94"/>
                <a:gd name="T11" fmla="*/ 7 h 14"/>
                <a:gd name="T12" fmla="*/ 87 w 9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4" h="14">
                  <a:moveTo>
                    <a:pt x="87" y="0"/>
                  </a:moveTo>
                  <a:cubicBezTo>
                    <a:pt x="6" y="0"/>
                    <a:pt x="6" y="0"/>
                    <a:pt x="6" y="0"/>
                  </a:cubicBezTo>
                  <a:cubicBezTo>
                    <a:pt x="3" y="0"/>
                    <a:pt x="0" y="3"/>
                    <a:pt x="0" y="7"/>
                  </a:cubicBezTo>
                  <a:cubicBezTo>
                    <a:pt x="0" y="11"/>
                    <a:pt x="3" y="14"/>
                    <a:pt x="6" y="14"/>
                  </a:cubicBezTo>
                  <a:cubicBezTo>
                    <a:pt x="87" y="14"/>
                    <a:pt x="87" y="14"/>
                    <a:pt x="87" y="14"/>
                  </a:cubicBezTo>
                  <a:cubicBezTo>
                    <a:pt x="91" y="14"/>
                    <a:pt x="94" y="11"/>
                    <a:pt x="94" y="7"/>
                  </a:cubicBezTo>
                  <a:cubicBezTo>
                    <a:pt x="94" y="3"/>
                    <a:pt x="91" y="0"/>
                    <a:pt x="87"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24" name="Freeform 30">
              <a:extLst>
                <a:ext uri="{FF2B5EF4-FFF2-40B4-BE49-F238E27FC236}">
                  <a16:creationId xmlns:a16="http://schemas.microsoft.com/office/drawing/2014/main" id="{8B2E5219-5795-460C-B8E5-EAF12AA48667}"/>
                </a:ext>
              </a:extLst>
            </p:cNvPr>
            <p:cNvSpPr>
              <a:spLocks/>
            </p:cNvSpPr>
            <p:nvPr/>
          </p:nvSpPr>
          <p:spPr bwMode="auto">
            <a:xfrm>
              <a:off x="5670550" y="1736725"/>
              <a:ext cx="176213" cy="26988"/>
            </a:xfrm>
            <a:custGeom>
              <a:avLst/>
              <a:gdLst>
                <a:gd name="T0" fmla="*/ 87 w 94"/>
                <a:gd name="T1" fmla="*/ 0 h 14"/>
                <a:gd name="T2" fmla="*/ 6 w 94"/>
                <a:gd name="T3" fmla="*/ 0 h 14"/>
                <a:gd name="T4" fmla="*/ 0 w 94"/>
                <a:gd name="T5" fmla="*/ 7 h 14"/>
                <a:gd name="T6" fmla="*/ 6 w 94"/>
                <a:gd name="T7" fmla="*/ 14 h 14"/>
                <a:gd name="T8" fmla="*/ 87 w 94"/>
                <a:gd name="T9" fmla="*/ 14 h 14"/>
                <a:gd name="T10" fmla="*/ 94 w 94"/>
                <a:gd name="T11" fmla="*/ 7 h 14"/>
                <a:gd name="T12" fmla="*/ 87 w 9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4" h="14">
                  <a:moveTo>
                    <a:pt x="87" y="0"/>
                  </a:moveTo>
                  <a:cubicBezTo>
                    <a:pt x="6" y="0"/>
                    <a:pt x="6" y="0"/>
                    <a:pt x="6" y="0"/>
                  </a:cubicBezTo>
                  <a:cubicBezTo>
                    <a:pt x="3" y="0"/>
                    <a:pt x="0" y="3"/>
                    <a:pt x="0" y="7"/>
                  </a:cubicBezTo>
                  <a:cubicBezTo>
                    <a:pt x="0" y="11"/>
                    <a:pt x="3" y="14"/>
                    <a:pt x="6" y="14"/>
                  </a:cubicBezTo>
                  <a:cubicBezTo>
                    <a:pt x="87" y="14"/>
                    <a:pt x="87" y="14"/>
                    <a:pt x="87" y="14"/>
                  </a:cubicBezTo>
                  <a:cubicBezTo>
                    <a:pt x="91" y="14"/>
                    <a:pt x="94" y="11"/>
                    <a:pt x="94" y="7"/>
                  </a:cubicBezTo>
                  <a:cubicBezTo>
                    <a:pt x="94" y="3"/>
                    <a:pt x="91" y="0"/>
                    <a:pt x="87"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25" name="Freeform 31">
              <a:extLst>
                <a:ext uri="{FF2B5EF4-FFF2-40B4-BE49-F238E27FC236}">
                  <a16:creationId xmlns:a16="http://schemas.microsoft.com/office/drawing/2014/main" id="{FCD42828-AD43-4DE2-9462-387C63E4D7D3}"/>
                </a:ext>
              </a:extLst>
            </p:cNvPr>
            <p:cNvSpPr>
              <a:spLocks/>
            </p:cNvSpPr>
            <p:nvPr/>
          </p:nvSpPr>
          <p:spPr bwMode="auto">
            <a:xfrm>
              <a:off x="5670550" y="1787525"/>
              <a:ext cx="176213" cy="26988"/>
            </a:xfrm>
            <a:custGeom>
              <a:avLst/>
              <a:gdLst>
                <a:gd name="T0" fmla="*/ 87 w 94"/>
                <a:gd name="T1" fmla="*/ 0 h 14"/>
                <a:gd name="T2" fmla="*/ 6 w 94"/>
                <a:gd name="T3" fmla="*/ 0 h 14"/>
                <a:gd name="T4" fmla="*/ 0 w 94"/>
                <a:gd name="T5" fmla="*/ 7 h 14"/>
                <a:gd name="T6" fmla="*/ 6 w 94"/>
                <a:gd name="T7" fmla="*/ 14 h 14"/>
                <a:gd name="T8" fmla="*/ 87 w 94"/>
                <a:gd name="T9" fmla="*/ 14 h 14"/>
                <a:gd name="T10" fmla="*/ 94 w 94"/>
                <a:gd name="T11" fmla="*/ 7 h 14"/>
                <a:gd name="T12" fmla="*/ 87 w 9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4" h="14">
                  <a:moveTo>
                    <a:pt x="87" y="0"/>
                  </a:moveTo>
                  <a:cubicBezTo>
                    <a:pt x="6" y="0"/>
                    <a:pt x="6" y="0"/>
                    <a:pt x="6" y="0"/>
                  </a:cubicBezTo>
                  <a:cubicBezTo>
                    <a:pt x="3" y="0"/>
                    <a:pt x="0" y="3"/>
                    <a:pt x="0" y="7"/>
                  </a:cubicBezTo>
                  <a:cubicBezTo>
                    <a:pt x="0" y="11"/>
                    <a:pt x="3" y="14"/>
                    <a:pt x="6" y="14"/>
                  </a:cubicBezTo>
                  <a:cubicBezTo>
                    <a:pt x="87" y="14"/>
                    <a:pt x="87" y="14"/>
                    <a:pt x="87" y="14"/>
                  </a:cubicBezTo>
                  <a:cubicBezTo>
                    <a:pt x="91" y="14"/>
                    <a:pt x="94" y="11"/>
                    <a:pt x="94" y="7"/>
                  </a:cubicBezTo>
                  <a:cubicBezTo>
                    <a:pt x="94" y="3"/>
                    <a:pt x="91" y="0"/>
                    <a:pt x="87"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26" name="Freeform 32">
              <a:extLst>
                <a:ext uri="{FF2B5EF4-FFF2-40B4-BE49-F238E27FC236}">
                  <a16:creationId xmlns:a16="http://schemas.microsoft.com/office/drawing/2014/main" id="{5F25172B-3E81-40E5-A548-DEB58E4EA9DE}"/>
                </a:ext>
              </a:extLst>
            </p:cNvPr>
            <p:cNvSpPr>
              <a:spLocks/>
            </p:cNvSpPr>
            <p:nvPr/>
          </p:nvSpPr>
          <p:spPr bwMode="auto">
            <a:xfrm>
              <a:off x="5670550" y="1838325"/>
              <a:ext cx="176213" cy="25400"/>
            </a:xfrm>
            <a:custGeom>
              <a:avLst/>
              <a:gdLst>
                <a:gd name="T0" fmla="*/ 87 w 94"/>
                <a:gd name="T1" fmla="*/ 0 h 13"/>
                <a:gd name="T2" fmla="*/ 6 w 94"/>
                <a:gd name="T3" fmla="*/ 0 h 13"/>
                <a:gd name="T4" fmla="*/ 0 w 94"/>
                <a:gd name="T5" fmla="*/ 7 h 13"/>
                <a:gd name="T6" fmla="*/ 6 w 94"/>
                <a:gd name="T7" fmla="*/ 13 h 13"/>
                <a:gd name="T8" fmla="*/ 87 w 94"/>
                <a:gd name="T9" fmla="*/ 13 h 13"/>
                <a:gd name="T10" fmla="*/ 94 w 94"/>
                <a:gd name="T11" fmla="*/ 7 h 13"/>
                <a:gd name="T12" fmla="*/ 87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87" y="0"/>
                  </a:moveTo>
                  <a:cubicBezTo>
                    <a:pt x="6" y="0"/>
                    <a:pt x="6" y="0"/>
                    <a:pt x="6" y="0"/>
                  </a:cubicBezTo>
                  <a:cubicBezTo>
                    <a:pt x="3" y="0"/>
                    <a:pt x="0" y="3"/>
                    <a:pt x="0" y="7"/>
                  </a:cubicBezTo>
                  <a:cubicBezTo>
                    <a:pt x="0" y="10"/>
                    <a:pt x="3" y="13"/>
                    <a:pt x="6" y="13"/>
                  </a:cubicBezTo>
                  <a:cubicBezTo>
                    <a:pt x="87" y="13"/>
                    <a:pt x="87" y="13"/>
                    <a:pt x="87" y="13"/>
                  </a:cubicBezTo>
                  <a:cubicBezTo>
                    <a:pt x="91" y="13"/>
                    <a:pt x="94" y="10"/>
                    <a:pt x="94" y="7"/>
                  </a:cubicBezTo>
                  <a:cubicBezTo>
                    <a:pt x="94" y="3"/>
                    <a:pt x="91" y="0"/>
                    <a:pt x="87" y="0"/>
                  </a:cubicBez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grpSp>
      <p:grpSp>
        <p:nvGrpSpPr>
          <p:cNvPr id="27" name="Group 26">
            <a:extLst>
              <a:ext uri="{FF2B5EF4-FFF2-40B4-BE49-F238E27FC236}">
                <a16:creationId xmlns:a16="http://schemas.microsoft.com/office/drawing/2014/main" id="{F9B5F7DF-0388-4BE7-B39A-61B1D0D05EA9}"/>
              </a:ext>
            </a:extLst>
          </p:cNvPr>
          <p:cNvGrpSpPr/>
          <p:nvPr/>
        </p:nvGrpSpPr>
        <p:grpSpPr>
          <a:xfrm>
            <a:off x="7777199" y="3527319"/>
            <a:ext cx="547934" cy="553543"/>
            <a:chOff x="4397375" y="3424238"/>
            <a:chExt cx="352425" cy="403225"/>
          </a:xfrm>
          <a:solidFill>
            <a:srgbClr val="002F6C"/>
          </a:solidFill>
        </p:grpSpPr>
        <p:sp>
          <p:nvSpPr>
            <p:cNvPr id="28" name="Freeform 152">
              <a:extLst>
                <a:ext uri="{FF2B5EF4-FFF2-40B4-BE49-F238E27FC236}">
                  <a16:creationId xmlns:a16="http://schemas.microsoft.com/office/drawing/2014/main" id="{3397D25C-502A-4C2C-9ECE-0B309C468727}"/>
                </a:ext>
              </a:extLst>
            </p:cNvPr>
            <p:cNvSpPr>
              <a:spLocks noEditPoints="1"/>
            </p:cNvSpPr>
            <p:nvPr/>
          </p:nvSpPr>
          <p:spPr bwMode="auto">
            <a:xfrm>
              <a:off x="4397375" y="3424238"/>
              <a:ext cx="352425" cy="403225"/>
            </a:xfrm>
            <a:custGeom>
              <a:avLst/>
              <a:gdLst>
                <a:gd name="T0" fmla="*/ 181 w 188"/>
                <a:gd name="T1" fmla="*/ 154 h 214"/>
                <a:gd name="T2" fmla="*/ 94 w 188"/>
                <a:gd name="T3" fmla="*/ 154 h 214"/>
                <a:gd name="T4" fmla="*/ 94 w 188"/>
                <a:gd name="T5" fmla="*/ 6 h 214"/>
                <a:gd name="T6" fmla="*/ 87 w 188"/>
                <a:gd name="T7" fmla="*/ 0 h 214"/>
                <a:gd name="T8" fmla="*/ 81 w 188"/>
                <a:gd name="T9" fmla="*/ 6 h 214"/>
                <a:gd name="T10" fmla="*/ 81 w 188"/>
                <a:gd name="T11" fmla="*/ 154 h 214"/>
                <a:gd name="T12" fmla="*/ 7 w 188"/>
                <a:gd name="T13" fmla="*/ 154 h 214"/>
                <a:gd name="T14" fmla="*/ 1 w 188"/>
                <a:gd name="T15" fmla="*/ 157 h 214"/>
                <a:gd name="T16" fmla="*/ 1 w 188"/>
                <a:gd name="T17" fmla="*/ 163 h 214"/>
                <a:gd name="T18" fmla="*/ 21 w 188"/>
                <a:gd name="T19" fmla="*/ 210 h 214"/>
                <a:gd name="T20" fmla="*/ 27 w 188"/>
                <a:gd name="T21" fmla="*/ 214 h 214"/>
                <a:gd name="T22" fmla="*/ 161 w 188"/>
                <a:gd name="T23" fmla="*/ 214 h 214"/>
                <a:gd name="T24" fmla="*/ 167 w 188"/>
                <a:gd name="T25" fmla="*/ 210 h 214"/>
                <a:gd name="T26" fmla="*/ 187 w 188"/>
                <a:gd name="T27" fmla="*/ 163 h 214"/>
                <a:gd name="T28" fmla="*/ 187 w 188"/>
                <a:gd name="T29" fmla="*/ 157 h 214"/>
                <a:gd name="T30" fmla="*/ 181 w 188"/>
                <a:gd name="T31" fmla="*/ 154 h 214"/>
                <a:gd name="T32" fmla="*/ 157 w 188"/>
                <a:gd name="T33" fmla="*/ 201 h 214"/>
                <a:gd name="T34" fmla="*/ 31 w 188"/>
                <a:gd name="T35" fmla="*/ 201 h 214"/>
                <a:gd name="T36" fmla="*/ 17 w 188"/>
                <a:gd name="T37" fmla="*/ 167 h 214"/>
                <a:gd name="T38" fmla="*/ 171 w 188"/>
                <a:gd name="T39" fmla="*/ 167 h 214"/>
                <a:gd name="T40" fmla="*/ 157 w 188"/>
                <a:gd name="T41"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214">
                  <a:moveTo>
                    <a:pt x="181" y="154"/>
                  </a:moveTo>
                  <a:cubicBezTo>
                    <a:pt x="94" y="154"/>
                    <a:pt x="94" y="154"/>
                    <a:pt x="94" y="154"/>
                  </a:cubicBezTo>
                  <a:cubicBezTo>
                    <a:pt x="94" y="6"/>
                    <a:pt x="94" y="6"/>
                    <a:pt x="94" y="6"/>
                  </a:cubicBezTo>
                  <a:cubicBezTo>
                    <a:pt x="94" y="3"/>
                    <a:pt x="91" y="0"/>
                    <a:pt x="87" y="0"/>
                  </a:cubicBezTo>
                  <a:cubicBezTo>
                    <a:pt x="84" y="0"/>
                    <a:pt x="81" y="3"/>
                    <a:pt x="81" y="6"/>
                  </a:cubicBezTo>
                  <a:cubicBezTo>
                    <a:pt x="81" y="154"/>
                    <a:pt x="81" y="154"/>
                    <a:pt x="81" y="154"/>
                  </a:cubicBezTo>
                  <a:cubicBezTo>
                    <a:pt x="7" y="154"/>
                    <a:pt x="7" y="154"/>
                    <a:pt x="7" y="154"/>
                  </a:cubicBezTo>
                  <a:cubicBezTo>
                    <a:pt x="4" y="154"/>
                    <a:pt x="2" y="155"/>
                    <a:pt x="1" y="157"/>
                  </a:cubicBezTo>
                  <a:cubicBezTo>
                    <a:pt x="0" y="159"/>
                    <a:pt x="0" y="161"/>
                    <a:pt x="1" y="163"/>
                  </a:cubicBezTo>
                  <a:cubicBezTo>
                    <a:pt x="21" y="210"/>
                    <a:pt x="21" y="210"/>
                    <a:pt x="21" y="210"/>
                  </a:cubicBezTo>
                  <a:cubicBezTo>
                    <a:pt x="22" y="213"/>
                    <a:pt x="24" y="214"/>
                    <a:pt x="27" y="214"/>
                  </a:cubicBezTo>
                  <a:cubicBezTo>
                    <a:pt x="161" y="214"/>
                    <a:pt x="161" y="214"/>
                    <a:pt x="161" y="214"/>
                  </a:cubicBezTo>
                  <a:cubicBezTo>
                    <a:pt x="164" y="214"/>
                    <a:pt x="166" y="213"/>
                    <a:pt x="167" y="210"/>
                  </a:cubicBezTo>
                  <a:cubicBezTo>
                    <a:pt x="187" y="163"/>
                    <a:pt x="187" y="163"/>
                    <a:pt x="187" y="163"/>
                  </a:cubicBezTo>
                  <a:cubicBezTo>
                    <a:pt x="188" y="161"/>
                    <a:pt x="188" y="159"/>
                    <a:pt x="187" y="157"/>
                  </a:cubicBezTo>
                  <a:cubicBezTo>
                    <a:pt x="186" y="155"/>
                    <a:pt x="183" y="154"/>
                    <a:pt x="181" y="154"/>
                  </a:cubicBezTo>
                  <a:close/>
                  <a:moveTo>
                    <a:pt x="157" y="201"/>
                  </a:moveTo>
                  <a:cubicBezTo>
                    <a:pt x="31" y="201"/>
                    <a:pt x="31" y="201"/>
                    <a:pt x="31" y="201"/>
                  </a:cubicBezTo>
                  <a:cubicBezTo>
                    <a:pt x="17" y="167"/>
                    <a:pt x="17" y="167"/>
                    <a:pt x="17" y="167"/>
                  </a:cubicBezTo>
                  <a:cubicBezTo>
                    <a:pt x="171" y="167"/>
                    <a:pt x="171" y="167"/>
                    <a:pt x="171" y="167"/>
                  </a:cubicBezTo>
                  <a:lnTo>
                    <a:pt x="157" y="201"/>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29" name="Freeform 153">
              <a:extLst>
                <a:ext uri="{FF2B5EF4-FFF2-40B4-BE49-F238E27FC236}">
                  <a16:creationId xmlns:a16="http://schemas.microsoft.com/office/drawing/2014/main" id="{104A6AC0-D31C-407C-8445-2225B306F1F9}"/>
                </a:ext>
              </a:extLst>
            </p:cNvPr>
            <p:cNvSpPr>
              <a:spLocks noEditPoints="1"/>
            </p:cNvSpPr>
            <p:nvPr/>
          </p:nvSpPr>
          <p:spPr bwMode="auto">
            <a:xfrm>
              <a:off x="4435475" y="3549650"/>
              <a:ext cx="101600" cy="150813"/>
            </a:xfrm>
            <a:custGeom>
              <a:avLst/>
              <a:gdLst>
                <a:gd name="T0" fmla="*/ 41 w 54"/>
                <a:gd name="T1" fmla="*/ 4 h 81"/>
                <a:gd name="T2" fmla="*/ 1 w 54"/>
                <a:gd name="T3" fmla="*/ 71 h 81"/>
                <a:gd name="T4" fmla="*/ 1 w 54"/>
                <a:gd name="T5" fmla="*/ 78 h 81"/>
                <a:gd name="T6" fmla="*/ 7 w 54"/>
                <a:gd name="T7" fmla="*/ 81 h 81"/>
                <a:gd name="T8" fmla="*/ 47 w 54"/>
                <a:gd name="T9" fmla="*/ 81 h 81"/>
                <a:gd name="T10" fmla="*/ 54 w 54"/>
                <a:gd name="T11" fmla="*/ 74 h 81"/>
                <a:gd name="T12" fmla="*/ 54 w 54"/>
                <a:gd name="T13" fmla="*/ 7 h 81"/>
                <a:gd name="T14" fmla="*/ 49 w 54"/>
                <a:gd name="T15" fmla="*/ 1 h 81"/>
                <a:gd name="T16" fmla="*/ 41 w 54"/>
                <a:gd name="T17" fmla="*/ 4 h 81"/>
                <a:gd name="T18" fmla="*/ 40 w 54"/>
                <a:gd name="T19" fmla="*/ 68 h 81"/>
                <a:gd name="T20" fmla="*/ 19 w 54"/>
                <a:gd name="T21" fmla="*/ 68 h 81"/>
                <a:gd name="T22" fmla="*/ 40 w 54"/>
                <a:gd name="T23" fmla="*/ 32 h 81"/>
                <a:gd name="T24" fmla="*/ 40 w 54"/>
                <a:gd name="T25"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1">
                  <a:moveTo>
                    <a:pt x="41" y="4"/>
                  </a:moveTo>
                  <a:cubicBezTo>
                    <a:pt x="1" y="71"/>
                    <a:pt x="1" y="71"/>
                    <a:pt x="1" y="71"/>
                  </a:cubicBezTo>
                  <a:cubicBezTo>
                    <a:pt x="0" y="73"/>
                    <a:pt x="0" y="76"/>
                    <a:pt x="1" y="78"/>
                  </a:cubicBezTo>
                  <a:cubicBezTo>
                    <a:pt x="2" y="80"/>
                    <a:pt x="4" y="81"/>
                    <a:pt x="7" y="81"/>
                  </a:cubicBezTo>
                  <a:cubicBezTo>
                    <a:pt x="47" y="81"/>
                    <a:pt x="47" y="81"/>
                    <a:pt x="47" y="81"/>
                  </a:cubicBezTo>
                  <a:cubicBezTo>
                    <a:pt x="51" y="81"/>
                    <a:pt x="54" y="78"/>
                    <a:pt x="54" y="74"/>
                  </a:cubicBezTo>
                  <a:cubicBezTo>
                    <a:pt x="54" y="7"/>
                    <a:pt x="54" y="7"/>
                    <a:pt x="54" y="7"/>
                  </a:cubicBezTo>
                  <a:cubicBezTo>
                    <a:pt x="54" y="4"/>
                    <a:pt x="52" y="2"/>
                    <a:pt x="49" y="1"/>
                  </a:cubicBezTo>
                  <a:cubicBezTo>
                    <a:pt x="46" y="0"/>
                    <a:pt x="43" y="1"/>
                    <a:pt x="41" y="4"/>
                  </a:cubicBezTo>
                  <a:close/>
                  <a:moveTo>
                    <a:pt x="40" y="68"/>
                  </a:moveTo>
                  <a:cubicBezTo>
                    <a:pt x="19" y="68"/>
                    <a:pt x="19" y="68"/>
                    <a:pt x="19" y="68"/>
                  </a:cubicBezTo>
                  <a:cubicBezTo>
                    <a:pt x="40" y="32"/>
                    <a:pt x="40" y="32"/>
                    <a:pt x="40" y="32"/>
                  </a:cubicBezTo>
                  <a:lnTo>
                    <a:pt x="40" y="68"/>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30" name="Freeform 154">
              <a:extLst>
                <a:ext uri="{FF2B5EF4-FFF2-40B4-BE49-F238E27FC236}">
                  <a16:creationId xmlns:a16="http://schemas.microsoft.com/office/drawing/2014/main" id="{64A13056-47FF-474C-8982-720E2251AC54}"/>
                </a:ext>
              </a:extLst>
            </p:cNvPr>
            <p:cNvSpPr>
              <a:spLocks noEditPoints="1"/>
            </p:cNvSpPr>
            <p:nvPr/>
          </p:nvSpPr>
          <p:spPr bwMode="auto">
            <a:xfrm>
              <a:off x="4586288" y="3424238"/>
              <a:ext cx="127000" cy="276225"/>
            </a:xfrm>
            <a:custGeom>
              <a:avLst/>
              <a:gdLst>
                <a:gd name="T0" fmla="*/ 0 w 67"/>
                <a:gd name="T1" fmla="*/ 6 h 147"/>
                <a:gd name="T2" fmla="*/ 0 w 67"/>
                <a:gd name="T3" fmla="*/ 140 h 147"/>
                <a:gd name="T4" fmla="*/ 6 w 67"/>
                <a:gd name="T5" fmla="*/ 147 h 147"/>
                <a:gd name="T6" fmla="*/ 67 w 67"/>
                <a:gd name="T7" fmla="*/ 73 h 147"/>
                <a:gd name="T8" fmla="*/ 6 w 67"/>
                <a:gd name="T9" fmla="*/ 0 h 147"/>
                <a:gd name="T10" fmla="*/ 0 w 67"/>
                <a:gd name="T11" fmla="*/ 6 h 147"/>
                <a:gd name="T12" fmla="*/ 13 w 67"/>
                <a:gd name="T13" fmla="*/ 14 h 147"/>
                <a:gd name="T14" fmla="*/ 53 w 67"/>
                <a:gd name="T15" fmla="*/ 73 h 147"/>
                <a:gd name="T16" fmla="*/ 13 w 67"/>
                <a:gd name="T17" fmla="*/ 133 h 147"/>
                <a:gd name="T18" fmla="*/ 13 w 67"/>
                <a:gd name="T19" fmla="*/ 1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7">
                  <a:moveTo>
                    <a:pt x="0" y="6"/>
                  </a:moveTo>
                  <a:cubicBezTo>
                    <a:pt x="0" y="140"/>
                    <a:pt x="0" y="140"/>
                    <a:pt x="0" y="140"/>
                  </a:cubicBezTo>
                  <a:cubicBezTo>
                    <a:pt x="0" y="144"/>
                    <a:pt x="3" y="147"/>
                    <a:pt x="6" y="147"/>
                  </a:cubicBezTo>
                  <a:cubicBezTo>
                    <a:pt x="7" y="147"/>
                    <a:pt x="67" y="146"/>
                    <a:pt x="67" y="73"/>
                  </a:cubicBezTo>
                  <a:cubicBezTo>
                    <a:pt x="67" y="0"/>
                    <a:pt x="7" y="0"/>
                    <a:pt x="6" y="0"/>
                  </a:cubicBezTo>
                  <a:cubicBezTo>
                    <a:pt x="3" y="0"/>
                    <a:pt x="0" y="3"/>
                    <a:pt x="0" y="6"/>
                  </a:cubicBezTo>
                  <a:close/>
                  <a:moveTo>
                    <a:pt x="13" y="14"/>
                  </a:moveTo>
                  <a:cubicBezTo>
                    <a:pt x="26" y="16"/>
                    <a:pt x="53" y="27"/>
                    <a:pt x="53" y="73"/>
                  </a:cubicBezTo>
                  <a:cubicBezTo>
                    <a:pt x="53" y="119"/>
                    <a:pt x="26" y="130"/>
                    <a:pt x="13" y="133"/>
                  </a:cubicBezTo>
                  <a:lnTo>
                    <a:pt x="13" y="14"/>
                  </a:lnTo>
                  <a:close/>
                </a:path>
              </a:pathLst>
            </a:custGeom>
            <a:grpFill/>
            <a:ln w="9525">
              <a:solidFill>
                <a:srgbClr val="002F6C"/>
              </a:solidFill>
              <a:round/>
              <a:headEnd/>
              <a:tailEnd/>
            </a:ln>
          </p:spPr>
          <p:txBody>
            <a:bodyPr vert="horz" wrap="square" lIns="91440" tIns="45720" rIns="91440" bIns="45720" numCol="1" anchor="t" anchorCtr="0" compatLnSpc="1">
              <a:prstTxWarp prst="textNoShape">
                <a:avLst/>
              </a:prstTxWarp>
            </a:bodyPr>
            <a:lstStyle/>
            <a:p>
              <a:endParaRPr lang="ro-RO"/>
            </a:p>
          </p:txBody>
        </p:sp>
      </p:grpSp>
      <p:pic>
        <p:nvPicPr>
          <p:cNvPr id="6" name="Picture 5">
            <a:extLst>
              <a:ext uri="{FF2B5EF4-FFF2-40B4-BE49-F238E27FC236}">
                <a16:creationId xmlns:a16="http://schemas.microsoft.com/office/drawing/2014/main" id="{486C69FB-4B1F-44C4-8D0C-5D6907190E57}"/>
              </a:ext>
            </a:extLst>
          </p:cNvPr>
          <p:cNvPicPr>
            <a:picLocks noChangeAspect="1"/>
          </p:cNvPicPr>
          <p:nvPr/>
        </p:nvPicPr>
        <p:blipFill>
          <a:blip r:embed="rId2"/>
          <a:stretch>
            <a:fillRect/>
          </a:stretch>
        </p:blipFill>
        <p:spPr>
          <a:xfrm>
            <a:off x="285066" y="1206778"/>
            <a:ext cx="4392025" cy="2442054"/>
          </a:xfrm>
          <a:prstGeom prst="rect">
            <a:avLst/>
          </a:prstGeom>
        </p:spPr>
      </p:pic>
    </p:spTree>
    <p:extLst>
      <p:ext uri="{BB962C8B-B14F-4D97-AF65-F5344CB8AC3E}">
        <p14:creationId xmlns:p14="http://schemas.microsoft.com/office/powerpoint/2010/main" val="636642341"/>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794</TotalTime>
  <Words>1604</Words>
  <Application>Microsoft Office PowerPoint</Application>
  <PresentationFormat>Custom</PresentationFormat>
  <Paragraphs>171</Paragraphs>
  <Slides>18</Slides>
  <Notes>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Corbel</vt:lpstr>
      <vt:lpstr>Gill Sans MT</vt:lpstr>
      <vt:lpstr>Lato Light</vt:lpstr>
      <vt:lpstr>Wingdings</vt:lpstr>
      <vt:lpstr>16.9-Template_12.7.2016</vt:lpstr>
      <vt:lpstr>RAPORT DE EVALUARE PRIVIND COMERȚUL ELECTRONIC ȘI ECONOMIA FĂRĂ NUMERAR </vt:lpstr>
      <vt:lpstr>OBIECTIVE</vt:lpstr>
      <vt:lpstr>DE CE ACEST RAPORT MERITĂ A FI CITIT?</vt:lpstr>
      <vt:lpstr>DECIZIA DE A DESCHIDE UN MAGAZIN ONLINE</vt:lpstr>
      <vt:lpstr>DECIZIA DE A DESCHIDE UN MAGAZIN ONLINE: RECOMANDĂRI</vt:lpstr>
      <vt:lpstr>SISTEME DE PLĂȚI</vt:lpstr>
      <vt:lpstr>SISTEME DE PLĂȚI</vt:lpstr>
      <vt:lpstr>SISTEME DE PLATĂ: RECOMANDĂRI </vt:lpstr>
      <vt:lpstr>SISTEME DE PLĂȚI: PRESTATORI DE SERVICII DE PLATĂ </vt:lpstr>
      <vt:lpstr>LOGISTICA</vt:lpstr>
      <vt:lpstr>LOGISTICĂ: RECOMANDĂRI </vt:lpstr>
      <vt:lpstr>RAPORTAREA ȘI ALTE MĂSURI DE CONFORMARE</vt:lpstr>
      <vt:lpstr>RAPORTAREA ȘI ALTE MĂSURI DE CONFORMARE: RECOMANDĂRI</vt:lpstr>
      <vt:lpstr>CAPITOLUL SPECIAL PRIVIND ECONOMIA FĂRĂ NUMERAR ȘI INCLUZIUNEA FINANCIARĂ
</vt:lpstr>
      <vt:lpstr>CAPITOLUL SPECIAL PRIVIND ECONOMIA FĂRĂ NUMERAR ȘI INCLUZIUNEA FINANCIARĂ: RECOMANDĂRI
</vt:lpstr>
      <vt:lpstr>REZUMATUL RECOMANDĂRILOR</vt:lpstr>
      <vt:lpstr>REZUMATUL RECOMANDĂRILOR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REPORT ON E-COMMERCE AND CASHLESS ECONOMY</dc:title>
  <dc:creator>Veronica Sireteanu</dc:creator>
  <cp:lastModifiedBy>Veronica Vragaleva</cp:lastModifiedBy>
  <cp:revision>194</cp:revision>
  <dcterms:created xsi:type="dcterms:W3CDTF">2021-01-31T14:41:40Z</dcterms:created>
  <dcterms:modified xsi:type="dcterms:W3CDTF">2021-02-18T10:05:36Z</dcterms:modified>
</cp:coreProperties>
</file>