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2" r:id="rId5"/>
    <p:sldId id="279" r:id="rId6"/>
    <p:sldId id="295" r:id="rId7"/>
    <p:sldId id="292" r:id="rId8"/>
    <p:sldId id="269" r:id="rId9"/>
    <p:sldId id="294" r:id="rId10"/>
    <p:sldId id="284" r:id="rId11"/>
    <p:sldId id="268" r:id="rId12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1582" autoAdjust="0"/>
  </p:normalViewPr>
  <p:slideViewPr>
    <p:cSldViewPr>
      <p:cViewPr varScale="1">
        <p:scale>
          <a:sx n="51" d="100"/>
          <a:sy n="51" d="100"/>
        </p:scale>
        <p:origin x="1243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3873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9" y="1"/>
            <a:ext cx="2944958" cy="493873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6C13C11-C295-4BC4-9690-BA869BFA89BE}" type="datetimeFigureOut">
              <a:rPr lang="ru-RU"/>
              <a:pPr>
                <a:defRPr/>
              </a:pPr>
              <a:t>21.11.2014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775"/>
            <a:ext cx="2944958" cy="493873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9" y="9378775"/>
            <a:ext cx="2944958" cy="493873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077A313-6400-4F50-9887-E9146B973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762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3873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9" y="1"/>
            <a:ext cx="2944958" cy="493873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ECFEA12-525D-46F3-93E5-41B831421A32}" type="datetimeFigureOut">
              <a:rPr lang="en-US"/>
              <a:pPr>
                <a:defRPr/>
              </a:pPr>
              <a:t>11/21/2014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0" tIns="46145" rIns="92290" bIns="46145" rtlCol="0" anchor="ctr"/>
          <a:lstStyle/>
          <a:p>
            <a:pPr lvl="0"/>
            <a:endParaRPr lang="en-US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6" y="4690189"/>
            <a:ext cx="5438463" cy="4443252"/>
          </a:xfrm>
          <a:prstGeom prst="rect">
            <a:avLst/>
          </a:prstGeom>
        </p:spPr>
        <p:txBody>
          <a:bodyPr vert="horz" lIns="92290" tIns="46145" rIns="92290" bIns="4614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en-US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775"/>
            <a:ext cx="2944958" cy="493873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9" y="9378775"/>
            <a:ext cx="2944958" cy="493873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E1783D9-7BB3-4A32-A7DA-B8352BD9A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02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1783D9-7BB3-4A32-A7DA-B8352BD9A9C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38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1783D9-7BB3-4A32-A7DA-B8352BD9A9C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77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083870E-5308-47FC-A623-2ACC22A63A58}" type="datetime1">
              <a:rPr lang="en-US" smtClean="0"/>
              <a:t>11/21/2014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pt-BR" smtClean="0"/>
              <a:t>impozitul pe venitul persoanelor juridice</a:t>
            </a: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E86C845-F96D-4D2E-A353-C778DF341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AAC47-E7AE-4159-AC2E-5ECB310CA1DC}" type="datetime1">
              <a:rPr lang="en-US" smtClean="0"/>
              <a:t>11/21/2014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impozitul pe venitul persoanelor juridice</a:t>
            </a: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F2E00-039C-49BA-9DAF-245113D2E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E57E0-D1B9-4BA1-9F6E-A98AC6F70128}" type="datetime1">
              <a:rPr lang="en-US" smtClean="0"/>
              <a:t>11/21/2014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impozitul pe venitul persoanelor juridice</a:t>
            </a: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C428B-0089-4676-A7C5-9571464FE4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95590-5290-413B-9F08-992EFD5418F4}" type="datetime1">
              <a:rPr lang="en-US" smtClean="0"/>
              <a:t>11/21/2014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impozitul pe venitul persoanelor juridice</a:t>
            </a: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14F97-025D-434F-B4DD-5DA2FD7E13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8219DC-68CF-47D2-8F97-2E3C2ED23614}" type="datetime1">
              <a:rPr lang="en-US" smtClean="0"/>
              <a:t>11/21/2014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 smtClean="0"/>
              <a:t>impozitul pe venitul persoanelor juridice</a:t>
            </a: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AABFC1-08C3-4149-98A7-28EEB500C1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6BED9F-5F13-4D4B-BDDE-D02C2013869D}" type="datetime1">
              <a:rPr lang="en-US" smtClean="0"/>
              <a:t>11/21/2014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 smtClean="0"/>
              <a:t>impozitul pe venitul persoanelor juridice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DEE89A-6C4B-4ABF-A65E-56000CE58C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2ADB62-FF5A-40E3-90DC-8BB726938593}" type="datetime1">
              <a:rPr lang="en-US" smtClean="0"/>
              <a:t>11/21/2014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 smtClean="0"/>
              <a:t>impozitul pe venitul persoanelor juridice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B21429-AF90-4E92-A711-E734164213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E88ED7-5FDF-4B22-AD82-0B5A1D819B10}" type="datetime1">
              <a:rPr lang="en-US" smtClean="0"/>
              <a:t>11/21/2014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 smtClean="0"/>
              <a:t>impozitul pe venitul persoanelor juridice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3117D0-93BE-4FF8-949C-2D02E92CA9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F6AB5-AA95-4300-A984-C2F21FBB7974}" type="datetime1">
              <a:rPr lang="en-US" smtClean="0"/>
              <a:t>11/21/2014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impozitul pe venitul persoanelor juridice</a:t>
            </a: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7ADF0-1E94-4AC4-8102-1F28577E63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24569E-5ED9-4C8C-8444-4D94A422E965}" type="datetime1">
              <a:rPr lang="en-US" smtClean="0"/>
              <a:t>11/21/2014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 smtClean="0"/>
              <a:t>impozitul pe venitul persoanelor juridice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9CFE68-F86C-46AC-9F97-A9320B3F66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EF8A549-7C0C-44B3-A880-A8A8AB731B03}" type="datetime1">
              <a:rPr lang="en-US" smtClean="0"/>
              <a:t>11/21/2014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BR" smtClean="0"/>
              <a:t>impozitul pe venitul persoanelor juridice</a:t>
            </a: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8C575B0-89CF-4A3E-AACD-46ADE81835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3B77C47-09A9-4C9A-9BE3-07590C001EE7}" type="datetime1">
              <a:rPr lang="en-US" smtClean="0"/>
              <a:t>11/21/2014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pt-BR" smtClean="0"/>
              <a:t>impozitul pe venitul persoanelor juridice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6A4BE2D-037D-4427-B740-B749D82F02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3" y="1484784"/>
            <a:ext cx="8912650" cy="3096344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/>
              <a:t>УДЕРЖАНИЕ ПОДОХОДНОГО НАЛОГА </a:t>
            </a:r>
            <a:r>
              <a:rPr lang="ru-RU" sz="3200" smtClean="0"/>
              <a:t>С ЗАРАБОТНОЙ </a:t>
            </a:r>
            <a:r>
              <a:rPr lang="ru-RU" sz="3200" dirty="0" smtClean="0"/>
              <a:t>ПЛАТЫ И ДРУГИХ ВЫПЛАТ, ОСУЩЕСТВЛЕННЫХ РАБОТОДАТЕЛЕМ В ПОЛЬЗУ РАБОТНИКА (в контексте Положения, утвержденного ПП №697 от 22.08.2014 г.)</a:t>
            </a:r>
            <a:endParaRPr lang="en-US" sz="3100" dirty="0"/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5657850"/>
            <a:ext cx="7772400" cy="1200150"/>
          </a:xfrm>
        </p:spPr>
        <p:txBody>
          <a:bodyPr/>
          <a:lstStyle/>
          <a:p>
            <a:pPr marR="0"/>
            <a:r>
              <a:rPr lang="ro-RO" sz="2000" dirty="0" smtClean="0"/>
              <a:t>Formator: </a:t>
            </a:r>
            <a:r>
              <a:rPr lang="en-US" sz="2000" dirty="0" smtClean="0"/>
              <a:t>Liudmila Ablina</a:t>
            </a:r>
            <a:r>
              <a:rPr lang="ro-RO" sz="2000" dirty="0" smtClean="0"/>
              <a:t>,</a:t>
            </a:r>
          </a:p>
          <a:p>
            <a:pPr marR="0"/>
            <a:r>
              <a:rPr lang="x-none" sz="1400" dirty="0" err="1" smtClean="0"/>
              <a:t>Direcţia</a:t>
            </a:r>
            <a:r>
              <a:rPr lang="x-none" sz="1400" dirty="0" smtClean="0"/>
              <a:t> </a:t>
            </a:r>
            <a:r>
              <a:rPr lang="ro-RO" sz="1400" dirty="0" smtClean="0"/>
              <a:t>metodologia </a:t>
            </a:r>
            <a:r>
              <a:rPr lang="x-none" sz="1400" dirty="0" smtClean="0"/>
              <a:t>impozitelor directe și </a:t>
            </a:r>
            <a:r>
              <a:rPr lang="x-none" sz="1400" dirty="0" err="1" smtClean="0"/>
              <a:t>rimpozitare</a:t>
            </a:r>
            <a:r>
              <a:rPr lang="x-none" sz="1400" dirty="0" smtClean="0"/>
              <a:t> internațională, </a:t>
            </a:r>
          </a:p>
          <a:p>
            <a:pPr marR="0"/>
            <a:r>
              <a:rPr lang="x-none" sz="1400" dirty="0" err="1" smtClean="0"/>
              <a:t>Direcţia</a:t>
            </a:r>
            <a:r>
              <a:rPr lang="x-none" sz="1400" dirty="0" smtClean="0"/>
              <a:t> generală metodologia impozitelor </a:t>
            </a:r>
            <a:r>
              <a:rPr lang="x-none" sz="1400" dirty="0" err="1" smtClean="0"/>
              <a:t>şi</a:t>
            </a:r>
            <a:r>
              <a:rPr lang="x-none" sz="1400" dirty="0" smtClean="0"/>
              <a:t> taxelor</a:t>
            </a:r>
            <a:endParaRPr lang="ru-RU" sz="1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7504" y="734789"/>
            <a:ext cx="8912649" cy="46166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Дата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20/11/2014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0"/>
            <a:ext cx="8244210" cy="119675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/>
              <a:t>Уплата в бюджет подоходного налога, удержанного у источника выплаты</a:t>
            </a:r>
            <a:endParaRPr lang="ru-RU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196752"/>
            <a:ext cx="8690297" cy="5030018"/>
          </a:xfrm>
        </p:spPr>
        <p:txBody>
          <a:bodyPr/>
          <a:lstStyle/>
          <a:p>
            <a:r>
              <a:rPr lang="ru-RU" sz="2000" dirty="0" smtClean="0"/>
              <a:t>уплачивается в бюджет в течение месяца после окончания месяца, в котором были произведены выплаты</a:t>
            </a:r>
            <a:r>
              <a:rPr lang="ro-RO" dirty="0" smtClean="0"/>
              <a:t>;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ru-RU" dirty="0" smtClean="0"/>
          </a:p>
          <a:p>
            <a:endParaRPr lang="ru-RU" dirty="0" smtClean="0"/>
          </a:p>
          <a:p>
            <a:pPr marL="109537" indent="0">
              <a:buNone/>
            </a:pPr>
            <a:endParaRPr lang="ru-RU" dirty="0"/>
          </a:p>
          <a:p>
            <a:pPr marL="109537" indent="0">
              <a:buNone/>
            </a:pPr>
            <a:endParaRPr lang="ru-RU" dirty="0" smtClean="0"/>
          </a:p>
          <a:p>
            <a:endParaRPr lang="ro-RO" dirty="0" smtClean="0"/>
          </a:p>
          <a:p>
            <a:endParaRPr lang="ro-R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Подоходный налог с заработной платы</a:t>
            </a:r>
            <a:r>
              <a:rPr lang="pt-BR" dirty="0" smtClean="0"/>
              <a:t>l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314F97-025D-434F-B4DD-5DA2FD7E13F4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943179"/>
              </p:ext>
            </p:extLst>
          </p:nvPr>
        </p:nvGraphicFramePr>
        <p:xfrm>
          <a:off x="539553" y="1988836"/>
          <a:ext cx="8424936" cy="39844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08111"/>
                <a:gridCol w="1021093"/>
                <a:gridCol w="6395732"/>
              </a:tblGrid>
              <a:tr h="1138427">
                <a:tc>
                  <a:txBody>
                    <a:bodyPr/>
                    <a:lstStyle/>
                    <a:p>
                      <a:pPr marL="160020" indent="-16002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Код источника дохода</a:t>
                      </a:r>
                      <a:endParaRPr lang="en-US" sz="1200" dirty="0">
                        <a:effectLst/>
                      </a:endParaRPr>
                    </a:p>
                    <a:p>
                      <a:pPr marL="160020" indent="-16002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согласно отчету </a:t>
                      </a:r>
                      <a:r>
                        <a:rPr lang="en-US" sz="1200" dirty="0" smtClean="0">
                          <a:effectLst/>
                        </a:rPr>
                        <a:t>IRV</a:t>
                      </a:r>
                      <a:r>
                        <a:rPr lang="ru-RU" sz="1200" dirty="0">
                          <a:effectLst/>
                        </a:rPr>
                        <a:t>14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Код </a:t>
                      </a:r>
                      <a:r>
                        <a:rPr lang="ru-RU" sz="1200" dirty="0">
                          <a:effectLst/>
                        </a:rPr>
                        <a:t>раздела бюджетной </a:t>
                      </a:r>
                      <a:r>
                        <a:rPr lang="ru-RU" sz="1200" dirty="0" err="1">
                          <a:effectLst/>
                        </a:rPr>
                        <a:t>классифи-кации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</a:t>
                      </a:r>
                      <a:endParaRPr lang="en-US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раздела бюджетной классификации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97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</a:rPr>
                        <a:t>SAL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111.1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Подоходный налог с заработной платы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97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SAL a)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111.1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Подоходный налог с заработной платы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9738">
                <a:tc>
                  <a:txBody>
                    <a:bodyPr/>
                    <a:lstStyle/>
                    <a:p>
                      <a:pPr marL="160020" indent="-160020" algn="ctr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DOB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111.20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Подоходный налог от предпринимательской деятельности у источника выплаты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97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SER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111.20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Подоходный налог от предпринимательской деятельности у источника выплаты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97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FOL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111.20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Подоходный налог от предпринимательской деятельности у источника выплаты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97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DIV a)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111.2</a:t>
                      </a:r>
                      <a:r>
                        <a:rPr lang="ru-RU" sz="1200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Подоходный налог, удержанный из суммы выплаченных дивидендов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97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RCS а)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111.20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Подоходный налог от предпринимательской деятельности у источника выплаты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97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ROY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111.20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Подоходный налог от предпринимательской деятельности у источника выплаты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97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NOR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111.20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Подоходный налог от предпринимательской деятельности у источника выплаты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97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PUB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111.20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Подоходный налог от предпринимательской деятельности у источника выплаты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97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LIV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111.20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Подоходный налог от предпринимательской деятельности у источника выплаты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97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PLT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111.20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Подоходный налог от предпринимательской деятельности у источника выплаты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97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DIV b)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111.22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Подоходный налог, удержанный из суммы выплаченных дивидендов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97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RCS b)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111.20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Подоходный налог от предпринимательской деятельности у источника выплаты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97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ALT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8134672" cy="1665531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Спасибо за внимание</a:t>
            </a:r>
            <a:r>
              <a:rPr lang="ro-RO" dirty="0" smtClean="0"/>
              <a:t>!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46050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ru-RU" sz="2300" dirty="0" smtClean="0"/>
              <a:t>Управление методологии прямых налогов</a:t>
            </a:r>
            <a:endParaRPr lang="ro-RO" sz="2300" dirty="0" smtClean="0"/>
          </a:p>
          <a:p>
            <a:pPr marR="0">
              <a:lnSpc>
                <a:spcPct val="80000"/>
              </a:lnSpc>
            </a:pPr>
            <a:r>
              <a:rPr lang="ro-RO" sz="2300" dirty="0" smtClean="0"/>
              <a:t>Tel: 0 22 82 33 70</a:t>
            </a:r>
          </a:p>
          <a:p>
            <a:pPr marR="0">
              <a:lnSpc>
                <a:spcPct val="80000"/>
              </a:lnSpc>
            </a:pPr>
            <a:endParaRPr lang="ro-RO" sz="2300" dirty="0" smtClean="0"/>
          </a:p>
          <a:p>
            <a:pPr marR="0">
              <a:lnSpc>
                <a:spcPct val="80000"/>
              </a:lnSpc>
            </a:pPr>
            <a:r>
              <a:rPr lang="ro-RO" sz="2300" dirty="0" smtClean="0"/>
              <a:t>Email: </a:t>
            </a:r>
            <a:r>
              <a:rPr lang="ro-RO" sz="2300" dirty="0" err="1" smtClean="0"/>
              <a:t>liudmila.ablina</a:t>
            </a:r>
            <a:r>
              <a:rPr lang="en-US" sz="2300" dirty="0" smtClean="0"/>
              <a:t>@</a:t>
            </a:r>
            <a:r>
              <a:rPr lang="ro-RO" sz="2300" dirty="0" smtClean="0"/>
              <a:t>fisc.md</a:t>
            </a:r>
            <a:endParaRPr lang="en-US" sz="2300" dirty="0" smtClean="0"/>
          </a:p>
        </p:txBody>
      </p:sp>
      <p:pic>
        <p:nvPicPr>
          <p:cNvPr id="34819" name="Picture 2" descr="C:\Documents and Settings\veronica.vragaleva\Мои документы\Dropbox\FISC\forumuri seminare\Control\pentru\toastmasters-7-research-your-to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857250"/>
            <a:ext cx="91440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23581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План семинара</a:t>
            </a:r>
            <a:endParaRPr lang="en-US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2"/>
          </p:nvPr>
        </p:nvSpPr>
        <p:spPr>
          <a:xfrm>
            <a:off x="323528" y="908720"/>
            <a:ext cx="5832648" cy="5439576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Нормативная база по удержанию подоходного налога с заработной платы;</a:t>
            </a:r>
            <a:endParaRPr lang="ru-RU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Порядок исчисления налога для различных категорий получателей выплат за труд</a:t>
            </a:r>
            <a:r>
              <a:rPr lang="x-none" dirty="0" smtClean="0"/>
              <a:t>;</a:t>
            </a:r>
            <a:endParaRPr lang="x-none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/>
              <a:t>Личная карточка учета доходов;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Порядок </a:t>
            </a:r>
            <a:r>
              <a:rPr lang="ru-RU" dirty="0"/>
              <a:t>предоставления и подтверждения освобождений по подоходному налогу</a:t>
            </a:r>
            <a:r>
              <a:rPr lang="x-none" dirty="0" smtClean="0"/>
              <a:t>;</a:t>
            </a: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Порядок заполнения налоговых отчетов</a:t>
            </a:r>
            <a:r>
              <a:rPr lang="en-US" dirty="0" smtClean="0"/>
              <a:t> IRV14 </a:t>
            </a:r>
            <a:r>
              <a:rPr lang="ru-RU" dirty="0" smtClean="0"/>
              <a:t>и </a:t>
            </a:r>
            <a:r>
              <a:rPr lang="en-US" dirty="0" smtClean="0"/>
              <a:t>IALS14</a:t>
            </a:r>
            <a:r>
              <a:rPr lang="ru-RU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16387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подоходный налог с заработной платы</a:t>
            </a:r>
            <a:endParaRPr lang="ru-RU" dirty="0"/>
          </a:p>
        </p:txBody>
      </p:sp>
      <p:pic>
        <p:nvPicPr>
          <p:cNvPr id="16388" name="Содержимое 6" descr="Tax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6228185" y="1988839"/>
            <a:ext cx="2908302" cy="2232249"/>
          </a:xfrm>
          <a:ln>
            <a:prstDash val="solid"/>
          </a:ln>
        </p:spPr>
      </p:pic>
      <p:sp>
        <p:nvSpPr>
          <p:cNvPr id="16389" name="Дата 7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20/11/2014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21429-AF90-4E92-A711-E734164213FA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79500" y="27828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300" dirty="0" smtClean="0"/>
              <a:t>Нормативная </a:t>
            </a:r>
            <a:r>
              <a:rPr lang="ru-RU" sz="3300" dirty="0"/>
              <a:t>база по удержанию подоходного налога с заработной </a:t>
            </a:r>
            <a:r>
              <a:rPr lang="ru-RU" sz="3300" dirty="0" smtClean="0"/>
              <a:t>платы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</p:txBody>
      </p:sp>
      <p:pic>
        <p:nvPicPr>
          <p:cNvPr id="17410" name="Содержимое 6" descr="tax (1)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04825" y="2708920"/>
            <a:ext cx="2679625" cy="2677468"/>
          </a:xfrm>
          <a:ln>
            <a:prstDash val="solid"/>
          </a:ln>
        </p:spPr>
      </p:pic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2843808" y="1170828"/>
            <a:ext cx="6165292" cy="4925172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Статья 88 Налогового кодекса</a:t>
            </a:r>
            <a:r>
              <a:rPr lang="x-none" dirty="0" smtClean="0"/>
              <a:t>;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Ч.(21) ст. 24 Закона о введении в действие разделов </a:t>
            </a:r>
            <a:r>
              <a:rPr lang="en-US" dirty="0" smtClean="0"/>
              <a:t>I</a:t>
            </a:r>
            <a:r>
              <a:rPr lang="ru-RU" dirty="0" smtClean="0"/>
              <a:t> и</a:t>
            </a:r>
            <a:r>
              <a:rPr lang="en-US" dirty="0" smtClean="0"/>
              <a:t> II</a:t>
            </a:r>
            <a:r>
              <a:rPr lang="ru-RU" dirty="0" smtClean="0"/>
              <a:t> НК</a:t>
            </a:r>
            <a:r>
              <a:rPr lang="x-none" dirty="0" smtClean="0"/>
              <a:t>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Положение об удержании подоходного налога с заработной платы и других выплат, </a:t>
            </a:r>
            <a:r>
              <a:rPr lang="ru-RU" dirty="0" err="1" smtClean="0"/>
              <a:t>осуществ-ляемых</a:t>
            </a:r>
            <a:r>
              <a:rPr lang="ru-RU" dirty="0" smtClean="0"/>
              <a:t> работодателем в пользу работника, а также выплат в пользу физических лиц, предоставляющих услуги и/или выполняющих работы, утвержденное </a:t>
            </a:r>
            <a:r>
              <a:rPr lang="ru-RU" smtClean="0"/>
              <a:t>Постановлением Правительства №697 от 22.08.2014.</a:t>
            </a:r>
            <a:endParaRPr lang="x-none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x-none" dirty="0" smtClean="0"/>
          </a:p>
        </p:txBody>
      </p:sp>
      <p:sp>
        <p:nvSpPr>
          <p:cNvPr id="17412" name="Дата 6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20/11/2014</a:t>
            </a:r>
            <a:endParaRPr lang="ru-RU" dirty="0"/>
          </a:p>
        </p:txBody>
      </p:sp>
      <p:sp>
        <p:nvSpPr>
          <p:cNvPr id="17413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Подоходный налог с заработной платы</a:t>
            </a:r>
            <a:endParaRPr lang="ru-RU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21429-AF90-4E92-A711-E734164213FA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913" y="0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100" dirty="0"/>
              <a:t>Порядок исчисления налога для различных категорий получателей выплат за </a:t>
            </a:r>
            <a:r>
              <a:rPr lang="ru-RU" sz="3100" dirty="0" smtClean="0"/>
              <a:t>труд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881337443"/>
              </p:ext>
            </p:extLst>
          </p:nvPr>
        </p:nvGraphicFramePr>
        <p:xfrm>
          <a:off x="179512" y="1101985"/>
          <a:ext cx="8677603" cy="5306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2620092"/>
                <a:gridCol w="2494190"/>
                <a:gridCol w="3059265"/>
              </a:tblGrid>
              <a:tr h="142827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</a:p>
                    <a:p>
                      <a:r>
                        <a:rPr lang="ru-RU" sz="1600" dirty="0" smtClean="0"/>
                        <a:t>п/п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Категория получателей</a:t>
                      </a:r>
                      <a:r>
                        <a:rPr lang="ru-RU" sz="1600" baseline="0" dirty="0" smtClean="0"/>
                        <a:t> выплат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Налогооблагаемая база</a:t>
                      </a:r>
                    </a:p>
                    <a:p>
                      <a:r>
                        <a:rPr lang="ru-RU" sz="1600" dirty="0" smtClean="0"/>
                        <a:t>(налогооблагаемый</a:t>
                      </a:r>
                      <a:r>
                        <a:rPr lang="ru-RU" sz="1600" baseline="0" dirty="0" smtClean="0"/>
                        <a:t> доход)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Метод расчета подоходного налога</a:t>
                      </a:r>
                      <a:endParaRPr lang="en-US" sz="1600" dirty="0"/>
                    </a:p>
                  </a:txBody>
                  <a:tcPr/>
                </a:tc>
              </a:tr>
              <a:tr h="101336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Работники</a:t>
                      </a:r>
                    </a:p>
                    <a:p>
                      <a:r>
                        <a:rPr lang="ru-RU" sz="1600" dirty="0" smtClean="0"/>
                        <a:t>(за исключением работников сферы </a:t>
                      </a:r>
                      <a:r>
                        <a:rPr lang="en-US" sz="1600" dirty="0" smtClean="0"/>
                        <a:t>IT</a:t>
                      </a:r>
                      <a:r>
                        <a:rPr lang="ru-RU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 – вычеты- освобождения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Метод нарастающего итога</a:t>
                      </a:r>
                      <a:endParaRPr lang="en-US" sz="1600" dirty="0"/>
                    </a:p>
                  </a:txBody>
                  <a:tcPr/>
                </a:tc>
              </a:tr>
              <a:tr h="15322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Физические лица, не занимающиеся предпринимательской деятельностью,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оказывающие услуги 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Доход – вычеты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Подоходный налог исчисляется по ставкам, предусмотренным для годового облагаемого дохода (без деления на количество месяцев) </a:t>
                      </a:r>
                      <a:endParaRPr lang="en-US" sz="1600" dirty="0"/>
                    </a:p>
                  </a:txBody>
                  <a:tcPr/>
                </a:tc>
              </a:tr>
              <a:tr h="12918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Работники</a:t>
                      </a:r>
                      <a:r>
                        <a:rPr lang="ru-RU" sz="1600" baseline="0" dirty="0" smtClean="0"/>
                        <a:t> сферы </a:t>
                      </a:r>
                      <a:r>
                        <a:rPr lang="en-US" sz="1600" baseline="0" dirty="0" smtClean="0"/>
                        <a:t>IT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Месячный доход, не превышающий две среднемесячные з/п по экономике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Метод нарастающего итога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438" name="Нижний колонтитул 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Подоходный налог с заработной платы</a:t>
            </a:r>
            <a:endParaRPr lang="ru-RU" dirty="0"/>
          </a:p>
        </p:txBody>
      </p:sp>
      <p:sp>
        <p:nvSpPr>
          <p:cNvPr id="18439" name="Дата 9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20/11/2014</a:t>
            </a:r>
            <a:endParaRPr lang="ru-RU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21429-AF90-4E92-A711-E734164213F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2647" y="836712"/>
            <a:ext cx="8441178" cy="540060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b="1" u="sng" dirty="0" smtClean="0"/>
              <a:t>Выплаты, включаемые в Личную карточку:</a:t>
            </a:r>
          </a:p>
          <a:p>
            <a:pPr marL="109728" indent="0" fontAlgn="auto">
              <a:spcAft>
                <a:spcPts val="0"/>
              </a:spcAft>
              <a:buNone/>
              <a:defRPr/>
            </a:pPr>
            <a:r>
              <a:rPr lang="ru-RU" sz="2000" b="1" dirty="0" smtClean="0"/>
              <a:t>      Все доходы работника, отраженные в отчете </a:t>
            </a:r>
            <a:r>
              <a:rPr lang="en-US" sz="2000" b="1" dirty="0" smtClean="0"/>
              <a:t>IRV14 </a:t>
            </a:r>
            <a:endParaRPr lang="ru-RU" sz="2000" b="1" dirty="0" smtClean="0"/>
          </a:p>
          <a:p>
            <a:pPr marL="109728" indent="0" fontAlgn="auto">
              <a:spcAft>
                <a:spcPts val="0"/>
              </a:spcAft>
              <a:buNone/>
              <a:defRPr/>
            </a:pPr>
            <a:r>
              <a:rPr lang="ru-RU" sz="2000" b="1" dirty="0" smtClean="0"/>
              <a:t>по коду источника дохода </a:t>
            </a:r>
            <a:r>
              <a:rPr lang="en-US" sz="2000" b="1" dirty="0" smtClean="0"/>
              <a:t>SAL </a:t>
            </a:r>
            <a:r>
              <a:rPr lang="ru-RU" sz="2000" b="1" dirty="0" smtClean="0"/>
              <a:t>и </a:t>
            </a:r>
            <a:r>
              <a:rPr lang="ro-RO" sz="2000" b="1" dirty="0" smtClean="0"/>
              <a:t>SAL a)</a:t>
            </a:r>
            <a:r>
              <a:rPr lang="en-US" sz="2000" b="1" dirty="0" smtClean="0"/>
              <a:t> </a:t>
            </a:r>
            <a:r>
              <a:rPr lang="ru-RU" sz="2000" b="1" dirty="0" smtClean="0"/>
              <a:t>:</a:t>
            </a:r>
          </a:p>
          <a:p>
            <a:pPr marL="109728" indent="0" fontAlgn="auto">
              <a:spcAft>
                <a:spcPts val="0"/>
              </a:spcAft>
              <a:buNone/>
              <a:defRPr/>
            </a:pPr>
            <a:r>
              <a:rPr lang="ru-RU" sz="2000" b="1" dirty="0" smtClean="0"/>
              <a:t>(заработная плата, премии, отпускное пособие, льготы, оказанные работодателем, материальная помощь, единовременное пособие госслужащим и др.)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600" b="1" u="sng" dirty="0" smtClean="0"/>
              <a:t>Выплаты, не включаемые в Личную карточку:</a:t>
            </a:r>
          </a:p>
          <a:p>
            <a:pPr marL="109728" indent="0" fontAlgn="auto">
              <a:spcAft>
                <a:spcPts val="0"/>
              </a:spcAft>
              <a:buNone/>
              <a:defRPr/>
            </a:pPr>
            <a:r>
              <a:rPr lang="ru-RU" sz="2000" b="1" dirty="0" smtClean="0"/>
              <a:t>   -  доходы, которые являются необлагаемыми согласно положениям ст. 20 НК (пособие по временной </a:t>
            </a:r>
            <a:r>
              <a:rPr lang="ru-RU" sz="2000" b="1" dirty="0" err="1" smtClean="0"/>
              <a:t>нетрудоспо-собности</a:t>
            </a:r>
            <a:r>
              <a:rPr lang="ru-RU" sz="2000" b="1" dirty="0" smtClean="0"/>
              <a:t>, выходное пособие, командировочные, компенсации, выплачиваемые в связи с несчастным случаем на производстве и др.);</a:t>
            </a:r>
          </a:p>
          <a:p>
            <a:pPr marL="109728" indent="0" fontAlgn="auto">
              <a:spcAft>
                <a:spcPts val="0"/>
              </a:spcAft>
              <a:buNone/>
              <a:defRPr/>
            </a:pPr>
            <a:r>
              <a:rPr lang="ru-RU" sz="2000" b="1" dirty="0"/>
              <a:t> </a:t>
            </a:r>
            <a:r>
              <a:rPr lang="ru-RU" sz="2000" b="1" dirty="0" smtClean="0"/>
              <a:t>    -   доходы, облагаемые в порядке, отличном от порядка, установленного ст. 88 НК (доходы, облагаемые в </a:t>
            </a:r>
            <a:r>
              <a:rPr lang="ru-RU" sz="2000" b="1" dirty="0" err="1" smtClean="0"/>
              <a:t>соотстветствии</a:t>
            </a:r>
            <a:r>
              <a:rPr lang="ru-RU" sz="2000" b="1" dirty="0" smtClean="0"/>
              <a:t> со ст. 89, 90, 90/1 НК) </a:t>
            </a:r>
            <a:endParaRPr lang="ru-RU" sz="2000" b="1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b="1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b="1" dirty="0"/>
          </a:p>
          <a:p>
            <a:pPr marL="109728" indent="0" fontAlgn="auto">
              <a:spcAft>
                <a:spcPts val="0"/>
              </a:spcAft>
              <a:buNone/>
              <a:defRPr/>
            </a:pPr>
            <a:endParaRPr lang="ru-RU" b="1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b="1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26626" name="Дата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20/11/2014</a:t>
            </a:r>
            <a:endParaRPr lang="ru-RU" dirty="0"/>
          </a:p>
        </p:txBody>
      </p:sp>
      <p:sp>
        <p:nvSpPr>
          <p:cNvPr id="26627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Подоходный налог с заработной платы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72647" y="5940"/>
            <a:ext cx="8090454" cy="104679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   Личная карточка учета доходов</a:t>
            </a:r>
            <a:endParaRPr lang="ru-RU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314F97-025D-434F-B4DD-5DA2FD7E13F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Дата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20/11/2014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8100" y="98536"/>
            <a:ext cx="8134340" cy="109821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000" u="sng" dirty="0" smtClean="0"/>
              <a:t>Освобождения по подоходному налогу</a:t>
            </a:r>
            <a:br>
              <a:rPr lang="ru-RU" sz="3000" u="sng" dirty="0" smtClean="0"/>
            </a:br>
            <a:r>
              <a:rPr lang="ru-RU" sz="3000" u="sng" dirty="0" smtClean="0"/>
              <a:t>(ст. 33, 34 и 35 НК)</a:t>
            </a:r>
            <a:endParaRPr lang="ru-RU" sz="3000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513" y="1628800"/>
            <a:ext cx="8229600" cy="4525962"/>
          </a:xfrm>
        </p:spPr>
        <p:txBody>
          <a:bodyPr/>
          <a:lstStyle/>
          <a:p>
            <a:r>
              <a:rPr lang="ru-RU" dirty="0" smtClean="0"/>
              <a:t>Право на освобождения имеют резиденты Республики Молдова</a:t>
            </a:r>
            <a:r>
              <a:rPr lang="ro-RO" dirty="0" smtClean="0"/>
              <a:t>;</a:t>
            </a:r>
          </a:p>
          <a:p>
            <a:r>
              <a:rPr lang="ru-RU" dirty="0" smtClean="0"/>
              <a:t>Предоставляются по заявлению работника с месяца, следующего за месяцем, в котором было подано заявление</a:t>
            </a:r>
            <a:r>
              <a:rPr lang="ro-RO" dirty="0" smtClean="0"/>
              <a:t>;</a:t>
            </a:r>
          </a:p>
          <a:p>
            <a:r>
              <a:rPr lang="ru-RU" dirty="0" smtClean="0"/>
              <a:t>Предоставляются либо по месту основной работы, либо по месту работы по совместительству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Подоходный налог с заработной платы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314F97-025D-434F-B4DD-5DA2FD7E13F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78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178" y="1268760"/>
            <a:ext cx="9133821" cy="4968552"/>
          </a:xfrm>
        </p:spPr>
        <p:txBody>
          <a:bodyPr/>
          <a:lstStyle/>
          <a:p>
            <a:pPr lvl="0"/>
            <a:r>
              <a:rPr lang="ru-RU" i="1" dirty="0" smtClean="0"/>
              <a:t>Для всех видов освобождений </a:t>
            </a:r>
            <a:r>
              <a:rPr lang="ru-RU" dirty="0" smtClean="0"/>
              <a:t>–</a:t>
            </a:r>
          </a:p>
          <a:p>
            <a:pPr marL="109537" lv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документы, подтверждающие статус резидента Республики Молдова</a:t>
            </a:r>
            <a:r>
              <a:rPr lang="ru-RU" sz="2000" dirty="0" smtClean="0"/>
              <a:t>: для граждан РМ – копия документа, удостоверяющего личность (удостоверения личности, вида на жительство, формы №9), а для иностранного гражданина и лица без гражданства копия паспорта и документ от Пограничной службы, подтверждающий присутствие лица на территории РМ в течение 183 дней </a:t>
            </a:r>
            <a:r>
              <a:rPr lang="ru-RU" sz="2000" smtClean="0"/>
              <a:t>в году.</a:t>
            </a:r>
          </a:p>
          <a:p>
            <a:pPr marL="109537" lvl="0" indent="0">
              <a:buNone/>
            </a:pPr>
            <a:endParaRPr lang="ru-RU" sz="2000" dirty="0" smtClean="0"/>
          </a:p>
          <a:p>
            <a:pPr lvl="0"/>
            <a:r>
              <a:rPr lang="ru-RU" i="1" dirty="0" smtClean="0"/>
              <a:t>Дополнительно:</a:t>
            </a:r>
          </a:p>
          <a:p>
            <a:pPr lvl="0">
              <a:buFontTx/>
              <a:buChar char="-"/>
            </a:pPr>
            <a:r>
              <a:rPr lang="ru-RU" sz="2000" dirty="0" smtClean="0"/>
              <a:t>для льготного личного освобождения –  документы из табл. 1;</a:t>
            </a:r>
          </a:p>
          <a:p>
            <a:pPr lvl="0">
              <a:buFontTx/>
              <a:buChar char="-"/>
            </a:pPr>
            <a:r>
              <a:rPr lang="ru-RU" sz="2000" dirty="0" smtClean="0"/>
              <a:t>для супружеского освобождения – копия свидетельства о браке и документ, подтверждающий передачу освобождения супругу;</a:t>
            </a:r>
          </a:p>
          <a:p>
            <a:pPr lvl="0">
              <a:buFontTx/>
              <a:buChar char="-"/>
            </a:pPr>
            <a:r>
              <a:rPr lang="ru-RU" sz="2000" dirty="0" smtClean="0"/>
              <a:t>Для освобождения на иждивенца – документы из табл. 2.     </a:t>
            </a:r>
            <a:endParaRPr lang="ru-RU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9001000" cy="1143000"/>
          </a:xfrm>
        </p:spPr>
        <p:txBody>
          <a:bodyPr>
            <a:normAutofit/>
          </a:bodyPr>
          <a:lstStyle/>
          <a:p>
            <a:r>
              <a:rPr lang="ru-RU" sz="3000" dirty="0" smtClean="0"/>
              <a:t>Подтверждение прав на освобождения по подоходному налогу</a:t>
            </a:r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20/11/2014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Подоходные налог с заработной платы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314F97-025D-434F-B4DD-5DA2FD7E13F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01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0" name="Дата 6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20/11/2014</a:t>
            </a:r>
            <a:endParaRPr lang="ru-RU" dirty="0"/>
          </a:p>
        </p:txBody>
      </p:sp>
      <p:sp>
        <p:nvSpPr>
          <p:cNvPr id="19481" name="Нижний колонтитул 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Подоходный налог с з/п</a:t>
            </a:r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71104" y="-171400"/>
            <a:ext cx="8474273" cy="88133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/>
              <a:t>Сравнение налоговых отчетов </a:t>
            </a:r>
            <a:r>
              <a:rPr lang="en-US" sz="2400" dirty="0" smtClean="0"/>
              <a:t>IRV09  </a:t>
            </a:r>
            <a:r>
              <a:rPr lang="ru-RU" sz="2400" dirty="0" smtClean="0"/>
              <a:t>и</a:t>
            </a:r>
            <a:r>
              <a:rPr lang="en-US" sz="2400" dirty="0" smtClean="0"/>
              <a:t>  IRV14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314F97-025D-434F-B4DD-5DA2FD7E13F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342698"/>
              </p:ext>
            </p:extLst>
          </p:nvPr>
        </p:nvGraphicFramePr>
        <p:xfrm>
          <a:off x="211063" y="548680"/>
          <a:ext cx="8834314" cy="65730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2513"/>
                <a:gridCol w="669567"/>
                <a:gridCol w="558067"/>
                <a:gridCol w="669567"/>
                <a:gridCol w="107007"/>
                <a:gridCol w="6417593"/>
              </a:tblGrid>
              <a:tr h="44930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Налоговый </a:t>
                      </a:r>
                      <a:r>
                        <a:rPr lang="ru-RU" sz="900" dirty="0">
                          <a:effectLst/>
                        </a:rPr>
                        <a:t>отчет </a:t>
                      </a:r>
                      <a:r>
                        <a:rPr lang="ro-RO" sz="1100" dirty="0" smtClean="0">
                          <a:effectLst/>
                        </a:rPr>
                        <a:t>IRV09</a:t>
                      </a:r>
                      <a:r>
                        <a:rPr lang="ru-RU" sz="1100" dirty="0" smtClean="0">
                          <a:effectLst/>
                        </a:rPr>
                        <a:t>  </a:t>
                      </a:r>
                      <a:r>
                        <a:rPr lang="ru-RU" sz="900" dirty="0" smtClean="0">
                          <a:effectLst/>
                        </a:rPr>
                        <a:t> </a:t>
                      </a:r>
                      <a:endParaRPr lang="en-US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Налоговый </a:t>
                      </a:r>
                      <a:r>
                        <a:rPr lang="ru-RU" sz="900" dirty="0">
                          <a:effectLst/>
                        </a:rPr>
                        <a:t>отчет </a:t>
                      </a:r>
                      <a:r>
                        <a:rPr lang="ro-RO" sz="1100" dirty="0">
                          <a:effectLst/>
                        </a:rPr>
                        <a:t>IRV14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 источника дохода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</a:tr>
              <a:tr h="537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Код строки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Код источника дохода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Код</a:t>
                      </a:r>
                      <a:endParaRPr lang="en-US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строки</a:t>
                      </a:r>
                      <a:endParaRPr lang="en-US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Код</a:t>
                      </a:r>
                      <a:endParaRPr lang="en-US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источника</a:t>
                      </a:r>
                      <a:endParaRPr lang="en-US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дохода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605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                                        </a:t>
                      </a:r>
                      <a:r>
                        <a:rPr lang="ru-RU" sz="800" dirty="0" smtClean="0">
                          <a:effectLst/>
                        </a:rPr>
                        <a:t>                                          </a:t>
                      </a:r>
                      <a:r>
                        <a:rPr lang="ru-RU" sz="1000" dirty="0" smtClean="0">
                          <a:effectLst/>
                        </a:rPr>
                        <a:t>Удержание </a:t>
                      </a:r>
                      <a:r>
                        <a:rPr lang="ru-RU" sz="1000" dirty="0">
                          <a:effectLst/>
                        </a:rPr>
                        <a:t>подоходного налога, не являющееся окончательным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65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11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SAL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11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SAL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Заработная плата, </a:t>
                      </a:r>
                      <a:r>
                        <a:rPr lang="ru-RU" sz="1000" dirty="0" err="1">
                          <a:effectLst/>
                        </a:rPr>
                        <a:t>ст</a:t>
                      </a:r>
                      <a:r>
                        <a:rPr lang="en-US" sz="1000" dirty="0">
                          <a:effectLst/>
                        </a:rPr>
                        <a:t>. </a:t>
                      </a:r>
                      <a:r>
                        <a:rPr lang="ru-RU" sz="1000" dirty="0">
                          <a:effectLst/>
                        </a:rPr>
                        <a:t>88 НК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</a:tr>
              <a:tr h="1165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11а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SAL a)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Заработная плата, ст. 24 ч.(21) Закона №1164-</a:t>
                      </a:r>
                      <a:r>
                        <a:rPr lang="en-US" sz="1000" dirty="0">
                          <a:effectLst/>
                        </a:rPr>
                        <a:t>XIII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</a:tr>
              <a:tr h="1165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22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ROY a)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-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-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Роялти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</a:tr>
              <a:tr h="1165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23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DOB a)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21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DOB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Процентные начисления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</a:tr>
              <a:tr h="1165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32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SER b)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31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SER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Доходы, из которых удерживается налог согласно ст. 90 НК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</a:tr>
              <a:tr h="116589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Окончательное удержание подоходного налога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65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41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PUB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46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PUB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Выигрыши от рекламных компаний и лотерей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</a:tr>
              <a:tr h="4264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42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FOL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41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FOL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Доходы физических лиц, не занимающихся предпринимательской деятельностью, от сдачи в пользование движимой и недвижимой собственности, за исключением аренды сельскохозяйственных земель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</a:tr>
              <a:tr h="1165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43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DIV a)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42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DIV a)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Дивиденды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</a:tr>
              <a:tr h="639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44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RCS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43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RCS a)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Выведенная из уставного капитала сумма, соответствующая увеличению уставного капитала от распределения чистой прибыли и/или иных источников, определенных в собственном капитале, между акционерами (пайщиками) в налоговые периоды 2010–2011 годов включительно в соответствии с долей участия в уставном капитале.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</a:tr>
              <a:tr h="2266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45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NOR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45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NOR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Выигрыши от азартных игр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</a:tr>
              <a:tr h="3198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46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FON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-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-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Доходы в пользу учредителей ИП или крестьянских хозяйств с годовым объемом продаж до 3 млн. леев и среднегодовой численностью работников до 9 человек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</a:tr>
              <a:tr h="1165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 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44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ROY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Роялти, выплаченные в пользу физических лиц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</a:tr>
              <a:tr h="4264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 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47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LIV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Выплаты в пользу физических лиц по доходам, полученным ими от поставки продукции растениеводства и садоводства в натуральном виде и продукции животноводства в живом и убойном весе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</a:tr>
              <a:tr h="116589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Удержание подоходного налога с нерезидентов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65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51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ROY b)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-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-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Роялти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</a:tr>
              <a:tr h="2132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54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NED b)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51 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PLT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Платежи в пользу нерезидентов, соответствующие доходам, предусмотренным в ст. 71 НК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</a:tr>
              <a:tr h="1165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52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DIV b)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52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DIV b)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Дивиденды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</a:tr>
              <a:tr h="1165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53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DOB b)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-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-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Процентные начисления в пользу нерезидентов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</a:tr>
              <a:tr h="1165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55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ALT b)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-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-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Другие выплаты в пользу нерезидента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</a:tr>
              <a:tr h="360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-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-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53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RCS b)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Выведенная из уставного капитала сумма, соответствующая увеличению уставного капитала от распределения чистой прибыли и/или иных источников, определенных в собственном капитале, между акционерами (пайщиками) в налоговые периоды 2010–2011 годов включительно в соответствии с долей участия в уставном капитале.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</a:tr>
              <a:tr h="106605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Прочие удержания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6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61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ALT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Другие доходы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Отчет объединяет два ранее действовавших отчета : </a:t>
            </a:r>
            <a:r>
              <a:rPr lang="en-US" dirty="0" smtClean="0"/>
              <a:t>IAL09 </a:t>
            </a:r>
            <a:r>
              <a:rPr lang="ru-RU" dirty="0" smtClean="0"/>
              <a:t>и</a:t>
            </a:r>
            <a:r>
              <a:rPr lang="en-US" dirty="0" smtClean="0"/>
              <a:t> IAS09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Внесена дополнительная графа «Количество месяцев, в которых доход был направлен на выплату»;</a:t>
            </a:r>
            <a:endParaRPr lang="ro-RO" dirty="0" smtClean="0"/>
          </a:p>
          <a:p>
            <a:r>
              <a:rPr lang="ru-RU" dirty="0" smtClean="0"/>
              <a:t>Отчет дополнен приложением «Информация об иждивенцах».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заполнения годового налогового отчета </a:t>
            </a:r>
            <a:r>
              <a:rPr lang="en-US" dirty="0" smtClean="0"/>
              <a:t>IALS14</a:t>
            </a:r>
            <a:r>
              <a:rPr lang="ru-RU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20/11/2014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Подоходный налог с заработной платы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314F97-025D-434F-B4DD-5DA2FD7E13F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5486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2509</TotalTime>
  <Words>1227</Words>
  <Application>Microsoft Office PowerPoint</Application>
  <PresentationFormat>Экран (4:3)</PresentationFormat>
  <Paragraphs>287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УДЕРЖАНИЕ ПОДОХОДНОГО НАЛОГА С ЗАРАБОТНОЙ ПЛАТЫ И ДРУГИХ ВЫПЛАТ, ОСУЩЕСТВЛЕННЫХ РАБОТОДАТЕЛЕМ В ПОЛЬЗУ РАБОТНИКА (в контексте Положения, утвержденного ПП №697 от 22.08.2014 г.)</vt:lpstr>
      <vt:lpstr>План семинара</vt:lpstr>
      <vt:lpstr> Нормативная база по удержанию подоходного налога с заработной платы </vt:lpstr>
      <vt:lpstr>Порядок исчисления налога для различных категорий получателей выплат за труд</vt:lpstr>
      <vt:lpstr>   Личная карточка учета доходов</vt:lpstr>
      <vt:lpstr>Освобождения по подоходному налогу (ст. 33, 34 и 35 НК)</vt:lpstr>
      <vt:lpstr>Подтверждение прав на освобождения по подоходному налогу</vt:lpstr>
      <vt:lpstr>Сравнение налоговых отчетов IRV09  и  IRV14 </vt:lpstr>
      <vt:lpstr>Порядок заполнения годового налогового отчета IALS14 </vt:lpstr>
      <vt:lpstr>Уплата в бюджет подоходного налога, удержанного у источника выплаты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Ablina Liudmila</dc:creator>
  <cp:lastModifiedBy>Sichirliiscaia Maria</cp:lastModifiedBy>
  <cp:revision>163</cp:revision>
  <cp:lastPrinted>2014-11-19T12:32:56Z</cp:lastPrinted>
  <dcterms:modified xsi:type="dcterms:W3CDTF">2014-11-21T12:16:15Z</dcterms:modified>
</cp:coreProperties>
</file>