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9" r:id="rId1"/>
  </p:sldMasterIdLst>
  <p:notesMasterIdLst>
    <p:notesMasterId r:id="rId19"/>
  </p:notesMasterIdLst>
  <p:handoutMasterIdLst>
    <p:handoutMasterId r:id="rId20"/>
  </p:handoutMasterIdLst>
  <p:sldIdLst>
    <p:sldId id="306" r:id="rId2"/>
    <p:sldId id="305" r:id="rId3"/>
    <p:sldId id="308" r:id="rId4"/>
    <p:sldId id="309" r:id="rId5"/>
    <p:sldId id="312" r:id="rId6"/>
    <p:sldId id="314" r:id="rId7"/>
    <p:sldId id="315" r:id="rId8"/>
    <p:sldId id="316" r:id="rId9"/>
    <p:sldId id="317" r:id="rId10"/>
    <p:sldId id="322" r:id="rId11"/>
    <p:sldId id="321" r:id="rId12"/>
    <p:sldId id="323" r:id="rId13"/>
    <p:sldId id="324" r:id="rId14"/>
    <p:sldId id="318" r:id="rId15"/>
    <p:sldId id="325" r:id="rId16"/>
    <p:sldId id="326" r:id="rId17"/>
    <p:sldId id="319" r:id="rId18"/>
  </p:sldIdLst>
  <p:sldSz cx="9144000" cy="6858000" type="screen4x3"/>
  <p:notesSz cx="6724650"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0" autoAdjust="0"/>
    <p:restoredTop sz="94660"/>
  </p:normalViewPr>
  <p:slideViewPr>
    <p:cSldViewPr>
      <p:cViewPr varScale="1">
        <p:scale>
          <a:sx n="51" d="100"/>
          <a:sy n="51" d="100"/>
        </p:scale>
        <p:origin x="1027"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09079" y="0"/>
            <a:ext cx="2914015" cy="493713"/>
          </a:xfrm>
          <a:prstGeom prst="rect">
            <a:avLst/>
          </a:prstGeom>
        </p:spPr>
        <p:txBody>
          <a:bodyPr vert="horz" lIns="91440" tIns="45720" rIns="91440" bIns="45720" rtlCol="0"/>
          <a:lstStyle>
            <a:lvl1pPr algn="r">
              <a:defRPr sz="1200"/>
            </a:lvl1pPr>
          </a:lstStyle>
          <a:p>
            <a:fld id="{3716E51D-8C0F-4AB8-95B2-5B47129445AB}" type="datetimeFigureOut">
              <a:rPr lang="ru-RU" smtClean="0"/>
              <a:pPr/>
              <a:t>21.11.2014</a:t>
            </a:fld>
            <a:endParaRPr lang="ru-RU"/>
          </a:p>
        </p:txBody>
      </p:sp>
      <p:sp>
        <p:nvSpPr>
          <p:cNvPr id="4" name="Нижний колонтитул 3"/>
          <p:cNvSpPr>
            <a:spLocks noGrp="1"/>
          </p:cNvSpPr>
          <p:nvPr>
            <p:ph type="ftr" sz="quarter" idx="2"/>
          </p:nvPr>
        </p:nvSpPr>
        <p:spPr>
          <a:xfrm>
            <a:off x="0" y="9378824"/>
            <a:ext cx="2914015" cy="493713"/>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09079" y="9378824"/>
            <a:ext cx="2914015" cy="493713"/>
          </a:xfrm>
          <a:prstGeom prst="rect">
            <a:avLst/>
          </a:prstGeom>
        </p:spPr>
        <p:txBody>
          <a:bodyPr vert="horz" lIns="91440" tIns="45720" rIns="91440" bIns="45720" rtlCol="0" anchor="b"/>
          <a:lstStyle>
            <a:lvl1pPr algn="r">
              <a:defRPr sz="1200"/>
            </a:lvl1pPr>
          </a:lstStyle>
          <a:p>
            <a:fld id="{680BEB20-8FF9-459D-ADBF-5C0433CD9C92}" type="slidenum">
              <a:rPr lang="ru-RU" smtClean="0"/>
              <a:pPr/>
              <a:t>‹#›</a:t>
            </a:fld>
            <a:endParaRPr lang="ru-RU"/>
          </a:p>
        </p:txBody>
      </p:sp>
    </p:spTree>
    <p:extLst>
      <p:ext uri="{BB962C8B-B14F-4D97-AF65-F5344CB8AC3E}">
        <p14:creationId xmlns:p14="http://schemas.microsoft.com/office/powerpoint/2010/main" val="3206082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0142F361-5531-4043-B427-ED22E727985E}" type="datetimeFigureOut">
              <a:rPr lang="en-US" smtClean="0"/>
              <a:pPr/>
              <a:t>11/21/2014</a:t>
            </a:fld>
            <a:endParaRPr lang="en-US"/>
          </a:p>
        </p:txBody>
      </p:sp>
      <p:sp>
        <p:nvSpPr>
          <p:cNvPr id="4" name="Образ слайда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72465" y="4690269"/>
            <a:ext cx="5379720" cy="444341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B022DE95-6D5E-4C26-88F0-502B1DBF265E}" type="slidenum">
              <a:rPr lang="en-US" smtClean="0"/>
              <a:pPr/>
              <a:t>‹#›</a:t>
            </a:fld>
            <a:endParaRPr lang="en-US"/>
          </a:p>
        </p:txBody>
      </p:sp>
    </p:spTree>
    <p:extLst>
      <p:ext uri="{BB962C8B-B14F-4D97-AF65-F5344CB8AC3E}">
        <p14:creationId xmlns:p14="http://schemas.microsoft.com/office/powerpoint/2010/main" val="534109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CA3808C3-BC2C-42B1-BA22-66369E0AB19A}" type="datetime1">
              <a:rPr lang="ro-RO" smtClean="0"/>
              <a:pPr/>
              <a:t>21.11.2014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r>
              <a:rPr lang="it-IT" smtClean="0"/>
              <a:t>IFPS în colaborare cu ŞMEEB, moderator: Veronica Vragaleva</a:t>
            </a: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3808C3-BC2C-42B1-BA22-66369E0AB19A}" type="datetime1">
              <a:rPr lang="ro-RO" smtClean="0"/>
              <a:pPr/>
              <a:t>21.11.2014</a:t>
            </a:fld>
            <a:endParaRPr lang="ru-RU"/>
          </a:p>
        </p:txBody>
      </p:sp>
      <p:sp>
        <p:nvSpPr>
          <p:cNvPr id="5" name="Нижний колонтитул 4"/>
          <p:cNvSpPr>
            <a:spLocks noGrp="1"/>
          </p:cNvSpPr>
          <p:nvPr>
            <p:ph type="ftr" sz="quarter" idx="11"/>
          </p:nvPr>
        </p:nvSpPr>
        <p:spPr/>
        <p:txBody>
          <a:bodyPr/>
          <a:lstStyle>
            <a:extLst/>
          </a:lstStyle>
          <a:p>
            <a:r>
              <a:rPr lang="it-IT" smtClean="0"/>
              <a:t>IFPS în colaborare cu ŞMEEB, moderator: Veronica Vragaleva</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3808C3-BC2C-42B1-BA22-66369E0AB19A}" type="datetime1">
              <a:rPr lang="ro-RO" smtClean="0"/>
              <a:pPr/>
              <a:t>21.11.2014</a:t>
            </a:fld>
            <a:endParaRPr lang="ru-RU"/>
          </a:p>
        </p:txBody>
      </p:sp>
      <p:sp>
        <p:nvSpPr>
          <p:cNvPr id="5" name="Нижний колонтитул 4"/>
          <p:cNvSpPr>
            <a:spLocks noGrp="1"/>
          </p:cNvSpPr>
          <p:nvPr>
            <p:ph type="ftr" sz="quarter" idx="11"/>
          </p:nvPr>
        </p:nvSpPr>
        <p:spPr/>
        <p:txBody>
          <a:bodyPr/>
          <a:lstStyle>
            <a:extLst/>
          </a:lstStyle>
          <a:p>
            <a:r>
              <a:rPr lang="it-IT" smtClean="0"/>
              <a:t>IFPS în colaborare cu ŞMEEB, moderator: Veronica Vragaleva</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3808C3-BC2C-42B1-BA22-66369E0AB19A}" type="datetime1">
              <a:rPr lang="ro-RO" smtClean="0"/>
              <a:pPr/>
              <a:t>21.11.2014</a:t>
            </a:fld>
            <a:endParaRPr lang="ru-RU"/>
          </a:p>
        </p:txBody>
      </p:sp>
      <p:sp>
        <p:nvSpPr>
          <p:cNvPr id="5" name="Нижний колонтитул 4"/>
          <p:cNvSpPr>
            <a:spLocks noGrp="1"/>
          </p:cNvSpPr>
          <p:nvPr>
            <p:ph type="ftr" sz="quarter" idx="11"/>
          </p:nvPr>
        </p:nvSpPr>
        <p:spPr/>
        <p:txBody>
          <a:bodyPr/>
          <a:lstStyle>
            <a:extLst/>
          </a:lstStyle>
          <a:p>
            <a:r>
              <a:rPr lang="it-IT" smtClean="0"/>
              <a:t>IFPS în colaborare cu ŞMEEB, moderator: Veronica Vragaleva</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A3808C3-BC2C-42B1-BA22-66369E0AB19A}" type="datetime1">
              <a:rPr lang="ro-RO" smtClean="0"/>
              <a:pPr/>
              <a:t>21.11.2014</a:t>
            </a:fld>
            <a:endParaRPr lang="ru-RU"/>
          </a:p>
        </p:txBody>
      </p:sp>
      <p:sp>
        <p:nvSpPr>
          <p:cNvPr id="5" name="Нижний колонтитул 4"/>
          <p:cNvSpPr>
            <a:spLocks noGrp="1"/>
          </p:cNvSpPr>
          <p:nvPr>
            <p:ph type="ftr" sz="quarter" idx="11"/>
          </p:nvPr>
        </p:nvSpPr>
        <p:spPr/>
        <p:txBody>
          <a:bodyPr/>
          <a:lstStyle>
            <a:extLst/>
          </a:lstStyle>
          <a:p>
            <a:r>
              <a:rPr lang="it-IT" smtClean="0"/>
              <a:t>IFPS în colaborare cu ŞMEEB, moderator: Veronica Vragaleva</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3808C3-BC2C-42B1-BA22-66369E0AB19A}" type="datetime1">
              <a:rPr lang="ro-RO" smtClean="0"/>
              <a:pPr/>
              <a:t>21.11.2014</a:t>
            </a:fld>
            <a:endParaRPr lang="ru-RU"/>
          </a:p>
        </p:txBody>
      </p:sp>
      <p:sp>
        <p:nvSpPr>
          <p:cNvPr id="6" name="Нижний колонтитул 5"/>
          <p:cNvSpPr>
            <a:spLocks noGrp="1"/>
          </p:cNvSpPr>
          <p:nvPr>
            <p:ph type="ftr" sz="quarter" idx="11"/>
          </p:nvPr>
        </p:nvSpPr>
        <p:spPr/>
        <p:txBody>
          <a:bodyPr/>
          <a:lstStyle>
            <a:extLst/>
          </a:lstStyle>
          <a:p>
            <a:r>
              <a:rPr lang="it-IT" smtClean="0"/>
              <a:t>IFPS în colaborare cu ŞMEEB, moderator: Veronica Vragaleva</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A3808C3-BC2C-42B1-BA22-66369E0AB19A}" type="datetime1">
              <a:rPr lang="ro-RO" smtClean="0"/>
              <a:pPr/>
              <a:t>21.11.2014</a:t>
            </a:fld>
            <a:endParaRPr lang="ru-RU"/>
          </a:p>
        </p:txBody>
      </p:sp>
      <p:sp>
        <p:nvSpPr>
          <p:cNvPr id="8" name="Нижний колонтитул 7"/>
          <p:cNvSpPr>
            <a:spLocks noGrp="1"/>
          </p:cNvSpPr>
          <p:nvPr>
            <p:ph type="ftr" sz="quarter" idx="11"/>
          </p:nvPr>
        </p:nvSpPr>
        <p:spPr/>
        <p:txBody>
          <a:bodyPr/>
          <a:lstStyle>
            <a:extLst/>
          </a:lstStyle>
          <a:p>
            <a:r>
              <a:rPr lang="it-IT" smtClean="0"/>
              <a:t>IFPS în colaborare cu ŞMEEB, moderator: Veronica Vragaleva</a:t>
            </a:r>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CA3808C3-BC2C-42B1-BA22-66369E0AB19A}" type="datetime1">
              <a:rPr lang="ro-RO" smtClean="0"/>
              <a:pPr/>
              <a:t>21.11.2014</a:t>
            </a:fld>
            <a:endParaRPr lang="ru-RU"/>
          </a:p>
        </p:txBody>
      </p:sp>
      <p:sp>
        <p:nvSpPr>
          <p:cNvPr id="4" name="Нижний колонтитул 3"/>
          <p:cNvSpPr>
            <a:spLocks noGrp="1"/>
          </p:cNvSpPr>
          <p:nvPr>
            <p:ph type="ftr" sz="quarter" idx="11"/>
          </p:nvPr>
        </p:nvSpPr>
        <p:spPr/>
        <p:txBody>
          <a:bodyPr/>
          <a:lstStyle>
            <a:extLst/>
          </a:lstStyle>
          <a:p>
            <a:r>
              <a:rPr lang="it-IT" smtClean="0"/>
              <a:t>IFPS în colaborare cu ŞMEEB, moderator: Veronica Vragaleva</a:t>
            </a:r>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CA3808C3-BC2C-42B1-BA22-66369E0AB19A}" type="datetime1">
              <a:rPr lang="ro-RO" smtClean="0"/>
              <a:pPr/>
              <a:t>21.11.2014</a:t>
            </a:fld>
            <a:endParaRPr lang="ru-RU"/>
          </a:p>
        </p:txBody>
      </p:sp>
      <p:sp>
        <p:nvSpPr>
          <p:cNvPr id="3" name="Нижний колонтитул 2"/>
          <p:cNvSpPr>
            <a:spLocks noGrp="1"/>
          </p:cNvSpPr>
          <p:nvPr>
            <p:ph type="ftr" sz="quarter" idx="11"/>
          </p:nvPr>
        </p:nvSpPr>
        <p:spPr/>
        <p:txBody>
          <a:bodyPr/>
          <a:lstStyle>
            <a:extLst/>
          </a:lstStyle>
          <a:p>
            <a:r>
              <a:rPr lang="it-IT" smtClean="0"/>
              <a:t>IFPS în colaborare cu ŞMEEB, moderator: Veronica Vragaleva</a:t>
            </a:r>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CA3808C3-BC2C-42B1-BA22-66369E0AB19A}" type="datetime1">
              <a:rPr lang="ro-RO" smtClean="0"/>
              <a:pPr/>
              <a:t>21.11.2014</a:t>
            </a:fld>
            <a:endParaRPr lang="ru-RU"/>
          </a:p>
        </p:txBody>
      </p:sp>
      <p:sp>
        <p:nvSpPr>
          <p:cNvPr id="6" name="Нижний колонтитул 5"/>
          <p:cNvSpPr>
            <a:spLocks noGrp="1"/>
          </p:cNvSpPr>
          <p:nvPr>
            <p:ph type="ftr" sz="quarter" idx="11"/>
          </p:nvPr>
        </p:nvSpPr>
        <p:spPr/>
        <p:txBody>
          <a:bodyPr/>
          <a:lstStyle>
            <a:extLst/>
          </a:lstStyle>
          <a:p>
            <a:r>
              <a:rPr lang="it-IT" smtClean="0"/>
              <a:t>IFPS în colaborare cu ŞMEEB, moderator: Veronica Vragaleva</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CA3808C3-BC2C-42B1-BA22-66369E0AB19A}" type="datetime1">
              <a:rPr lang="ro-RO" smtClean="0"/>
              <a:pPr/>
              <a:t>21.11.2014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it-IT" smtClean="0"/>
              <a:t>IFPS în colaborare cu ŞMEEB, moderator: Veronica Vragaleva</a:t>
            </a: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A3808C3-BC2C-42B1-BA22-66369E0AB19A}" type="datetime1">
              <a:rPr lang="ro-RO" smtClean="0"/>
              <a:pPr/>
              <a:t>21.11.2014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it-IT" smtClean="0"/>
              <a:t>IFPS în colaborare cu ŞMEEB, moderator: Veronica Vragaleva</a:t>
            </a: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fisc.md/Contribuabili/Formulare/Impozitu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isc.md/BazaGeneralizata.aspx" TargetMode="External"/><Relationship Id="rId2" Type="http://schemas.openxmlformats.org/officeDocument/2006/relationships/hyperlink" Target="http://www.fisc.m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1538" y="2500306"/>
            <a:ext cx="7776864" cy="1829761"/>
          </a:xfrm>
        </p:spPr>
        <p:txBody>
          <a:bodyPr>
            <a:normAutofit fontScale="90000"/>
          </a:bodyPr>
          <a:lstStyle/>
          <a:p>
            <a:r>
              <a:rPr lang="ro-MD" sz="3200" dirty="0" smtClean="0"/>
              <a:t>ASPECTE PRIVIND MECANISMUL DE REȚINERE A IMPOZITULUI PE VENIT LA SURSA DE PLATĂ, ÎN CONTEXTUL PREVEDERILOR HOTĂRÎRII HGUVERNULUI nr.697 din 22.08.2014.</a:t>
            </a:r>
            <a:endParaRPr lang="en-US" sz="3100" dirty="0"/>
          </a:p>
        </p:txBody>
      </p:sp>
      <p:sp>
        <p:nvSpPr>
          <p:cNvPr id="3" name="Подзаголовок 2"/>
          <p:cNvSpPr>
            <a:spLocks noGrp="1"/>
          </p:cNvSpPr>
          <p:nvPr>
            <p:ph type="subTitle" idx="1"/>
          </p:nvPr>
        </p:nvSpPr>
        <p:spPr>
          <a:xfrm>
            <a:off x="1142976" y="5658296"/>
            <a:ext cx="7772400" cy="1199704"/>
          </a:xfrm>
        </p:spPr>
        <p:txBody>
          <a:bodyPr>
            <a:normAutofit fontScale="92500" lnSpcReduction="20000"/>
          </a:bodyPr>
          <a:lstStyle/>
          <a:p>
            <a:r>
              <a:rPr lang="ro-RO" sz="2000" dirty="0" smtClean="0"/>
              <a:t>Formator: Parascovia Cebotarenco,</a:t>
            </a:r>
          </a:p>
          <a:p>
            <a:r>
              <a:rPr lang="ro-MD" sz="2000" dirty="0" smtClean="0"/>
              <a:t>Şef al Secției impozite directe din cadrul </a:t>
            </a:r>
            <a:r>
              <a:rPr lang="ro-MD" sz="2000" dirty="0" err="1" smtClean="0"/>
              <a:t>Direcţiei</a:t>
            </a:r>
            <a:r>
              <a:rPr lang="ro-MD" sz="2000" dirty="0" smtClean="0"/>
              <a:t> administrarea impozitelor directe și impozitare internațională, </a:t>
            </a:r>
          </a:p>
          <a:p>
            <a:r>
              <a:rPr lang="ro-MD" sz="2000" dirty="0" err="1" smtClean="0"/>
              <a:t>Direcţia</a:t>
            </a:r>
            <a:r>
              <a:rPr lang="ro-MD" sz="2000" dirty="0" smtClean="0"/>
              <a:t> generală impozite şi taxe</a:t>
            </a:r>
            <a:endParaRPr lang="ru-RU" sz="2000" dirty="0" smtClean="0"/>
          </a:p>
        </p:txBody>
      </p:sp>
      <p:sp>
        <p:nvSpPr>
          <p:cNvPr id="4" name="TextBox 3"/>
          <p:cNvSpPr txBox="1"/>
          <p:nvPr/>
        </p:nvSpPr>
        <p:spPr>
          <a:xfrm>
            <a:off x="214282" y="714356"/>
            <a:ext cx="8929718" cy="461665"/>
          </a:xfrm>
          <a:prstGeom prst="rect">
            <a:avLst/>
          </a:prstGeom>
          <a:noFill/>
        </p:spPr>
        <p:txBody>
          <a:bodyPr wrap="square" rtlCol="0">
            <a:spAutoFit/>
          </a:bodyPr>
          <a:lstStyle/>
          <a:p>
            <a:r>
              <a:rPr lang="en-US" sz="2400" b="1" dirty="0" smtClean="0">
                <a:solidFill>
                  <a:srgbClr val="FF0000"/>
                </a:solidFill>
                <a:effectLst>
                  <a:outerShdw blurRad="38100" dist="38100" dir="2700000" algn="tl">
                    <a:srgbClr val="000000">
                      <a:alpha val="43137"/>
                    </a:srgbClr>
                  </a:outerShdw>
                </a:effectLst>
              </a:rPr>
              <a:t>FUNC</a:t>
            </a:r>
            <a:r>
              <a:rPr lang="ro-RO" sz="2400" b="1" dirty="0" smtClean="0">
                <a:solidFill>
                  <a:srgbClr val="FF0000"/>
                </a:solidFill>
                <a:effectLst>
                  <a:outerShdw blurRad="38100" dist="38100" dir="2700000" algn="tl">
                    <a:srgbClr val="000000">
                      <a:alpha val="43137"/>
                    </a:srgbClr>
                  </a:outerShdw>
                </a:effectLst>
              </a:rPr>
              <a:t>ŢIONARUL FISCAL – ÎN SERVICIUL CONTRIBUBAILULUI</a:t>
            </a:r>
            <a:endParaRPr lang="ru-RU"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5128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3821" y="1333922"/>
            <a:ext cx="8507288" cy="5256584"/>
          </a:xfrm>
        </p:spPr>
        <p:txBody>
          <a:bodyPr>
            <a:normAutofit fontScale="25000" lnSpcReduction="20000"/>
          </a:bodyPr>
          <a:lstStyle/>
          <a:p>
            <a:pPr algn="just"/>
            <a:r>
              <a:rPr lang="ro-RO" sz="4800" dirty="0" smtClean="0"/>
              <a:t>Conform art.88 alin.</a:t>
            </a:r>
            <a:r>
              <a:rPr lang="en-US" sz="4800" dirty="0" smtClean="0"/>
              <a:t>(1)</a:t>
            </a:r>
            <a:r>
              <a:rPr lang="ro-RO" sz="4800" dirty="0" smtClean="0"/>
              <a:t> din Codul fiscal f</a:t>
            </a:r>
            <a:r>
              <a:rPr lang="en-US" sz="4800" dirty="0" err="1" smtClean="0"/>
              <a:t>iecare</a:t>
            </a:r>
            <a:r>
              <a:rPr lang="en-US" sz="4800" dirty="0" smtClean="0"/>
              <a:t> </a:t>
            </a:r>
            <a:r>
              <a:rPr lang="en-US" sz="4800" dirty="0"/>
              <a:t>patron care </a:t>
            </a:r>
            <a:r>
              <a:rPr lang="en-US" sz="4800" dirty="0" err="1"/>
              <a:t>plăteşte</a:t>
            </a:r>
            <a:r>
              <a:rPr lang="en-US" sz="4800" dirty="0"/>
              <a:t> </a:t>
            </a:r>
            <a:r>
              <a:rPr lang="en-US" sz="4800" dirty="0" err="1"/>
              <a:t>lucrătorului</a:t>
            </a:r>
            <a:r>
              <a:rPr lang="en-US" sz="4800" dirty="0"/>
              <a:t> </a:t>
            </a:r>
            <a:r>
              <a:rPr lang="en-US" sz="4800" dirty="0" err="1"/>
              <a:t>salariu</a:t>
            </a:r>
            <a:r>
              <a:rPr lang="en-US" sz="4800" dirty="0"/>
              <a:t> (</a:t>
            </a:r>
            <a:r>
              <a:rPr lang="en-US" sz="4800" dirty="0" err="1"/>
              <a:t>inclusiv</a:t>
            </a:r>
            <a:r>
              <a:rPr lang="en-US" sz="4800" dirty="0"/>
              <a:t> </a:t>
            </a:r>
            <a:r>
              <a:rPr lang="en-US" sz="4800" dirty="0" err="1"/>
              <a:t>primele</a:t>
            </a:r>
            <a:r>
              <a:rPr lang="en-US" sz="4800" dirty="0"/>
              <a:t> </a:t>
            </a:r>
            <a:r>
              <a:rPr lang="en-US" sz="4800" dirty="0" err="1"/>
              <a:t>şi</a:t>
            </a:r>
            <a:r>
              <a:rPr lang="en-US" sz="4800" dirty="0"/>
              <a:t> </a:t>
            </a:r>
            <a:r>
              <a:rPr lang="en-US" sz="4800" dirty="0" err="1"/>
              <a:t>facilităţile</a:t>
            </a:r>
            <a:r>
              <a:rPr lang="en-US" sz="4800" dirty="0"/>
              <a:t> </a:t>
            </a:r>
            <a:r>
              <a:rPr lang="en-US" sz="4800" dirty="0" err="1"/>
              <a:t>acordate</a:t>
            </a:r>
            <a:r>
              <a:rPr lang="en-US" sz="4800" dirty="0"/>
              <a:t>) </a:t>
            </a:r>
            <a:r>
              <a:rPr lang="en-US" sz="4800" dirty="0" err="1"/>
              <a:t>este</a:t>
            </a:r>
            <a:r>
              <a:rPr lang="en-US" sz="4800" dirty="0"/>
              <a:t> </a:t>
            </a:r>
            <a:r>
              <a:rPr lang="en-US" sz="4800" dirty="0" err="1"/>
              <a:t>obligat</a:t>
            </a:r>
            <a:r>
              <a:rPr lang="en-US" sz="4800" dirty="0"/>
              <a:t> </a:t>
            </a:r>
            <a:r>
              <a:rPr lang="en-US" sz="4800" dirty="0" err="1"/>
              <a:t>să</a:t>
            </a:r>
            <a:r>
              <a:rPr lang="en-US" sz="4800" dirty="0"/>
              <a:t> </a:t>
            </a:r>
            <a:r>
              <a:rPr lang="en-US" sz="4800" dirty="0" err="1"/>
              <a:t>calculeze</a:t>
            </a:r>
            <a:r>
              <a:rPr lang="en-US" sz="4800" dirty="0"/>
              <a:t>, </a:t>
            </a:r>
            <a:r>
              <a:rPr lang="en-US" sz="4800" dirty="0" err="1"/>
              <a:t>ţinînd</a:t>
            </a:r>
            <a:r>
              <a:rPr lang="en-US" sz="4800" dirty="0"/>
              <a:t> </a:t>
            </a:r>
            <a:r>
              <a:rPr lang="en-US" sz="4800" dirty="0" err="1"/>
              <a:t>cont</a:t>
            </a:r>
            <a:r>
              <a:rPr lang="en-US" sz="4800" dirty="0"/>
              <a:t> de </a:t>
            </a:r>
            <a:r>
              <a:rPr lang="en-US" sz="4800" dirty="0" err="1"/>
              <a:t>scutirile</a:t>
            </a:r>
            <a:r>
              <a:rPr lang="en-US" sz="4800" dirty="0"/>
              <a:t> </a:t>
            </a:r>
            <a:r>
              <a:rPr lang="en-US" sz="4800" dirty="0" err="1"/>
              <a:t>solicitate</a:t>
            </a:r>
            <a:r>
              <a:rPr lang="en-US" sz="4800" dirty="0"/>
              <a:t> de </a:t>
            </a:r>
            <a:r>
              <a:rPr lang="en-US" sz="4800" dirty="0" err="1"/>
              <a:t>angajat</a:t>
            </a:r>
            <a:r>
              <a:rPr lang="en-US" sz="4800" dirty="0"/>
              <a:t> </a:t>
            </a:r>
            <a:r>
              <a:rPr lang="en-US" sz="4800" dirty="0" err="1"/>
              <a:t>şi</a:t>
            </a:r>
            <a:r>
              <a:rPr lang="en-US" sz="4800" dirty="0"/>
              <a:t> de </a:t>
            </a:r>
            <a:r>
              <a:rPr lang="en-US" sz="4800" dirty="0" err="1"/>
              <a:t>deduceri</a:t>
            </a:r>
            <a:r>
              <a:rPr lang="en-US" sz="4800" dirty="0"/>
              <a:t>, </a:t>
            </a:r>
            <a:r>
              <a:rPr lang="en-US" sz="4800" dirty="0" err="1"/>
              <a:t>şi</a:t>
            </a:r>
            <a:r>
              <a:rPr lang="en-US" sz="4800" dirty="0"/>
              <a:t> </a:t>
            </a:r>
            <a:r>
              <a:rPr lang="en-US" sz="4800" dirty="0" err="1"/>
              <a:t>să</a:t>
            </a:r>
            <a:r>
              <a:rPr lang="en-US" sz="4800" dirty="0"/>
              <a:t> </a:t>
            </a:r>
            <a:r>
              <a:rPr lang="en-US" sz="4800" dirty="0" err="1"/>
              <a:t>reţină</a:t>
            </a:r>
            <a:r>
              <a:rPr lang="en-US" sz="4800" dirty="0"/>
              <a:t> din </a:t>
            </a:r>
            <a:r>
              <a:rPr lang="en-US" sz="4800" dirty="0" err="1"/>
              <a:t>aceste</a:t>
            </a:r>
            <a:r>
              <a:rPr lang="en-US" sz="4800" dirty="0"/>
              <a:t> </a:t>
            </a:r>
            <a:r>
              <a:rPr lang="en-US" sz="4800" dirty="0" err="1"/>
              <a:t>plăţi</a:t>
            </a:r>
            <a:r>
              <a:rPr lang="en-US" sz="4800" dirty="0"/>
              <a:t> un </a:t>
            </a:r>
            <a:r>
              <a:rPr lang="en-US" sz="4800" dirty="0" err="1"/>
              <a:t>impozit</a:t>
            </a:r>
            <a:r>
              <a:rPr lang="en-US" sz="4800" dirty="0"/>
              <a:t>, </a:t>
            </a:r>
            <a:r>
              <a:rPr lang="en-US" sz="4800" dirty="0" err="1"/>
              <a:t>determinat</a:t>
            </a:r>
            <a:r>
              <a:rPr lang="en-US" sz="4800" dirty="0"/>
              <a:t> conform </a:t>
            </a:r>
            <a:r>
              <a:rPr lang="en-US" sz="4800" dirty="0" err="1"/>
              <a:t>modului</a:t>
            </a:r>
            <a:r>
              <a:rPr lang="en-US" sz="4800" dirty="0"/>
              <a:t> </a:t>
            </a:r>
            <a:r>
              <a:rPr lang="en-US" sz="4800" dirty="0" err="1"/>
              <a:t>stabilit</a:t>
            </a:r>
            <a:r>
              <a:rPr lang="en-US" sz="4800" dirty="0"/>
              <a:t> de </a:t>
            </a:r>
            <a:r>
              <a:rPr lang="en-US" sz="4800" dirty="0" err="1"/>
              <a:t>Guvern</a:t>
            </a:r>
            <a:r>
              <a:rPr lang="en-US" sz="4800" dirty="0"/>
              <a:t>. </a:t>
            </a:r>
            <a:endParaRPr lang="ro-RO" sz="4800" dirty="0" smtClean="0"/>
          </a:p>
          <a:p>
            <a:pPr algn="just"/>
            <a:r>
              <a:rPr lang="ro-RO" sz="4800" dirty="0" smtClean="0"/>
              <a:t>Cotele impozitului pe venit sunt stabilite la art.15 </a:t>
            </a:r>
            <a:r>
              <a:rPr lang="ro-RO" sz="4800" dirty="0" err="1" smtClean="0"/>
              <a:t>lit.a</a:t>
            </a:r>
            <a:r>
              <a:rPr lang="ro-RO" sz="4800" dirty="0" smtClean="0"/>
              <a:t>) din Codul fiscal.</a:t>
            </a:r>
          </a:p>
          <a:p>
            <a:pPr algn="just"/>
            <a:r>
              <a:rPr lang="ro-RO" sz="4800" dirty="0" smtClean="0"/>
              <a:t>Lucrătorul are dreptul să ceară ca patronul să rețină din plăți impozitul la cota de 18% (art.88 alin.(6) din Codul fiscal).</a:t>
            </a:r>
          </a:p>
          <a:p>
            <a:pPr algn="just"/>
            <a:r>
              <a:rPr lang="ro-RO" sz="4800" dirty="0" smtClean="0"/>
              <a:t>Dreptul de a solicita </a:t>
            </a:r>
            <a:r>
              <a:rPr lang="ro-RO" sz="4800" dirty="0" err="1" smtClean="0"/>
              <a:t>reținerera</a:t>
            </a:r>
            <a:r>
              <a:rPr lang="ro-RO" sz="4800" dirty="0" smtClean="0"/>
              <a:t> impozitului pe venit la cota maximă îl au, de asemenea, persoanele menționate la art.88 alin.(5) din Codul fiscal (pct.36 din Regulamentul aprobat prin HG nr.697 din 22.08.2014).</a:t>
            </a:r>
          </a:p>
          <a:p>
            <a:pPr algn="just"/>
            <a:r>
              <a:rPr lang="en-US" sz="4800" dirty="0" err="1" smtClean="0"/>
              <a:t>Determinarea</a:t>
            </a:r>
            <a:r>
              <a:rPr lang="en-US" sz="4800" dirty="0" smtClean="0"/>
              <a:t> </a:t>
            </a:r>
            <a:r>
              <a:rPr lang="en-US" sz="4800" dirty="0" err="1"/>
              <a:t>venitului</a:t>
            </a:r>
            <a:r>
              <a:rPr lang="en-US" sz="4800" dirty="0"/>
              <a:t> </a:t>
            </a:r>
            <a:r>
              <a:rPr lang="en-US" sz="4800" dirty="0" err="1"/>
              <a:t>impozabil</a:t>
            </a:r>
            <a:r>
              <a:rPr lang="en-US" sz="4800" dirty="0"/>
              <a:t> </a:t>
            </a:r>
            <a:r>
              <a:rPr lang="en-US" sz="4800" dirty="0" err="1"/>
              <a:t>şi</a:t>
            </a:r>
            <a:r>
              <a:rPr lang="en-US" sz="4800" dirty="0"/>
              <a:t> </a:t>
            </a:r>
            <a:r>
              <a:rPr lang="en-US" sz="4800" dirty="0" err="1"/>
              <a:t>calcularea</a:t>
            </a:r>
            <a:r>
              <a:rPr lang="en-US" sz="4800" dirty="0"/>
              <a:t> </a:t>
            </a:r>
            <a:r>
              <a:rPr lang="en-US" sz="4800" dirty="0" err="1"/>
              <a:t>impozitului</a:t>
            </a:r>
            <a:r>
              <a:rPr lang="en-US" sz="4800" dirty="0"/>
              <a:t> </a:t>
            </a:r>
            <a:r>
              <a:rPr lang="en-US" sz="4800" dirty="0" err="1"/>
              <a:t>pe</a:t>
            </a:r>
            <a:r>
              <a:rPr lang="en-US" sz="4800" dirty="0"/>
              <a:t> </a:t>
            </a:r>
            <a:r>
              <a:rPr lang="en-US" sz="4800" dirty="0" err="1"/>
              <a:t>venit</a:t>
            </a:r>
            <a:r>
              <a:rPr lang="en-US" sz="4800" dirty="0"/>
              <a:t> al </a:t>
            </a:r>
            <a:r>
              <a:rPr lang="en-US" sz="4800" dirty="0" err="1"/>
              <a:t>angajaţilor</a:t>
            </a:r>
            <a:r>
              <a:rPr lang="en-US" sz="4800" dirty="0"/>
              <a:t> ale </a:t>
            </a:r>
            <a:r>
              <a:rPr lang="en-US" sz="4800" dirty="0" err="1"/>
              <a:t>căror</a:t>
            </a:r>
            <a:r>
              <a:rPr lang="en-US" sz="4800" dirty="0"/>
              <a:t> </a:t>
            </a:r>
            <a:r>
              <a:rPr lang="en-US" sz="4800" dirty="0" err="1"/>
              <a:t>funcţii</a:t>
            </a:r>
            <a:r>
              <a:rPr lang="en-US" sz="4800" dirty="0"/>
              <a:t> </a:t>
            </a:r>
            <a:r>
              <a:rPr lang="en-US" sz="4800" dirty="0" err="1"/>
              <a:t>corespund</a:t>
            </a:r>
            <a:r>
              <a:rPr lang="en-US" sz="4800" dirty="0"/>
              <a:t> </a:t>
            </a:r>
            <a:r>
              <a:rPr lang="en-US" sz="4800" dirty="0" err="1"/>
              <a:t>ocupaţiilor</a:t>
            </a:r>
            <a:r>
              <a:rPr lang="en-US" sz="4800" dirty="0"/>
              <a:t> </a:t>
            </a:r>
            <a:r>
              <a:rPr lang="en-US" sz="4800" dirty="0" err="1"/>
              <a:t>prevăzute</a:t>
            </a:r>
            <a:r>
              <a:rPr lang="en-US" sz="4800" dirty="0"/>
              <a:t> </a:t>
            </a:r>
            <a:r>
              <a:rPr lang="en-US" sz="4800" dirty="0" err="1"/>
              <a:t>în</a:t>
            </a:r>
            <a:r>
              <a:rPr lang="en-US" sz="4800" dirty="0"/>
              <a:t> </a:t>
            </a:r>
            <a:r>
              <a:rPr lang="en-US" sz="4800" dirty="0" err="1"/>
              <a:t>anexa</a:t>
            </a:r>
            <a:r>
              <a:rPr lang="en-US" sz="4800" dirty="0"/>
              <a:t> nr.2 la </a:t>
            </a:r>
            <a:r>
              <a:rPr lang="en-US" sz="4800" dirty="0" err="1"/>
              <a:t>Legea</a:t>
            </a:r>
            <a:r>
              <a:rPr lang="en-US" sz="4800" dirty="0"/>
              <a:t> </a:t>
            </a:r>
            <a:r>
              <a:rPr lang="en-US" sz="4800" dirty="0" err="1"/>
              <a:t>pentru</a:t>
            </a:r>
            <a:r>
              <a:rPr lang="en-US" sz="4800" dirty="0"/>
              <a:t> </a:t>
            </a:r>
            <a:r>
              <a:rPr lang="en-US" sz="4800" dirty="0" err="1"/>
              <a:t>punerea</a:t>
            </a:r>
            <a:r>
              <a:rPr lang="en-US" sz="4800" dirty="0"/>
              <a:t> </a:t>
            </a:r>
            <a:r>
              <a:rPr lang="en-US" sz="4800" dirty="0" err="1"/>
              <a:t>în</a:t>
            </a:r>
            <a:r>
              <a:rPr lang="en-US" sz="4800" dirty="0"/>
              <a:t> </a:t>
            </a:r>
            <a:r>
              <a:rPr lang="en-US" sz="4800" dirty="0" err="1"/>
              <a:t>aplicare</a:t>
            </a:r>
            <a:r>
              <a:rPr lang="en-US" sz="4800" dirty="0"/>
              <a:t> a </a:t>
            </a:r>
            <a:r>
              <a:rPr lang="en-US" sz="4800" dirty="0" err="1"/>
              <a:t>titlurilor</a:t>
            </a:r>
            <a:r>
              <a:rPr lang="en-US" sz="4800" dirty="0"/>
              <a:t> I </a:t>
            </a:r>
            <a:r>
              <a:rPr lang="en-US" sz="4800" dirty="0" err="1"/>
              <a:t>şi</a:t>
            </a:r>
            <a:r>
              <a:rPr lang="en-US" sz="4800" dirty="0"/>
              <a:t> II ale </a:t>
            </a:r>
            <a:r>
              <a:rPr lang="en-US" sz="4800" dirty="0" err="1"/>
              <a:t>Codului</a:t>
            </a:r>
            <a:r>
              <a:rPr lang="en-US" sz="4800" dirty="0"/>
              <a:t> fiscal se </a:t>
            </a:r>
            <a:r>
              <a:rPr lang="en-US" sz="4800" dirty="0" err="1"/>
              <a:t>efectuează</a:t>
            </a:r>
            <a:r>
              <a:rPr lang="en-US" sz="4800" dirty="0"/>
              <a:t> </a:t>
            </a:r>
            <a:r>
              <a:rPr lang="en-US" sz="4800" dirty="0" err="1"/>
              <a:t>în</a:t>
            </a:r>
            <a:r>
              <a:rPr lang="en-US" sz="4800" dirty="0"/>
              <a:t> </a:t>
            </a:r>
            <a:r>
              <a:rPr lang="en-US" sz="4800" dirty="0" err="1"/>
              <a:t>modul</a:t>
            </a:r>
            <a:r>
              <a:rPr lang="en-US" sz="4800" dirty="0"/>
              <a:t> </a:t>
            </a:r>
            <a:r>
              <a:rPr lang="en-US" sz="4800" dirty="0" err="1"/>
              <a:t>prevăzut</a:t>
            </a:r>
            <a:r>
              <a:rPr lang="en-US" sz="4800" dirty="0"/>
              <a:t> la art.24 </a:t>
            </a:r>
            <a:r>
              <a:rPr lang="en-US" sz="4800" dirty="0" err="1"/>
              <a:t>alin</a:t>
            </a:r>
            <a:r>
              <a:rPr lang="en-US" sz="4800" dirty="0"/>
              <a:t>.(21) din </a:t>
            </a:r>
            <a:r>
              <a:rPr lang="en-US" sz="4800" dirty="0" err="1"/>
              <a:t>legea</a:t>
            </a:r>
            <a:r>
              <a:rPr lang="en-US" sz="4800" dirty="0"/>
              <a:t> </a:t>
            </a:r>
            <a:r>
              <a:rPr lang="en-US" sz="4800" dirty="0" err="1"/>
              <a:t>menţionată</a:t>
            </a:r>
            <a:r>
              <a:rPr lang="en-US" sz="4800" dirty="0" smtClean="0"/>
              <a:t>.</a:t>
            </a:r>
            <a:endParaRPr lang="ro-RO" sz="4800" dirty="0" smtClean="0"/>
          </a:p>
          <a:p>
            <a:pPr algn="just"/>
            <a:r>
              <a:rPr lang="ro-MD" sz="4800" dirty="0"/>
              <a:t>La efectuarea achitărilor în urma eliberării nelegitime a angajatului din serviciu </a:t>
            </a:r>
            <a:r>
              <a:rPr lang="ro-MD" sz="4800" dirty="0" err="1"/>
              <a:t>şi</a:t>
            </a:r>
            <a:r>
              <a:rPr lang="ro-MD" sz="4800" dirty="0"/>
              <a:t> a restabilirii lui ulterioare la serviciu, conform </a:t>
            </a:r>
            <a:r>
              <a:rPr lang="ro-MD" sz="4800" dirty="0" err="1"/>
              <a:t>hotărîrii</a:t>
            </a:r>
            <a:r>
              <a:rPr lang="ro-MD" sz="4800" dirty="0"/>
              <a:t> </a:t>
            </a:r>
            <a:r>
              <a:rPr lang="ro-MD" sz="4800" dirty="0" err="1"/>
              <a:t>instanţei</a:t>
            </a:r>
            <a:r>
              <a:rPr lang="ro-MD" sz="4800" dirty="0"/>
              <a:t> de judecată prin care patronul este obligat să achite angajatului </a:t>
            </a:r>
            <a:r>
              <a:rPr lang="ro-MD" sz="4800" dirty="0" err="1"/>
              <a:t>plăţi</a:t>
            </a:r>
            <a:r>
              <a:rPr lang="ro-MD" sz="4800" dirty="0"/>
              <a:t> pentru perioada unei astfel de concedieri, angajatul este în drept să beneficieze de scutirile solicitate </a:t>
            </a:r>
            <a:r>
              <a:rPr lang="ro-MD" sz="4800" dirty="0" err="1"/>
              <a:t>pînă</a:t>
            </a:r>
            <a:r>
              <a:rPr lang="ro-MD" sz="4800" dirty="0"/>
              <a:t> la concediere, fără prezentarea cererii/cererilor respective, cu </a:t>
            </a:r>
            <a:r>
              <a:rPr lang="ro-MD" sz="4800" dirty="0" err="1"/>
              <a:t>condiţia</a:t>
            </a:r>
            <a:r>
              <a:rPr lang="ro-MD" sz="4800" dirty="0"/>
              <a:t> că pe parcursul perioadei respective el n-a beneficiat de scutiri în baza </a:t>
            </a:r>
            <a:r>
              <a:rPr lang="ro-MD" sz="4800" dirty="0" err="1"/>
              <a:t>declaraţiei</a:t>
            </a:r>
            <a:r>
              <a:rPr lang="ro-MD" sz="4800" dirty="0"/>
              <a:t> persoanei fizice cu privire la impozitul pe venit sau în alt </a:t>
            </a:r>
            <a:r>
              <a:rPr lang="ro-MD" sz="4800" dirty="0" smtClean="0"/>
              <a:t>mod (pct.47 din HG nr.697 din 22.08.2014).</a:t>
            </a:r>
          </a:p>
          <a:p>
            <a:pPr algn="just"/>
            <a:endParaRPr lang="en-US" sz="4800" dirty="0"/>
          </a:p>
          <a:p>
            <a:pPr algn="just"/>
            <a:r>
              <a:rPr lang="en-US" sz="4800" dirty="0"/>
              <a:t>La </a:t>
            </a:r>
            <a:r>
              <a:rPr lang="en-US" sz="4800" dirty="0" err="1"/>
              <a:t>efectuarea</a:t>
            </a:r>
            <a:r>
              <a:rPr lang="en-US" sz="4800" dirty="0"/>
              <a:t> </a:t>
            </a:r>
            <a:r>
              <a:rPr lang="en-US" sz="4800" dirty="0" err="1"/>
              <a:t>ultimei</a:t>
            </a:r>
            <a:r>
              <a:rPr lang="en-US" sz="4800" dirty="0"/>
              <a:t> </a:t>
            </a:r>
            <a:r>
              <a:rPr lang="en-US" sz="4800" dirty="0" err="1"/>
              <a:t>plăţi</a:t>
            </a:r>
            <a:r>
              <a:rPr lang="en-US" sz="4800" dirty="0"/>
              <a:t> </a:t>
            </a:r>
            <a:r>
              <a:rPr lang="en-US" sz="4800" dirty="0" err="1"/>
              <a:t>impozabile</a:t>
            </a:r>
            <a:r>
              <a:rPr lang="en-US" sz="4800" dirty="0"/>
              <a:t> (</a:t>
            </a:r>
            <a:r>
              <a:rPr lang="en-US" sz="4800" dirty="0" err="1"/>
              <a:t>salariu</a:t>
            </a:r>
            <a:r>
              <a:rPr lang="en-US" sz="4800" dirty="0"/>
              <a:t>, </a:t>
            </a:r>
            <a:r>
              <a:rPr lang="en-US" sz="4800" dirty="0" err="1"/>
              <a:t>premiu</a:t>
            </a:r>
            <a:r>
              <a:rPr lang="en-US" sz="4800" dirty="0"/>
              <a:t> etc.) </a:t>
            </a:r>
            <a:r>
              <a:rPr lang="en-US" sz="4800" dirty="0" err="1"/>
              <a:t>către</a:t>
            </a:r>
            <a:r>
              <a:rPr lang="en-US" sz="4800" dirty="0"/>
              <a:t> </a:t>
            </a:r>
            <a:r>
              <a:rPr lang="en-US" sz="4800" dirty="0" err="1"/>
              <a:t>angajata</a:t>
            </a:r>
            <a:r>
              <a:rPr lang="en-US" sz="4800" dirty="0"/>
              <a:t> care </a:t>
            </a:r>
            <a:r>
              <a:rPr lang="en-US" sz="4800" dirty="0" err="1"/>
              <a:t>pleacă</a:t>
            </a:r>
            <a:r>
              <a:rPr lang="en-US" sz="4800" dirty="0"/>
              <a:t> </a:t>
            </a:r>
            <a:r>
              <a:rPr lang="en-US" sz="4800" dirty="0" err="1"/>
              <a:t>în</a:t>
            </a:r>
            <a:r>
              <a:rPr lang="en-US" sz="4800" dirty="0"/>
              <a:t> </a:t>
            </a:r>
            <a:r>
              <a:rPr lang="en-US" sz="4800" dirty="0" err="1"/>
              <a:t>concediu</a:t>
            </a:r>
            <a:r>
              <a:rPr lang="en-US" sz="4800" dirty="0"/>
              <a:t> de </a:t>
            </a:r>
            <a:r>
              <a:rPr lang="en-US" sz="4800" dirty="0" err="1"/>
              <a:t>maternitate</a:t>
            </a:r>
            <a:r>
              <a:rPr lang="en-US" sz="4800" dirty="0"/>
              <a:t> (</a:t>
            </a:r>
            <a:r>
              <a:rPr lang="en-US" sz="4800" dirty="0" err="1"/>
              <a:t>graviditate</a:t>
            </a:r>
            <a:r>
              <a:rPr lang="en-US" sz="4800" dirty="0"/>
              <a:t> </a:t>
            </a:r>
            <a:r>
              <a:rPr lang="en-US" sz="4800" dirty="0" err="1"/>
              <a:t>şi</a:t>
            </a:r>
            <a:r>
              <a:rPr lang="en-US" sz="4800" dirty="0"/>
              <a:t> </a:t>
            </a:r>
            <a:r>
              <a:rPr lang="en-US" sz="4800" dirty="0" err="1"/>
              <a:t>naştere</a:t>
            </a:r>
            <a:r>
              <a:rPr lang="en-US" sz="4800" dirty="0"/>
              <a:t>), </a:t>
            </a:r>
            <a:r>
              <a:rPr lang="en-US" sz="4800" dirty="0" err="1"/>
              <a:t>reţinerea</a:t>
            </a:r>
            <a:r>
              <a:rPr lang="en-US" sz="4800" dirty="0"/>
              <a:t> </a:t>
            </a:r>
            <a:r>
              <a:rPr lang="en-US" sz="4800" dirty="0" err="1"/>
              <a:t>impozitului</a:t>
            </a:r>
            <a:r>
              <a:rPr lang="en-US" sz="4800" dirty="0"/>
              <a:t> </a:t>
            </a:r>
            <a:r>
              <a:rPr lang="en-US" sz="4800" dirty="0" err="1"/>
              <a:t>pe</a:t>
            </a:r>
            <a:r>
              <a:rPr lang="en-US" sz="4800" dirty="0"/>
              <a:t> </a:t>
            </a:r>
            <a:r>
              <a:rPr lang="en-US" sz="4800" dirty="0" err="1"/>
              <a:t>venit</a:t>
            </a:r>
            <a:r>
              <a:rPr lang="en-US" sz="4800" dirty="0"/>
              <a:t> se </a:t>
            </a:r>
            <a:r>
              <a:rPr lang="en-US" sz="4800" dirty="0" err="1"/>
              <a:t>efectuează</a:t>
            </a:r>
            <a:r>
              <a:rPr lang="en-US" sz="4800" dirty="0"/>
              <a:t> cu </a:t>
            </a:r>
            <a:r>
              <a:rPr lang="en-US" sz="4800" dirty="0" err="1"/>
              <a:t>acordarea</a:t>
            </a:r>
            <a:r>
              <a:rPr lang="en-US" sz="4800" dirty="0"/>
              <a:t> </a:t>
            </a:r>
            <a:r>
              <a:rPr lang="en-US" sz="4800" dirty="0" err="1"/>
              <a:t>scutirilor</a:t>
            </a:r>
            <a:r>
              <a:rPr lang="en-US" sz="4800" dirty="0"/>
              <a:t> </a:t>
            </a:r>
            <a:r>
              <a:rPr lang="en-US" sz="4800" dirty="0" err="1"/>
              <a:t>solicitate</a:t>
            </a:r>
            <a:r>
              <a:rPr lang="en-US" sz="4800" dirty="0"/>
              <a:t>: </a:t>
            </a:r>
          </a:p>
          <a:p>
            <a:pPr marL="109728" indent="0" algn="just">
              <a:buNone/>
            </a:pPr>
            <a:r>
              <a:rPr lang="ro-RO" sz="4800" dirty="0" smtClean="0"/>
              <a:t>	- </a:t>
            </a:r>
            <a:r>
              <a:rPr lang="en-US" sz="4800" dirty="0" smtClean="0"/>
              <a:t> </a:t>
            </a:r>
            <a:r>
              <a:rPr lang="en-US" sz="4800" dirty="0" err="1"/>
              <a:t>dacă</a:t>
            </a:r>
            <a:r>
              <a:rPr lang="en-US" sz="4800" dirty="0"/>
              <a:t> </a:t>
            </a:r>
            <a:r>
              <a:rPr lang="en-US" sz="4800" dirty="0" err="1"/>
              <a:t>persoana</a:t>
            </a:r>
            <a:r>
              <a:rPr lang="en-US" sz="4800" dirty="0"/>
              <a:t> se </a:t>
            </a:r>
            <a:r>
              <a:rPr lang="en-US" sz="4800" dirty="0" err="1"/>
              <a:t>consideră</a:t>
            </a:r>
            <a:r>
              <a:rPr lang="en-US" sz="4800" dirty="0"/>
              <a:t> </a:t>
            </a:r>
            <a:r>
              <a:rPr lang="en-US" sz="4800" dirty="0" err="1"/>
              <a:t>angajat</a:t>
            </a:r>
            <a:r>
              <a:rPr lang="en-US" sz="4800" dirty="0"/>
              <a:t> de la </a:t>
            </a:r>
            <a:r>
              <a:rPr lang="en-US" sz="4800" dirty="0" err="1"/>
              <a:t>începutul</a:t>
            </a:r>
            <a:r>
              <a:rPr lang="en-US" sz="4800" dirty="0"/>
              <a:t> </a:t>
            </a:r>
            <a:r>
              <a:rPr lang="en-US" sz="4800" dirty="0" err="1"/>
              <a:t>anului</a:t>
            </a:r>
            <a:r>
              <a:rPr lang="en-US" sz="4800" dirty="0"/>
              <a:t> fiscal – </a:t>
            </a:r>
            <a:r>
              <a:rPr lang="en-US" sz="4800" dirty="0" err="1"/>
              <a:t>pentru</a:t>
            </a:r>
            <a:r>
              <a:rPr lang="en-US" sz="4800" dirty="0"/>
              <a:t> 12 </a:t>
            </a:r>
            <a:r>
              <a:rPr lang="en-US" sz="4800" dirty="0" err="1"/>
              <a:t>luni</a:t>
            </a:r>
            <a:r>
              <a:rPr lang="en-US" sz="4800" dirty="0"/>
              <a:t>; </a:t>
            </a:r>
          </a:p>
          <a:p>
            <a:pPr marL="109728" indent="0" algn="just">
              <a:buNone/>
            </a:pPr>
            <a:r>
              <a:rPr lang="ro-RO" sz="4800" dirty="0"/>
              <a:t>	</a:t>
            </a:r>
            <a:r>
              <a:rPr lang="ro-RO" sz="4800" dirty="0" smtClean="0"/>
              <a:t>- </a:t>
            </a:r>
            <a:r>
              <a:rPr lang="en-US" sz="4800" dirty="0" err="1" smtClean="0"/>
              <a:t>dacă</a:t>
            </a:r>
            <a:r>
              <a:rPr lang="en-US" sz="4800" dirty="0" smtClean="0"/>
              <a:t> </a:t>
            </a:r>
            <a:r>
              <a:rPr lang="en-US" sz="4800" dirty="0" err="1"/>
              <a:t>persoana</a:t>
            </a:r>
            <a:r>
              <a:rPr lang="en-US" sz="4800" dirty="0"/>
              <a:t> s-a </a:t>
            </a:r>
            <a:r>
              <a:rPr lang="en-US" sz="4800" dirty="0" err="1"/>
              <a:t>angajat</a:t>
            </a:r>
            <a:r>
              <a:rPr lang="en-US" sz="4800" dirty="0"/>
              <a:t> </a:t>
            </a:r>
            <a:r>
              <a:rPr lang="en-US" sz="4800" dirty="0" err="1"/>
              <a:t>pe</a:t>
            </a:r>
            <a:r>
              <a:rPr lang="en-US" sz="4800" dirty="0"/>
              <a:t> </a:t>
            </a:r>
            <a:r>
              <a:rPr lang="en-US" sz="4800" dirty="0" err="1"/>
              <a:t>parcursul</a:t>
            </a:r>
            <a:r>
              <a:rPr lang="en-US" sz="4800" dirty="0"/>
              <a:t> </a:t>
            </a:r>
            <a:r>
              <a:rPr lang="en-US" sz="4800" dirty="0" err="1"/>
              <a:t>anului</a:t>
            </a:r>
            <a:r>
              <a:rPr lang="en-US" sz="4800" dirty="0"/>
              <a:t> fiscal – </a:t>
            </a:r>
            <a:r>
              <a:rPr lang="en-US" sz="4800" dirty="0" err="1"/>
              <a:t>pentru</a:t>
            </a:r>
            <a:r>
              <a:rPr lang="en-US" sz="4800" dirty="0"/>
              <a:t> </a:t>
            </a:r>
            <a:r>
              <a:rPr lang="en-US" sz="4800" dirty="0" err="1"/>
              <a:t>numărul</a:t>
            </a:r>
            <a:r>
              <a:rPr lang="en-US" sz="4800" dirty="0"/>
              <a:t> de </a:t>
            </a:r>
            <a:r>
              <a:rPr lang="en-US" sz="4800" dirty="0" err="1"/>
              <a:t>luni</a:t>
            </a:r>
            <a:r>
              <a:rPr lang="en-US" sz="4800" dirty="0"/>
              <a:t> </a:t>
            </a:r>
            <a:r>
              <a:rPr lang="en-US" sz="4800" dirty="0" err="1"/>
              <a:t>pe</a:t>
            </a:r>
            <a:r>
              <a:rPr lang="en-US" sz="4800" dirty="0"/>
              <a:t> </a:t>
            </a:r>
            <a:r>
              <a:rPr lang="en-US" sz="4800" dirty="0" err="1"/>
              <a:t>perioada</a:t>
            </a:r>
            <a:r>
              <a:rPr lang="en-US" sz="4800" dirty="0"/>
              <a:t> </a:t>
            </a:r>
            <a:r>
              <a:rPr lang="en-US" sz="4800" dirty="0" err="1"/>
              <a:t>cărora</a:t>
            </a:r>
            <a:r>
              <a:rPr lang="en-US" sz="4800" dirty="0"/>
              <a:t> se </a:t>
            </a:r>
            <a:r>
              <a:rPr lang="en-US" sz="4800" dirty="0" err="1"/>
              <a:t>considera</a:t>
            </a:r>
            <a:r>
              <a:rPr lang="en-US" sz="4800" dirty="0"/>
              <a:t> </a:t>
            </a:r>
            <a:r>
              <a:rPr lang="en-US" sz="4800" dirty="0" err="1"/>
              <a:t>angajat</a:t>
            </a:r>
            <a:r>
              <a:rPr lang="en-US" sz="4800" dirty="0"/>
              <a:t>, </a:t>
            </a:r>
            <a:r>
              <a:rPr lang="en-US" sz="4800" dirty="0" err="1"/>
              <a:t>începînd</a:t>
            </a:r>
            <a:r>
              <a:rPr lang="en-US" sz="4800" dirty="0"/>
              <a:t> cu </a:t>
            </a:r>
            <a:r>
              <a:rPr lang="en-US" sz="4800" dirty="0" err="1"/>
              <a:t>luna</a:t>
            </a:r>
            <a:r>
              <a:rPr lang="en-US" sz="4800" dirty="0"/>
              <a:t> </a:t>
            </a:r>
            <a:r>
              <a:rPr lang="en-US" sz="4800" dirty="0" err="1"/>
              <a:t>următoare</a:t>
            </a:r>
            <a:r>
              <a:rPr lang="en-US" sz="4800" dirty="0"/>
              <a:t> </a:t>
            </a:r>
            <a:r>
              <a:rPr lang="en-US" sz="4800" dirty="0" err="1"/>
              <a:t>celei</a:t>
            </a:r>
            <a:r>
              <a:rPr lang="en-US" sz="4800" dirty="0"/>
              <a:t> </a:t>
            </a:r>
            <a:r>
              <a:rPr lang="en-US" sz="4800" dirty="0" err="1"/>
              <a:t>în</a:t>
            </a:r>
            <a:r>
              <a:rPr lang="en-US" sz="4800" dirty="0"/>
              <a:t> care </a:t>
            </a:r>
            <a:r>
              <a:rPr lang="en-US" sz="4800" dirty="0" err="1"/>
              <a:t>acesta</a:t>
            </a:r>
            <a:r>
              <a:rPr lang="en-US" sz="4800" dirty="0"/>
              <a:t> s-a </a:t>
            </a:r>
            <a:r>
              <a:rPr lang="en-US" sz="4800" dirty="0" err="1"/>
              <a:t>angajat</a:t>
            </a:r>
            <a:r>
              <a:rPr lang="en-US" sz="4800" dirty="0"/>
              <a:t> </a:t>
            </a:r>
            <a:r>
              <a:rPr lang="en-US" sz="4800" dirty="0" err="1"/>
              <a:t>şi</a:t>
            </a:r>
            <a:r>
              <a:rPr lang="en-US" sz="4800" dirty="0"/>
              <a:t> a </a:t>
            </a:r>
            <a:r>
              <a:rPr lang="en-US" sz="4800" dirty="0" err="1"/>
              <a:t>depus</a:t>
            </a:r>
            <a:r>
              <a:rPr lang="en-US" sz="4800" dirty="0"/>
              <a:t> </a:t>
            </a:r>
            <a:r>
              <a:rPr lang="en-US" sz="4800" dirty="0" err="1"/>
              <a:t>cererea</a:t>
            </a:r>
            <a:r>
              <a:rPr lang="en-US" sz="4800" dirty="0"/>
              <a:t> </a:t>
            </a:r>
            <a:r>
              <a:rPr lang="en-US" sz="4800" dirty="0" err="1"/>
              <a:t>privind</a:t>
            </a:r>
            <a:r>
              <a:rPr lang="en-US" sz="4800" dirty="0"/>
              <a:t> </a:t>
            </a:r>
            <a:r>
              <a:rPr lang="en-US" sz="4800" dirty="0" err="1"/>
              <a:t>acordarea</a:t>
            </a:r>
            <a:r>
              <a:rPr lang="en-US" sz="4800" dirty="0"/>
              <a:t> </a:t>
            </a:r>
            <a:r>
              <a:rPr lang="en-US" sz="4800" dirty="0" err="1"/>
              <a:t>scutirilor</a:t>
            </a:r>
            <a:r>
              <a:rPr lang="en-US" sz="4800" dirty="0"/>
              <a:t> </a:t>
            </a:r>
            <a:r>
              <a:rPr lang="en-US" sz="4800" dirty="0" err="1"/>
              <a:t>şi</a:t>
            </a:r>
            <a:r>
              <a:rPr lang="en-US" sz="4800" dirty="0"/>
              <a:t> </a:t>
            </a:r>
            <a:r>
              <a:rPr lang="en-US" sz="4800" dirty="0" err="1"/>
              <a:t>pînă</a:t>
            </a:r>
            <a:r>
              <a:rPr lang="en-US" sz="4800" dirty="0"/>
              <a:t> la </a:t>
            </a:r>
            <a:r>
              <a:rPr lang="en-US" sz="4800" dirty="0" err="1"/>
              <a:t>sfîrşitul</a:t>
            </a:r>
            <a:r>
              <a:rPr lang="en-US" sz="4800" dirty="0"/>
              <a:t> </a:t>
            </a:r>
            <a:r>
              <a:rPr lang="en-US" sz="4800" dirty="0" err="1"/>
              <a:t>anului</a:t>
            </a:r>
            <a:r>
              <a:rPr lang="en-US" sz="4800" dirty="0"/>
              <a:t> fiscal.</a:t>
            </a:r>
          </a:p>
          <a:p>
            <a:pPr marL="109728" indent="0" algn="just">
              <a:buNone/>
            </a:pPr>
            <a:r>
              <a:rPr lang="ro-RO" sz="4800" dirty="0" smtClean="0"/>
              <a:t>	</a:t>
            </a:r>
            <a:r>
              <a:rPr lang="en-US" sz="4800" dirty="0" err="1" smtClean="0"/>
              <a:t>În</a:t>
            </a:r>
            <a:r>
              <a:rPr lang="en-US" sz="4800" dirty="0" smtClean="0"/>
              <a:t> </a:t>
            </a:r>
            <a:r>
              <a:rPr lang="en-US" sz="4800" dirty="0" err="1"/>
              <a:t>cazul</a:t>
            </a:r>
            <a:r>
              <a:rPr lang="en-US" sz="4800" dirty="0"/>
              <a:t> </a:t>
            </a:r>
            <a:r>
              <a:rPr lang="en-US" sz="4800" dirty="0" err="1"/>
              <a:t>în</a:t>
            </a:r>
            <a:r>
              <a:rPr lang="en-US" sz="4800" dirty="0"/>
              <a:t> care </a:t>
            </a:r>
            <a:r>
              <a:rPr lang="en-US" sz="4800" dirty="0" err="1"/>
              <a:t>persoana</a:t>
            </a:r>
            <a:r>
              <a:rPr lang="en-US" sz="4800" dirty="0"/>
              <a:t> </a:t>
            </a:r>
            <a:r>
              <a:rPr lang="en-US" sz="4800" dirty="0" err="1"/>
              <a:t>respectivă</a:t>
            </a:r>
            <a:r>
              <a:rPr lang="en-US" sz="4800" dirty="0"/>
              <a:t> </a:t>
            </a:r>
            <a:r>
              <a:rPr lang="en-US" sz="4800" dirty="0" err="1"/>
              <a:t>revine</a:t>
            </a:r>
            <a:r>
              <a:rPr lang="en-US" sz="4800" dirty="0"/>
              <a:t> la </a:t>
            </a:r>
            <a:r>
              <a:rPr lang="en-US" sz="4800" dirty="0" err="1"/>
              <a:t>serviciu</a:t>
            </a:r>
            <a:r>
              <a:rPr lang="en-US" sz="4800" dirty="0"/>
              <a:t> </a:t>
            </a:r>
            <a:r>
              <a:rPr lang="en-US" sz="4800" dirty="0" err="1"/>
              <a:t>în</a:t>
            </a:r>
            <a:r>
              <a:rPr lang="en-US" sz="4800" dirty="0"/>
              <a:t> </a:t>
            </a:r>
            <a:r>
              <a:rPr lang="en-US" sz="4800" dirty="0" err="1"/>
              <a:t>anul</a:t>
            </a:r>
            <a:r>
              <a:rPr lang="en-US" sz="4800" dirty="0"/>
              <a:t> fiscal </a:t>
            </a:r>
            <a:r>
              <a:rPr lang="en-US" sz="4800" dirty="0" err="1"/>
              <a:t>în</a:t>
            </a:r>
            <a:r>
              <a:rPr lang="en-US" sz="4800" dirty="0"/>
              <a:t> care au </a:t>
            </a:r>
            <a:r>
              <a:rPr lang="en-US" sz="4800" dirty="0" err="1"/>
              <a:t>fost</a:t>
            </a:r>
            <a:r>
              <a:rPr lang="en-US" sz="4800" dirty="0"/>
              <a:t> </a:t>
            </a:r>
            <a:r>
              <a:rPr lang="en-US" sz="4800" dirty="0" err="1"/>
              <a:t>achitate</a:t>
            </a:r>
            <a:r>
              <a:rPr lang="en-US" sz="4800" dirty="0"/>
              <a:t> </a:t>
            </a:r>
            <a:r>
              <a:rPr lang="en-US" sz="4800" dirty="0" err="1"/>
              <a:t>plăţile</a:t>
            </a:r>
            <a:r>
              <a:rPr lang="en-US" sz="4800" dirty="0"/>
              <a:t> </a:t>
            </a:r>
            <a:r>
              <a:rPr lang="en-US" sz="4800" dirty="0" err="1"/>
              <a:t>pentru</a:t>
            </a:r>
            <a:r>
              <a:rPr lang="en-US" sz="4800" dirty="0"/>
              <a:t> </a:t>
            </a:r>
            <a:r>
              <a:rPr lang="en-US" sz="4800" dirty="0" err="1"/>
              <a:t>concediul</a:t>
            </a:r>
            <a:r>
              <a:rPr lang="en-US" sz="4800" dirty="0"/>
              <a:t> de </a:t>
            </a:r>
            <a:r>
              <a:rPr lang="en-US" sz="4800" dirty="0" err="1"/>
              <a:t>maternitate</a:t>
            </a:r>
            <a:r>
              <a:rPr lang="en-US" sz="4800" dirty="0"/>
              <a:t>, </a:t>
            </a:r>
            <a:r>
              <a:rPr lang="en-US" sz="4800" dirty="0" err="1"/>
              <a:t>impozitul</a:t>
            </a:r>
            <a:r>
              <a:rPr lang="en-US" sz="4800" dirty="0"/>
              <a:t> </a:t>
            </a:r>
            <a:r>
              <a:rPr lang="en-US" sz="4800" dirty="0" err="1"/>
              <a:t>pe</a:t>
            </a:r>
            <a:r>
              <a:rPr lang="en-US" sz="4800" dirty="0"/>
              <a:t> </a:t>
            </a:r>
            <a:r>
              <a:rPr lang="en-US" sz="4800" dirty="0" err="1"/>
              <a:t>venit</a:t>
            </a:r>
            <a:r>
              <a:rPr lang="en-US" sz="4800" dirty="0"/>
              <a:t> din </a:t>
            </a:r>
            <a:r>
              <a:rPr lang="en-US" sz="4800" dirty="0" err="1"/>
              <a:t>plăţile</a:t>
            </a:r>
            <a:r>
              <a:rPr lang="en-US" sz="4800" dirty="0"/>
              <a:t> </a:t>
            </a:r>
            <a:r>
              <a:rPr lang="en-US" sz="4800" dirty="0" err="1"/>
              <a:t>achitate</a:t>
            </a:r>
            <a:r>
              <a:rPr lang="en-US" sz="4800" dirty="0"/>
              <a:t> ulterior se </a:t>
            </a:r>
            <a:r>
              <a:rPr lang="en-US" sz="4800" dirty="0" err="1"/>
              <a:t>reţine</a:t>
            </a:r>
            <a:r>
              <a:rPr lang="en-US" sz="4800" dirty="0"/>
              <a:t> </a:t>
            </a:r>
            <a:r>
              <a:rPr lang="en-US" sz="4800" dirty="0" err="1"/>
              <a:t>reieşind</a:t>
            </a:r>
            <a:r>
              <a:rPr lang="en-US" sz="4800" dirty="0"/>
              <a:t> din </a:t>
            </a:r>
            <a:r>
              <a:rPr lang="en-US" sz="4800" dirty="0" err="1"/>
              <a:t>suma</a:t>
            </a:r>
            <a:r>
              <a:rPr lang="en-US" sz="4800" dirty="0"/>
              <a:t> </a:t>
            </a:r>
            <a:r>
              <a:rPr lang="en-US" sz="4800" dirty="0" err="1"/>
              <a:t>totală</a:t>
            </a:r>
            <a:r>
              <a:rPr lang="en-US" sz="4800" dirty="0"/>
              <a:t> a </a:t>
            </a:r>
            <a:r>
              <a:rPr lang="en-US" sz="4800" dirty="0" err="1"/>
              <a:t>scutirilor</a:t>
            </a:r>
            <a:r>
              <a:rPr lang="en-US" sz="4800" dirty="0"/>
              <a:t> </a:t>
            </a:r>
            <a:r>
              <a:rPr lang="en-US" sz="4800" dirty="0" err="1"/>
              <a:t>acordate</a:t>
            </a:r>
            <a:r>
              <a:rPr lang="en-US" sz="4800" dirty="0"/>
              <a:t> la </a:t>
            </a:r>
            <a:r>
              <a:rPr lang="en-US" sz="4800" dirty="0" err="1"/>
              <a:t>achitarea</a:t>
            </a:r>
            <a:r>
              <a:rPr lang="en-US" sz="4800" dirty="0"/>
              <a:t> </a:t>
            </a:r>
            <a:r>
              <a:rPr lang="en-US" sz="4800" dirty="0" err="1"/>
              <a:t>plăţilor</a:t>
            </a:r>
            <a:r>
              <a:rPr lang="en-US" sz="4800" dirty="0"/>
              <a:t> </a:t>
            </a:r>
            <a:r>
              <a:rPr lang="en-US" sz="4800" dirty="0" err="1"/>
              <a:t>pentru</a:t>
            </a:r>
            <a:r>
              <a:rPr lang="en-US" sz="4800" dirty="0"/>
              <a:t> </a:t>
            </a:r>
            <a:r>
              <a:rPr lang="en-US" sz="4800" dirty="0" err="1"/>
              <a:t>concediul</a:t>
            </a:r>
            <a:r>
              <a:rPr lang="en-US" sz="4800" dirty="0"/>
              <a:t> de </a:t>
            </a:r>
            <a:r>
              <a:rPr lang="en-US" sz="4800" dirty="0" err="1"/>
              <a:t>maternitate</a:t>
            </a:r>
            <a:r>
              <a:rPr lang="en-US" sz="4800" dirty="0"/>
              <a:t>. </a:t>
            </a:r>
          </a:p>
          <a:p>
            <a:pPr marL="109728" indent="0" algn="just">
              <a:buNone/>
            </a:pPr>
            <a:r>
              <a:rPr lang="ro-RO" sz="4800" dirty="0" smtClean="0"/>
              <a:t>	</a:t>
            </a:r>
            <a:r>
              <a:rPr lang="en-US" sz="4800" dirty="0" err="1" smtClean="0"/>
              <a:t>În</a:t>
            </a:r>
            <a:r>
              <a:rPr lang="en-US" sz="4800" dirty="0" smtClean="0"/>
              <a:t> </a:t>
            </a:r>
            <a:r>
              <a:rPr lang="en-US" sz="4800" dirty="0" err="1"/>
              <a:t>cazul</a:t>
            </a:r>
            <a:r>
              <a:rPr lang="en-US" sz="4800" dirty="0"/>
              <a:t> </a:t>
            </a:r>
            <a:r>
              <a:rPr lang="en-US" sz="4800" dirty="0" err="1"/>
              <a:t>în</a:t>
            </a:r>
            <a:r>
              <a:rPr lang="en-US" sz="4800" dirty="0"/>
              <a:t> care </a:t>
            </a:r>
            <a:r>
              <a:rPr lang="en-US" sz="4800" dirty="0" err="1"/>
              <a:t>persoana</a:t>
            </a:r>
            <a:r>
              <a:rPr lang="en-US" sz="4800" dirty="0"/>
              <a:t> care se </a:t>
            </a:r>
            <a:r>
              <a:rPr lang="en-US" sz="4800" dirty="0" err="1"/>
              <a:t>află</a:t>
            </a:r>
            <a:r>
              <a:rPr lang="en-US" sz="4800" dirty="0"/>
              <a:t> </a:t>
            </a:r>
            <a:r>
              <a:rPr lang="en-US" sz="4800" dirty="0" err="1"/>
              <a:t>în</a:t>
            </a:r>
            <a:r>
              <a:rPr lang="en-US" sz="4800" dirty="0"/>
              <a:t> </a:t>
            </a:r>
            <a:r>
              <a:rPr lang="en-US" sz="4800" dirty="0" err="1"/>
              <a:t>concediu</a:t>
            </a:r>
            <a:r>
              <a:rPr lang="en-US" sz="4800" dirty="0"/>
              <a:t> de </a:t>
            </a:r>
            <a:r>
              <a:rPr lang="en-US" sz="4800" dirty="0" err="1"/>
              <a:t>maternitate</a:t>
            </a:r>
            <a:r>
              <a:rPr lang="en-US" sz="4800" dirty="0"/>
              <a:t> </a:t>
            </a:r>
            <a:r>
              <a:rPr lang="en-US" sz="4800" dirty="0" err="1"/>
              <a:t>îşi</a:t>
            </a:r>
            <a:r>
              <a:rPr lang="en-US" sz="4800" dirty="0"/>
              <a:t> </a:t>
            </a:r>
            <a:r>
              <a:rPr lang="en-US" sz="4800" dirty="0" err="1"/>
              <a:t>retrage</a:t>
            </a:r>
            <a:r>
              <a:rPr lang="en-US" sz="4800" dirty="0"/>
              <a:t> </a:t>
            </a:r>
            <a:r>
              <a:rPr lang="en-US" sz="4800" dirty="0" err="1"/>
              <a:t>cererea</a:t>
            </a:r>
            <a:r>
              <a:rPr lang="en-US" sz="4800" dirty="0"/>
              <a:t> </a:t>
            </a:r>
            <a:r>
              <a:rPr lang="en-US" sz="4800" dirty="0" err="1"/>
              <a:t>privind</a:t>
            </a:r>
            <a:r>
              <a:rPr lang="en-US" sz="4800" dirty="0"/>
              <a:t> </a:t>
            </a:r>
            <a:r>
              <a:rPr lang="en-US" sz="4800" dirty="0" err="1"/>
              <a:t>acordarea</a:t>
            </a:r>
            <a:r>
              <a:rPr lang="en-US" sz="4800" dirty="0"/>
              <a:t> </a:t>
            </a:r>
            <a:r>
              <a:rPr lang="en-US" sz="4800" dirty="0" err="1"/>
              <a:t>scutirilor</a:t>
            </a:r>
            <a:r>
              <a:rPr lang="en-US" sz="4800" dirty="0"/>
              <a:t> </a:t>
            </a:r>
            <a:r>
              <a:rPr lang="en-US" sz="4800" dirty="0" err="1"/>
              <a:t>pînă</a:t>
            </a:r>
            <a:r>
              <a:rPr lang="en-US" sz="4800" dirty="0"/>
              <a:t> la </a:t>
            </a:r>
            <a:r>
              <a:rPr lang="en-US" sz="4800" dirty="0" err="1"/>
              <a:t>sfîrşitul</a:t>
            </a:r>
            <a:r>
              <a:rPr lang="en-US" sz="4800" dirty="0"/>
              <a:t> </a:t>
            </a:r>
            <a:r>
              <a:rPr lang="en-US" sz="4800" dirty="0" err="1"/>
              <a:t>anului</a:t>
            </a:r>
            <a:r>
              <a:rPr lang="en-US" sz="4800" dirty="0"/>
              <a:t> fiscal, </a:t>
            </a:r>
            <a:r>
              <a:rPr lang="en-US" sz="4800" dirty="0" err="1"/>
              <a:t>patronul</a:t>
            </a:r>
            <a:r>
              <a:rPr lang="en-US" sz="4800" dirty="0"/>
              <a:t> </a:t>
            </a:r>
            <a:r>
              <a:rPr lang="en-US" sz="4800" dirty="0" err="1"/>
              <a:t>trebuie</a:t>
            </a:r>
            <a:r>
              <a:rPr lang="en-US" sz="4800" dirty="0"/>
              <a:t> </a:t>
            </a:r>
            <a:r>
              <a:rPr lang="en-US" sz="4800" dirty="0" err="1"/>
              <a:t>să</a:t>
            </a:r>
            <a:r>
              <a:rPr lang="en-US" sz="4800" dirty="0"/>
              <a:t> </a:t>
            </a:r>
            <a:r>
              <a:rPr lang="en-US" sz="4800" dirty="0" err="1"/>
              <a:t>efectueze</a:t>
            </a:r>
            <a:r>
              <a:rPr lang="en-US" sz="4800" dirty="0"/>
              <a:t> </a:t>
            </a:r>
            <a:r>
              <a:rPr lang="en-US" sz="4800" dirty="0" err="1"/>
              <a:t>recalculul</a:t>
            </a:r>
            <a:r>
              <a:rPr lang="en-US" sz="4800" dirty="0"/>
              <a:t> </a:t>
            </a:r>
            <a:r>
              <a:rPr lang="en-US" sz="4800" dirty="0" err="1"/>
              <a:t>impozitului</a:t>
            </a:r>
            <a:r>
              <a:rPr lang="en-US" sz="4800" dirty="0"/>
              <a:t> </a:t>
            </a:r>
            <a:r>
              <a:rPr lang="en-US" sz="4800" dirty="0" err="1"/>
              <a:t>pe</a:t>
            </a:r>
            <a:r>
              <a:rPr lang="en-US" sz="4800" dirty="0"/>
              <a:t> </a:t>
            </a:r>
            <a:r>
              <a:rPr lang="en-US" sz="4800" dirty="0" err="1"/>
              <a:t>venit</a:t>
            </a:r>
            <a:r>
              <a:rPr lang="en-US" sz="4800" dirty="0"/>
              <a:t> </a:t>
            </a:r>
            <a:r>
              <a:rPr lang="en-US" sz="4800" dirty="0" err="1"/>
              <a:t>reţinut</a:t>
            </a:r>
            <a:r>
              <a:rPr lang="en-US" sz="4800" dirty="0"/>
              <a:t>, </a:t>
            </a:r>
            <a:r>
              <a:rPr lang="en-US" sz="4800" dirty="0" err="1"/>
              <a:t>acordînd</a:t>
            </a:r>
            <a:r>
              <a:rPr lang="en-US" sz="4800" dirty="0"/>
              <a:t> </a:t>
            </a:r>
            <a:r>
              <a:rPr lang="en-US" sz="4800" dirty="0" err="1"/>
              <a:t>persoanei</a:t>
            </a:r>
            <a:r>
              <a:rPr lang="en-US" sz="4800" dirty="0"/>
              <a:t> respective </a:t>
            </a:r>
            <a:r>
              <a:rPr lang="en-US" sz="4800" dirty="0" err="1"/>
              <a:t>numai</a:t>
            </a:r>
            <a:r>
              <a:rPr lang="en-US" sz="4800" dirty="0"/>
              <a:t> </a:t>
            </a:r>
            <a:r>
              <a:rPr lang="en-US" sz="4800" dirty="0" err="1"/>
              <a:t>suma</a:t>
            </a:r>
            <a:r>
              <a:rPr lang="en-US" sz="4800" dirty="0"/>
              <a:t> </a:t>
            </a:r>
            <a:r>
              <a:rPr lang="en-US" sz="4800" dirty="0" err="1"/>
              <a:t>scutirii</a:t>
            </a:r>
            <a:r>
              <a:rPr lang="en-US" sz="4800" dirty="0"/>
              <a:t> la care </a:t>
            </a:r>
            <a:r>
              <a:rPr lang="en-US" sz="4800" dirty="0" err="1"/>
              <a:t>ea</a:t>
            </a:r>
            <a:r>
              <a:rPr lang="en-US" sz="4800" dirty="0"/>
              <a:t> are </a:t>
            </a:r>
            <a:r>
              <a:rPr lang="en-US" sz="4800" dirty="0" err="1"/>
              <a:t>dreptul</a:t>
            </a:r>
            <a:r>
              <a:rPr lang="en-US" sz="4800" dirty="0"/>
              <a:t> de facto.</a:t>
            </a:r>
          </a:p>
          <a:p>
            <a:pPr algn="just"/>
            <a:endParaRPr lang="ro-RO" dirty="0" smtClean="0"/>
          </a:p>
          <a:p>
            <a:pPr marL="109728" indent="0" algn="just">
              <a:buNone/>
            </a:pP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10</a:t>
            </a:fld>
            <a:endParaRPr lang="ru-RU"/>
          </a:p>
        </p:txBody>
      </p:sp>
      <p:sp>
        <p:nvSpPr>
          <p:cNvPr id="6" name="Заголовок 5"/>
          <p:cNvSpPr>
            <a:spLocks noGrp="1"/>
          </p:cNvSpPr>
          <p:nvPr>
            <p:ph type="title"/>
          </p:nvPr>
        </p:nvSpPr>
        <p:spPr>
          <a:xfrm>
            <a:off x="395536" y="188640"/>
            <a:ext cx="8291264" cy="936104"/>
          </a:xfrm>
        </p:spPr>
        <p:txBody>
          <a:bodyPr>
            <a:normAutofit fontScale="90000"/>
          </a:bodyPr>
          <a:lstStyle/>
          <a:p>
            <a:r>
              <a:rPr lang="ro-MD" sz="2700" dirty="0" smtClean="0"/>
              <a:t/>
            </a:r>
            <a:br>
              <a:rPr lang="ro-MD" sz="2700" dirty="0" smtClean="0"/>
            </a:br>
            <a:r>
              <a:rPr lang="ro-MD" sz="2700" dirty="0" smtClean="0"/>
              <a:t/>
            </a:r>
            <a:br>
              <a:rPr lang="ro-MD" sz="2700" dirty="0" smtClean="0"/>
            </a:br>
            <a:r>
              <a:rPr lang="ro-MD" sz="3600" dirty="0" smtClean="0"/>
              <a:t>Modul de calculare și reținere a impozitului pe venit la sursa de plată</a:t>
            </a:r>
            <a:r>
              <a:rPr lang="ru-RU" dirty="0" smtClean="0"/>
              <a:t/>
            </a:r>
            <a:br>
              <a:rPr lang="ru-RU" dirty="0" smtClean="0"/>
            </a:br>
            <a:endParaRPr lang="en-US" dirty="0"/>
          </a:p>
        </p:txBody>
      </p:sp>
    </p:spTree>
    <p:extLst>
      <p:ext uri="{BB962C8B-B14F-4D97-AF65-F5344CB8AC3E}">
        <p14:creationId xmlns:p14="http://schemas.microsoft.com/office/powerpoint/2010/main" val="2302981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Tax.jpg"/>
          <p:cNvPicPr>
            <a:picLocks noGrp="1" noChangeAspect="1"/>
          </p:cNvPicPr>
          <p:nvPr>
            <p:ph idx="1"/>
          </p:nvPr>
        </p:nvPicPr>
        <p:blipFill>
          <a:blip r:embed="rId2" cstate="print"/>
          <a:stretch>
            <a:fillRect/>
          </a:stretch>
        </p:blipFill>
        <p:spPr>
          <a:xfrm>
            <a:off x="133250" y="476672"/>
            <a:ext cx="4438749" cy="5665972"/>
          </a:xfrm>
        </p:spPr>
      </p:pic>
      <p:sp>
        <p:nvSpPr>
          <p:cNvPr id="2" name="Rectangle 1"/>
          <p:cNvSpPr/>
          <p:nvPr/>
        </p:nvSpPr>
        <p:spPr>
          <a:xfrm>
            <a:off x="5009361" y="635326"/>
            <a:ext cx="3811112" cy="923330"/>
          </a:xfrm>
          <a:prstGeom prst="rect">
            <a:avLst/>
          </a:prstGeom>
        </p:spPr>
        <p:txBody>
          <a:bodyPr wrap="square">
            <a:spAutoFit/>
          </a:bodyPr>
          <a:lstStyle/>
          <a:p>
            <a:pPr marL="342900" indent="-342900">
              <a:buFont typeface="Symbol" panose="05050102010706020507" pitchFamily="18" charset="2"/>
              <a:buChar char=""/>
              <a:tabLst>
                <a:tab pos="228600" algn="l"/>
              </a:tabLst>
            </a:pPr>
            <a:r>
              <a:rPr lang="x-none" b="1" u="sng" dirty="0" smtClean="0">
                <a:solidFill>
                  <a:prstClr val="black"/>
                </a:solidFill>
                <a:latin typeface="Arial" panose="020B0604020202020204" pitchFamily="34" charset="0"/>
                <a:ea typeface="Times New Roman" panose="02020603050405020304" pitchFamily="18" charset="0"/>
              </a:rPr>
              <a:t>Prevederile </a:t>
            </a:r>
            <a:r>
              <a:rPr lang="x-none" b="1" u="sng" dirty="0" err="1">
                <a:solidFill>
                  <a:prstClr val="black"/>
                </a:solidFill>
                <a:latin typeface="Arial" panose="020B0604020202020204" pitchFamily="34" charset="0"/>
                <a:ea typeface="Times New Roman" panose="02020603050405020304" pitchFamily="18" charset="0"/>
              </a:rPr>
              <a:t>legislaţiei</a:t>
            </a:r>
            <a:r>
              <a:rPr lang="x-none" b="1" u="sng" dirty="0">
                <a:solidFill>
                  <a:prstClr val="black"/>
                </a:solidFill>
                <a:latin typeface="Arial" panose="020B0604020202020204" pitchFamily="34" charset="0"/>
                <a:ea typeface="Times New Roman" panose="02020603050405020304" pitchFamily="18" charset="0"/>
              </a:rPr>
              <a:t> aferente </a:t>
            </a:r>
            <a:r>
              <a:rPr lang="x-none" b="1" u="sng" dirty="0" err="1">
                <a:solidFill>
                  <a:prstClr val="black"/>
                </a:solidFill>
                <a:latin typeface="Arial" panose="020B0604020202020204" pitchFamily="34" charset="0"/>
                <a:ea typeface="Times New Roman" panose="02020603050405020304" pitchFamily="18" charset="0"/>
              </a:rPr>
              <a:t>reţinerii</a:t>
            </a:r>
            <a:r>
              <a:rPr lang="x-none" b="1" u="sng" dirty="0">
                <a:solidFill>
                  <a:prstClr val="black"/>
                </a:solidFill>
                <a:latin typeface="Arial" panose="020B0604020202020204" pitchFamily="34" charset="0"/>
                <a:ea typeface="Times New Roman" panose="02020603050405020304" pitchFamily="18" charset="0"/>
              </a:rPr>
              <a:t> impozitului pe venit la sursa de </a:t>
            </a:r>
            <a:r>
              <a:rPr lang="x-none" b="1" u="sng" dirty="0" smtClean="0">
                <a:solidFill>
                  <a:prstClr val="black"/>
                </a:solidFill>
                <a:latin typeface="Arial" panose="020B0604020202020204" pitchFamily="34" charset="0"/>
                <a:ea typeface="Times New Roman" panose="02020603050405020304" pitchFamily="18" charset="0"/>
              </a:rPr>
              <a:t>plată</a:t>
            </a:r>
            <a:endParaRPr lang="en-US" sz="2800" dirty="0">
              <a:solidFill>
                <a:prstClr val="black"/>
              </a:solidFill>
              <a:latin typeface="Times New Roman" panose="02020603050405020304" pitchFamily="18" charset="0"/>
              <a:ea typeface="Times New Roman" panose="02020603050405020304" pitchFamily="18" charset="0"/>
            </a:endParaRPr>
          </a:p>
        </p:txBody>
      </p:sp>
      <p:sp>
        <p:nvSpPr>
          <p:cNvPr id="9" name="Rectangle 8"/>
          <p:cNvSpPr/>
          <p:nvPr/>
        </p:nvSpPr>
        <p:spPr>
          <a:xfrm>
            <a:off x="4499992" y="1749554"/>
            <a:ext cx="4644008" cy="4524315"/>
          </a:xfrm>
          <a:prstGeom prst="rect">
            <a:avLst/>
          </a:prstGeom>
        </p:spPr>
        <p:txBody>
          <a:bodyPr wrap="square">
            <a:spAutoFit/>
          </a:bodyPr>
          <a:lstStyle/>
          <a:p>
            <a:pPr indent="457200"/>
            <a:r>
              <a:rPr lang="en-US" b="1" dirty="0">
                <a:solidFill>
                  <a:srgbClr val="2DA2BF">
                    <a:lumMod val="50000"/>
                  </a:srgbClr>
                </a:solidFill>
                <a:ea typeface="Times New Roman" panose="02020603050405020304" pitchFamily="18" charset="0"/>
              </a:rPr>
              <a:t> </a:t>
            </a:r>
            <a:r>
              <a:rPr lang="x-none" dirty="0">
                <a:solidFill>
                  <a:srgbClr val="7D3C4A">
                    <a:lumMod val="50000"/>
                  </a:srgbClr>
                </a:solidFill>
                <a:ea typeface="Times New Roman" panose="02020603050405020304" pitchFamily="18" charset="0"/>
              </a:rPr>
              <a:t>Obligaţia privind reţinerea impozitului pe venit la sursa de plată este reglementată prin </a:t>
            </a:r>
            <a:r>
              <a:rPr lang="x-none" dirty="0" smtClean="0">
                <a:solidFill>
                  <a:srgbClr val="7D3C4A">
                    <a:lumMod val="50000"/>
                  </a:srgbClr>
                </a:solidFill>
                <a:ea typeface="Times New Roman" panose="02020603050405020304" pitchFamily="18" charset="0"/>
              </a:rPr>
              <a:t> Capitolul </a:t>
            </a:r>
            <a:r>
              <a:rPr lang="x-none" dirty="0">
                <a:solidFill>
                  <a:srgbClr val="7D3C4A">
                    <a:lumMod val="50000"/>
                  </a:srgbClr>
                </a:solidFill>
                <a:ea typeface="Times New Roman" panose="02020603050405020304" pitchFamily="18" charset="0"/>
              </a:rPr>
              <a:t>15 Titlul II </a:t>
            </a:r>
            <a:r>
              <a:rPr lang="ro-RO" dirty="0" smtClean="0">
                <a:solidFill>
                  <a:srgbClr val="7D3C4A">
                    <a:lumMod val="50000"/>
                  </a:srgbClr>
                </a:solidFill>
                <a:ea typeface="Times New Roman" panose="02020603050405020304" pitchFamily="18" charset="0"/>
              </a:rPr>
              <a:t>ale Codului fiscal</a:t>
            </a:r>
            <a:r>
              <a:rPr lang="x-none" dirty="0" smtClean="0">
                <a:solidFill>
                  <a:srgbClr val="7D3C4A">
                    <a:lumMod val="50000"/>
                  </a:srgbClr>
                </a:solidFill>
                <a:ea typeface="Times New Roman" panose="02020603050405020304" pitchFamily="18" charset="0"/>
              </a:rPr>
              <a:t> </a:t>
            </a:r>
            <a:r>
              <a:rPr lang="x-none" dirty="0">
                <a:solidFill>
                  <a:srgbClr val="7D3C4A">
                    <a:lumMod val="50000"/>
                  </a:srgbClr>
                </a:solidFill>
                <a:ea typeface="Times New Roman" panose="02020603050405020304" pitchFamily="18" charset="0"/>
              </a:rPr>
              <a:t>«Reţinerea impozitului pe venit» </a:t>
            </a:r>
            <a:r>
              <a:rPr lang="x-none" dirty="0" smtClean="0">
                <a:solidFill>
                  <a:srgbClr val="7D3C4A">
                    <a:lumMod val="50000"/>
                  </a:srgbClr>
                </a:solidFill>
                <a:ea typeface="Times New Roman" panose="02020603050405020304" pitchFamily="18" charset="0"/>
              </a:rPr>
              <a:t>și anume:</a:t>
            </a:r>
            <a:endParaRPr lang="en-US" dirty="0">
              <a:solidFill>
                <a:srgbClr val="7D3C4A">
                  <a:lumMod val="50000"/>
                </a:srgbClr>
              </a:solidFill>
              <a:ea typeface="Times New Roman" panose="02020603050405020304" pitchFamily="18" charset="0"/>
            </a:endParaRPr>
          </a:p>
          <a:p>
            <a:pPr marL="285750" indent="-285750">
              <a:buFont typeface="Wingdings" panose="05000000000000000000" pitchFamily="2" charset="2"/>
              <a:buChar char="Ø"/>
            </a:pPr>
            <a:r>
              <a:rPr lang="x-none" dirty="0" smtClean="0">
                <a:solidFill>
                  <a:srgbClr val="7D3C4A">
                    <a:lumMod val="50000"/>
                  </a:srgbClr>
                </a:solidFill>
                <a:ea typeface="Times New Roman" panose="02020603050405020304" pitchFamily="18" charset="0"/>
              </a:rPr>
              <a:t> Reţinerea </a:t>
            </a:r>
            <a:r>
              <a:rPr lang="x-none" dirty="0">
                <a:solidFill>
                  <a:srgbClr val="7D3C4A">
                    <a:lumMod val="50000"/>
                  </a:srgbClr>
                </a:solidFill>
                <a:ea typeface="Times New Roman" panose="02020603050405020304" pitchFamily="18" charset="0"/>
              </a:rPr>
              <a:t>impozitului din salariu </a:t>
            </a:r>
            <a:r>
              <a:rPr lang="ro-RO" dirty="0" smtClean="0">
                <a:solidFill>
                  <a:srgbClr val="7D3C4A">
                    <a:lumMod val="50000"/>
                  </a:srgbClr>
                </a:solidFill>
                <a:ea typeface="Times New Roman" panose="02020603050405020304" pitchFamily="18" charset="0"/>
              </a:rPr>
              <a:t>- </a:t>
            </a:r>
            <a:r>
              <a:rPr lang="x-none" dirty="0" smtClean="0">
                <a:solidFill>
                  <a:srgbClr val="7D3C4A">
                    <a:lumMod val="50000"/>
                  </a:srgbClr>
                </a:solidFill>
                <a:ea typeface="Times New Roman" panose="02020603050405020304" pitchFamily="18" charset="0"/>
              </a:rPr>
              <a:t>art</a:t>
            </a:r>
            <a:r>
              <a:rPr lang="x-none" dirty="0">
                <a:solidFill>
                  <a:srgbClr val="7D3C4A">
                    <a:lumMod val="50000"/>
                  </a:srgbClr>
                </a:solidFill>
                <a:ea typeface="Times New Roman" panose="02020603050405020304" pitchFamily="18" charset="0"/>
              </a:rPr>
              <a:t>. 88 </a:t>
            </a:r>
            <a:r>
              <a:rPr lang="x-none" dirty="0" smtClean="0">
                <a:solidFill>
                  <a:srgbClr val="7D3C4A">
                    <a:lumMod val="50000"/>
                  </a:srgbClr>
                </a:solidFill>
                <a:ea typeface="Times New Roman" panose="02020603050405020304" pitchFamily="18" charset="0"/>
              </a:rPr>
              <a:t>CF;</a:t>
            </a:r>
            <a:endParaRPr lang="en-US" dirty="0">
              <a:solidFill>
                <a:srgbClr val="7D3C4A">
                  <a:lumMod val="50000"/>
                </a:srgbClr>
              </a:solidFill>
              <a:ea typeface="Times New Roman" panose="02020603050405020304" pitchFamily="18" charset="0"/>
            </a:endParaRPr>
          </a:p>
          <a:p>
            <a:pPr marL="285750" indent="-285750">
              <a:buFont typeface="Wingdings" panose="05000000000000000000" pitchFamily="2" charset="2"/>
              <a:buChar char="Ø"/>
            </a:pPr>
            <a:r>
              <a:rPr lang="x-none" dirty="0" smtClean="0">
                <a:solidFill>
                  <a:srgbClr val="7D3C4A">
                    <a:lumMod val="50000"/>
                  </a:srgbClr>
                </a:solidFill>
                <a:ea typeface="Times New Roman" panose="02020603050405020304" pitchFamily="18" charset="0"/>
              </a:rPr>
              <a:t> Reţinerea </a:t>
            </a:r>
            <a:r>
              <a:rPr lang="x-none" dirty="0">
                <a:solidFill>
                  <a:srgbClr val="7D3C4A">
                    <a:lumMod val="50000"/>
                  </a:srgbClr>
                </a:solidFill>
                <a:ea typeface="Times New Roman" panose="02020603050405020304" pitchFamily="18" charset="0"/>
              </a:rPr>
              <a:t>impozitului din dobînzi </a:t>
            </a:r>
            <a:r>
              <a:rPr lang="ro-RO" dirty="0" smtClean="0">
                <a:solidFill>
                  <a:srgbClr val="7D3C4A">
                    <a:lumMod val="50000"/>
                  </a:srgbClr>
                </a:solidFill>
                <a:ea typeface="Times New Roman" panose="02020603050405020304" pitchFamily="18" charset="0"/>
              </a:rPr>
              <a:t>-</a:t>
            </a:r>
            <a:r>
              <a:rPr lang="x-none" dirty="0" smtClean="0">
                <a:solidFill>
                  <a:srgbClr val="7D3C4A">
                    <a:lumMod val="50000"/>
                  </a:srgbClr>
                </a:solidFill>
                <a:ea typeface="Times New Roman" panose="02020603050405020304" pitchFamily="18" charset="0"/>
              </a:rPr>
              <a:t> art</a:t>
            </a:r>
            <a:r>
              <a:rPr lang="x-none" dirty="0">
                <a:solidFill>
                  <a:srgbClr val="7D3C4A">
                    <a:lumMod val="50000"/>
                  </a:srgbClr>
                </a:solidFill>
                <a:ea typeface="Times New Roman" panose="02020603050405020304" pitchFamily="18" charset="0"/>
              </a:rPr>
              <a:t>. 89 </a:t>
            </a:r>
            <a:r>
              <a:rPr lang="x-none" dirty="0" smtClean="0">
                <a:solidFill>
                  <a:srgbClr val="7D3C4A">
                    <a:lumMod val="50000"/>
                  </a:srgbClr>
                </a:solidFill>
                <a:ea typeface="Times New Roman" panose="02020603050405020304" pitchFamily="18" charset="0"/>
              </a:rPr>
              <a:t>CF;</a:t>
            </a:r>
            <a:endParaRPr lang="en-US" dirty="0">
              <a:solidFill>
                <a:srgbClr val="7D3C4A">
                  <a:lumMod val="50000"/>
                </a:srgbClr>
              </a:solidFill>
              <a:ea typeface="Times New Roman" panose="02020603050405020304" pitchFamily="18" charset="0"/>
            </a:endParaRPr>
          </a:p>
          <a:p>
            <a:pPr marL="285750" indent="-285750">
              <a:buFont typeface="Wingdings" panose="05000000000000000000" pitchFamily="2" charset="2"/>
              <a:buChar char="Ø"/>
            </a:pPr>
            <a:r>
              <a:rPr lang="x-none" dirty="0" smtClean="0">
                <a:solidFill>
                  <a:srgbClr val="7D3C4A">
                    <a:lumMod val="50000"/>
                  </a:srgbClr>
                </a:solidFill>
                <a:ea typeface="Times New Roman" panose="02020603050405020304" pitchFamily="18" charset="0"/>
              </a:rPr>
              <a:t> Reţinerile </a:t>
            </a:r>
            <a:r>
              <a:rPr lang="x-none" dirty="0">
                <a:solidFill>
                  <a:srgbClr val="7D3C4A">
                    <a:lumMod val="50000"/>
                  </a:srgbClr>
                </a:solidFill>
                <a:ea typeface="Times New Roman" panose="02020603050405020304" pitchFamily="18" charset="0"/>
              </a:rPr>
              <a:t>din alte plăţi efectuate în folosul rezidentului </a:t>
            </a:r>
            <a:r>
              <a:rPr lang="ro-RO" dirty="0" smtClean="0">
                <a:solidFill>
                  <a:srgbClr val="7D3C4A">
                    <a:lumMod val="50000"/>
                  </a:srgbClr>
                </a:solidFill>
                <a:ea typeface="Times New Roman" panose="02020603050405020304" pitchFamily="18" charset="0"/>
              </a:rPr>
              <a:t>- </a:t>
            </a:r>
            <a:r>
              <a:rPr lang="x-none" dirty="0" smtClean="0">
                <a:solidFill>
                  <a:srgbClr val="7D3C4A">
                    <a:lumMod val="50000"/>
                  </a:srgbClr>
                </a:solidFill>
                <a:ea typeface="Times New Roman" panose="02020603050405020304" pitchFamily="18" charset="0"/>
              </a:rPr>
              <a:t>art</a:t>
            </a:r>
            <a:r>
              <a:rPr lang="x-none" dirty="0">
                <a:solidFill>
                  <a:srgbClr val="7D3C4A">
                    <a:lumMod val="50000"/>
                  </a:srgbClr>
                </a:solidFill>
                <a:ea typeface="Times New Roman" panose="02020603050405020304" pitchFamily="18" charset="0"/>
              </a:rPr>
              <a:t>. 90 </a:t>
            </a:r>
            <a:r>
              <a:rPr lang="x-none" dirty="0" smtClean="0">
                <a:solidFill>
                  <a:srgbClr val="7D3C4A">
                    <a:lumMod val="50000"/>
                  </a:srgbClr>
                </a:solidFill>
                <a:ea typeface="Times New Roman" panose="02020603050405020304" pitchFamily="18" charset="0"/>
              </a:rPr>
              <a:t>CF;</a:t>
            </a:r>
            <a:endParaRPr lang="en-US" dirty="0">
              <a:solidFill>
                <a:srgbClr val="7D3C4A">
                  <a:lumMod val="50000"/>
                </a:srgbClr>
              </a:solidFill>
              <a:ea typeface="Times New Roman" panose="02020603050405020304" pitchFamily="18" charset="0"/>
            </a:endParaRPr>
          </a:p>
          <a:p>
            <a:pPr marL="285750" indent="-285750">
              <a:buFont typeface="Wingdings" panose="05000000000000000000" pitchFamily="2" charset="2"/>
              <a:buChar char="Ø"/>
            </a:pPr>
            <a:r>
              <a:rPr lang="x-none" dirty="0" smtClean="0">
                <a:solidFill>
                  <a:srgbClr val="7D3C4A">
                    <a:lumMod val="50000"/>
                  </a:srgbClr>
                </a:solidFill>
                <a:ea typeface="Times New Roman" panose="02020603050405020304" pitchFamily="18" charset="0"/>
              </a:rPr>
              <a:t> </a:t>
            </a:r>
            <a:r>
              <a:rPr lang="x-none" dirty="0">
                <a:solidFill>
                  <a:srgbClr val="7D3C4A">
                    <a:lumMod val="50000"/>
                  </a:srgbClr>
                </a:solidFill>
                <a:ea typeface="Times New Roman" panose="02020603050405020304" pitchFamily="18" charset="0"/>
              </a:rPr>
              <a:t>Reţinerea finală a impozitului din anumite tipuri de </a:t>
            </a:r>
            <a:r>
              <a:rPr lang="x-none" dirty="0" smtClean="0">
                <a:solidFill>
                  <a:srgbClr val="7D3C4A">
                    <a:lumMod val="50000"/>
                  </a:srgbClr>
                </a:solidFill>
                <a:ea typeface="Times New Roman" panose="02020603050405020304" pitchFamily="18" charset="0"/>
              </a:rPr>
              <a:t>venituri</a:t>
            </a:r>
            <a:r>
              <a:rPr lang="ro-RO" dirty="0" smtClean="0">
                <a:solidFill>
                  <a:srgbClr val="7D3C4A">
                    <a:lumMod val="50000"/>
                  </a:srgbClr>
                </a:solidFill>
                <a:ea typeface="Times New Roman" panose="02020603050405020304" pitchFamily="18" charset="0"/>
              </a:rPr>
              <a:t> - </a:t>
            </a:r>
            <a:r>
              <a:rPr lang="x-none" dirty="0" smtClean="0">
                <a:solidFill>
                  <a:srgbClr val="7D3C4A">
                    <a:lumMod val="50000"/>
                  </a:srgbClr>
                </a:solidFill>
                <a:ea typeface="Times New Roman" panose="02020603050405020304" pitchFamily="18" charset="0"/>
              </a:rPr>
              <a:t>art</a:t>
            </a:r>
            <a:r>
              <a:rPr lang="x-none" dirty="0">
                <a:solidFill>
                  <a:srgbClr val="7D3C4A">
                    <a:lumMod val="50000"/>
                  </a:srgbClr>
                </a:solidFill>
                <a:ea typeface="Times New Roman" panose="02020603050405020304" pitchFamily="18" charset="0"/>
              </a:rPr>
              <a:t>. 90</a:t>
            </a:r>
            <a:r>
              <a:rPr lang="x-none" baseline="30000" dirty="0">
                <a:solidFill>
                  <a:srgbClr val="7D3C4A">
                    <a:lumMod val="50000"/>
                  </a:srgbClr>
                </a:solidFill>
                <a:ea typeface="Times New Roman" panose="02020603050405020304" pitchFamily="18" charset="0"/>
              </a:rPr>
              <a:t>1</a:t>
            </a:r>
            <a:r>
              <a:rPr lang="x-none" dirty="0">
                <a:solidFill>
                  <a:srgbClr val="7D3C4A">
                    <a:lumMod val="50000"/>
                  </a:srgbClr>
                </a:solidFill>
                <a:ea typeface="Times New Roman" panose="02020603050405020304" pitchFamily="18" charset="0"/>
              </a:rPr>
              <a:t> </a:t>
            </a:r>
            <a:r>
              <a:rPr lang="x-none" dirty="0" smtClean="0">
                <a:solidFill>
                  <a:srgbClr val="7D3C4A">
                    <a:lumMod val="50000"/>
                  </a:srgbClr>
                </a:solidFill>
                <a:ea typeface="Times New Roman" panose="02020603050405020304" pitchFamily="18" charset="0"/>
              </a:rPr>
              <a:t>CF.</a:t>
            </a:r>
            <a:endParaRPr lang="en-US" dirty="0">
              <a:solidFill>
                <a:srgbClr val="7D3C4A">
                  <a:lumMod val="50000"/>
                </a:srgbClr>
              </a:solidFill>
              <a:ea typeface="Times New Roman" panose="02020603050405020304" pitchFamily="18" charset="0"/>
            </a:endParaRPr>
          </a:p>
          <a:p>
            <a:pPr marL="285750" indent="-285750">
              <a:buFont typeface="Wingdings" panose="05000000000000000000" pitchFamily="2" charset="2"/>
              <a:buChar char="Ø"/>
            </a:pPr>
            <a:r>
              <a:rPr lang="x-none" dirty="0" smtClean="0">
                <a:solidFill>
                  <a:srgbClr val="7D3C4A">
                    <a:lumMod val="50000"/>
                  </a:srgbClr>
                </a:solidFill>
                <a:ea typeface="Times New Roman" panose="02020603050405020304" pitchFamily="18" charset="0"/>
              </a:rPr>
              <a:t>Reţinerea </a:t>
            </a:r>
            <a:r>
              <a:rPr lang="x-none" dirty="0">
                <a:solidFill>
                  <a:srgbClr val="7D3C4A">
                    <a:lumMod val="50000"/>
                  </a:srgbClr>
                </a:solidFill>
                <a:ea typeface="Times New Roman" panose="02020603050405020304" pitchFamily="18" charset="0"/>
              </a:rPr>
              <a:t>impozitului din veniturile </a:t>
            </a:r>
            <a:r>
              <a:rPr lang="x-none" dirty="0" smtClean="0">
                <a:solidFill>
                  <a:srgbClr val="7D3C4A">
                    <a:lumMod val="50000"/>
                  </a:srgbClr>
                </a:solidFill>
                <a:ea typeface="Times New Roman" panose="02020603050405020304" pitchFamily="18" charset="0"/>
              </a:rPr>
              <a:t>nerezidentului</a:t>
            </a:r>
            <a:r>
              <a:rPr lang="ro-RO" dirty="0" smtClean="0">
                <a:solidFill>
                  <a:srgbClr val="7D3C4A">
                    <a:lumMod val="50000"/>
                  </a:srgbClr>
                </a:solidFill>
                <a:ea typeface="Times New Roman" panose="02020603050405020304" pitchFamily="18" charset="0"/>
              </a:rPr>
              <a:t> - </a:t>
            </a:r>
            <a:r>
              <a:rPr lang="x-none" dirty="0" smtClean="0">
                <a:solidFill>
                  <a:srgbClr val="7D3C4A">
                    <a:lumMod val="50000"/>
                  </a:srgbClr>
                </a:solidFill>
                <a:ea typeface="Times New Roman" panose="02020603050405020304" pitchFamily="18" charset="0"/>
              </a:rPr>
              <a:t>art</a:t>
            </a:r>
            <a:r>
              <a:rPr lang="x-none" dirty="0">
                <a:solidFill>
                  <a:srgbClr val="7D3C4A">
                    <a:lumMod val="50000"/>
                  </a:srgbClr>
                </a:solidFill>
                <a:ea typeface="Times New Roman" panose="02020603050405020304" pitchFamily="18" charset="0"/>
              </a:rPr>
              <a:t>. </a:t>
            </a:r>
            <a:r>
              <a:rPr lang="x-none" dirty="0" smtClean="0">
                <a:solidFill>
                  <a:srgbClr val="7D3C4A">
                    <a:lumMod val="50000"/>
                  </a:srgbClr>
                </a:solidFill>
                <a:ea typeface="Times New Roman" panose="02020603050405020304" pitchFamily="18" charset="0"/>
              </a:rPr>
              <a:t>91 CF.</a:t>
            </a:r>
            <a:endParaRPr lang="en-US" dirty="0">
              <a:solidFill>
                <a:srgbClr val="7D3C4A">
                  <a:lumMod val="50000"/>
                </a:srgbClr>
              </a:solidFill>
              <a:ea typeface="Times New Roman" panose="02020603050405020304" pitchFamily="18" charset="0"/>
            </a:endParaRPr>
          </a:p>
        </p:txBody>
      </p:sp>
    </p:spTree>
    <p:extLst>
      <p:ext uri="{BB962C8B-B14F-4D97-AF65-F5344CB8AC3E}">
        <p14:creationId xmlns:p14="http://schemas.microsoft.com/office/powerpoint/2010/main" val="2535690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emp.jpg"/>
          <p:cNvPicPr>
            <a:picLocks noGrp="1" noChangeAspect="1"/>
          </p:cNvPicPr>
          <p:nvPr>
            <p:ph idx="1"/>
          </p:nvPr>
        </p:nvPicPr>
        <p:blipFill>
          <a:blip r:embed="rId2" cstate="print"/>
          <a:stretch>
            <a:fillRect/>
          </a:stretch>
        </p:blipFill>
        <p:spPr>
          <a:xfrm>
            <a:off x="2071670" y="2285992"/>
            <a:ext cx="4762500" cy="3171825"/>
          </a:xfrm>
        </p:spPr>
      </p:pic>
      <p:sp>
        <p:nvSpPr>
          <p:cNvPr id="5" name="Заголовок 4"/>
          <p:cNvSpPr>
            <a:spLocks noGrp="1"/>
          </p:cNvSpPr>
          <p:nvPr>
            <p:ph type="title"/>
          </p:nvPr>
        </p:nvSpPr>
        <p:spPr>
          <a:xfrm>
            <a:off x="457200" y="274638"/>
            <a:ext cx="8229600" cy="1511288"/>
          </a:xfrm>
        </p:spPr>
        <p:txBody>
          <a:bodyPr>
            <a:normAutofit fontScale="90000"/>
          </a:bodyPr>
          <a:lstStyle/>
          <a:p>
            <a:r>
              <a:rPr lang="ro-MD" dirty="0" smtClean="0"/>
              <a:t>Studii de caz privind reţinerea impozitului pe venit la sursa de plată</a:t>
            </a:r>
            <a:endParaRPr lang="ru-RU" dirty="0"/>
          </a:p>
        </p:txBody>
      </p:sp>
    </p:spTree>
    <p:extLst>
      <p:ext uri="{BB962C8B-B14F-4D97-AF65-F5344CB8AC3E}">
        <p14:creationId xmlns:p14="http://schemas.microsoft.com/office/powerpoint/2010/main" val="4148602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Содержимое 8" descr="decl.JPG"/>
          <p:cNvPicPr>
            <a:picLocks noGrp="1" noChangeAspect="1"/>
          </p:cNvPicPr>
          <p:nvPr>
            <p:ph idx="1"/>
          </p:nvPr>
        </p:nvPicPr>
        <p:blipFill>
          <a:blip r:embed="rId2" cstate="print"/>
          <a:stretch>
            <a:fillRect/>
          </a:stretch>
        </p:blipFill>
        <p:spPr>
          <a:xfrm>
            <a:off x="2933700" y="2143919"/>
            <a:ext cx="3276600" cy="3200400"/>
          </a:xfrm>
        </p:spPr>
      </p:pic>
      <p:sp>
        <p:nvSpPr>
          <p:cNvPr id="5" name="Номер слайда 4"/>
          <p:cNvSpPr>
            <a:spLocks noGrp="1"/>
          </p:cNvSpPr>
          <p:nvPr>
            <p:ph type="sldNum" sz="quarter" idx="12"/>
          </p:nvPr>
        </p:nvSpPr>
        <p:spPr/>
        <p:txBody>
          <a:bodyPr/>
          <a:lstStyle/>
          <a:p>
            <a:fld id="{725C68B6-61C2-468F-89AB-4B9F7531AA68}" type="slidenum">
              <a:rPr lang="ru-RU" smtClean="0"/>
              <a:pPr/>
              <a:t>13</a:t>
            </a:fld>
            <a:endParaRPr lang="ru-RU"/>
          </a:p>
        </p:txBody>
      </p:sp>
      <p:sp>
        <p:nvSpPr>
          <p:cNvPr id="6" name="Заголовок 5"/>
          <p:cNvSpPr>
            <a:spLocks noGrp="1"/>
          </p:cNvSpPr>
          <p:nvPr>
            <p:ph type="title"/>
          </p:nvPr>
        </p:nvSpPr>
        <p:spPr>
          <a:xfrm>
            <a:off x="457200" y="274638"/>
            <a:ext cx="8229600" cy="2146250"/>
          </a:xfrm>
        </p:spPr>
        <p:txBody>
          <a:bodyPr>
            <a:normAutofit fontScale="90000"/>
          </a:bodyPr>
          <a:lstStyle/>
          <a:p>
            <a:pPr algn="ctr"/>
            <a:r>
              <a:rPr lang="ro-RO" dirty="0" smtClean="0"/>
              <a:t>Prin care dări de seamă fiscale angajatorul declară organului fiscal impozitul pe venit reținut la sursa de plată?</a:t>
            </a:r>
            <a:endParaRPr lang="en-US" dirty="0"/>
          </a:p>
        </p:txBody>
      </p:sp>
    </p:spTree>
    <p:extLst>
      <p:ext uri="{BB962C8B-B14F-4D97-AF65-F5344CB8AC3E}">
        <p14:creationId xmlns:p14="http://schemas.microsoft.com/office/powerpoint/2010/main" val="166614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extLst>
              <p:ext uri="{D42A27DB-BD31-4B8C-83A1-F6EECF244321}">
                <p14:modId xmlns:p14="http://schemas.microsoft.com/office/powerpoint/2010/main" val="820389311"/>
              </p:ext>
            </p:extLst>
          </p:nvPr>
        </p:nvGraphicFramePr>
        <p:xfrm>
          <a:off x="357158" y="214290"/>
          <a:ext cx="8215370" cy="4057819"/>
        </p:xfrm>
        <a:graphic>
          <a:graphicData uri="http://schemas.openxmlformats.org/drawingml/2006/table">
            <a:tbl>
              <a:tblPr firstRow="1" bandRow="1">
                <a:tableStyleId>{5C22544A-7EE6-4342-B048-85BDC9FD1C3A}</a:tableStyleId>
              </a:tblPr>
              <a:tblGrid>
                <a:gridCol w="2253509"/>
                <a:gridCol w="2923893"/>
                <a:gridCol w="3037968"/>
              </a:tblGrid>
              <a:tr h="327574">
                <a:tc>
                  <a:txBody>
                    <a:bodyPr/>
                    <a:lstStyle/>
                    <a:p>
                      <a:pPr algn="ctr">
                        <a:lnSpc>
                          <a:spcPct val="115000"/>
                        </a:lnSpc>
                        <a:spcAft>
                          <a:spcPts val="0"/>
                        </a:spcAft>
                      </a:pPr>
                      <a:r>
                        <a:rPr lang="ro-MD" sz="1200" dirty="0">
                          <a:solidFill>
                            <a:srgbClr val="FFFFFF"/>
                          </a:solidFill>
                          <a:latin typeface="Times New Roman"/>
                          <a:ea typeface="Times New Roman"/>
                          <a:cs typeface="Times New Roman"/>
                        </a:rPr>
                        <a:t>Declaraţii</a:t>
                      </a:r>
                      <a:endParaRPr lang="ru-RU" sz="1100" dirty="0">
                        <a:latin typeface="Calibri"/>
                        <a:ea typeface="Times New Roman"/>
                        <a:cs typeface="Times New Roman"/>
                      </a:endParaRPr>
                    </a:p>
                  </a:txBody>
                  <a:tcPr marL="68580" marR="68580" marT="0" marB="0"/>
                </a:tc>
                <a:tc>
                  <a:txBody>
                    <a:bodyPr/>
                    <a:lstStyle/>
                    <a:p>
                      <a:pPr algn="ctr">
                        <a:lnSpc>
                          <a:spcPct val="115000"/>
                        </a:lnSpc>
                        <a:spcAft>
                          <a:spcPts val="0"/>
                        </a:spcAft>
                      </a:pPr>
                      <a:r>
                        <a:rPr lang="ro-MD" sz="1200">
                          <a:solidFill>
                            <a:srgbClr val="FFFFFF"/>
                          </a:solidFill>
                          <a:latin typeface="Times New Roman"/>
                          <a:ea typeface="Times New Roman"/>
                          <a:cs typeface="Times New Roman"/>
                        </a:rPr>
                        <a:t>Termenii de prezentare</a:t>
                      </a:r>
                      <a:endParaRPr lang="ru-RU" sz="1100">
                        <a:latin typeface="Calibri"/>
                        <a:ea typeface="Times New Roman"/>
                        <a:cs typeface="Times New Roman"/>
                      </a:endParaRPr>
                    </a:p>
                  </a:txBody>
                  <a:tcPr marL="68580" marR="68580" marT="0" marB="0"/>
                </a:tc>
                <a:tc>
                  <a:txBody>
                    <a:bodyPr/>
                    <a:lstStyle/>
                    <a:p>
                      <a:pPr algn="ctr">
                        <a:lnSpc>
                          <a:spcPct val="115000"/>
                        </a:lnSpc>
                        <a:spcAft>
                          <a:spcPts val="0"/>
                        </a:spcAft>
                      </a:pPr>
                      <a:r>
                        <a:rPr lang="ro-MD" sz="1200" dirty="0">
                          <a:solidFill>
                            <a:srgbClr val="FFFFFF"/>
                          </a:solidFill>
                          <a:latin typeface="Times New Roman"/>
                          <a:ea typeface="Times New Roman"/>
                          <a:cs typeface="Times New Roman"/>
                        </a:rPr>
                        <a:t>Termen de achitare a impozitului</a:t>
                      </a:r>
                      <a:endParaRPr lang="ru-RU" sz="1100" dirty="0">
                        <a:latin typeface="Calibri"/>
                        <a:ea typeface="Times New Roman"/>
                        <a:cs typeface="Times New Roman"/>
                      </a:endParaRPr>
                    </a:p>
                  </a:txBody>
                  <a:tcPr marL="68580" marR="68580" marT="0" marB="0"/>
                </a:tc>
              </a:tr>
              <a:tr h="743099">
                <a:tc>
                  <a:txBody>
                    <a:bodyPr/>
                    <a:lstStyle/>
                    <a:p>
                      <a:pPr>
                        <a:lnSpc>
                          <a:spcPct val="115000"/>
                        </a:lnSpc>
                        <a:spcAft>
                          <a:spcPts val="0"/>
                        </a:spcAft>
                      </a:pPr>
                      <a:r>
                        <a:rPr lang="ro-MD" sz="1200" b="1" dirty="0" smtClean="0">
                          <a:solidFill>
                            <a:srgbClr val="000000"/>
                          </a:solidFill>
                          <a:latin typeface="Times New Roman"/>
                          <a:ea typeface="Times New Roman"/>
                          <a:cs typeface="Times New Roman"/>
                        </a:rPr>
                        <a:t>Darea </a:t>
                      </a:r>
                      <a:r>
                        <a:rPr lang="ro-MD" sz="1200" b="1" dirty="0">
                          <a:solidFill>
                            <a:srgbClr val="000000"/>
                          </a:solidFill>
                          <a:latin typeface="Times New Roman"/>
                          <a:ea typeface="Times New Roman"/>
                          <a:cs typeface="Times New Roman"/>
                        </a:rPr>
                        <a:t>de seamă privind suma venitului achitat </a:t>
                      </a:r>
                      <a:r>
                        <a:rPr lang="ro-MD" sz="1200" b="1" dirty="0" err="1">
                          <a:solidFill>
                            <a:srgbClr val="000000"/>
                          </a:solidFill>
                          <a:latin typeface="Times New Roman"/>
                          <a:ea typeface="Times New Roman"/>
                          <a:cs typeface="Times New Roman"/>
                        </a:rPr>
                        <a:t>şi</a:t>
                      </a:r>
                      <a:r>
                        <a:rPr lang="ro-MD" sz="1200" b="1" dirty="0">
                          <a:solidFill>
                            <a:srgbClr val="000000"/>
                          </a:solidFill>
                          <a:latin typeface="Times New Roman"/>
                          <a:ea typeface="Times New Roman"/>
                          <a:cs typeface="Times New Roman"/>
                        </a:rPr>
                        <a:t> impozitul pe venit </a:t>
                      </a:r>
                      <a:r>
                        <a:rPr lang="ro-MD" sz="1200" b="1" dirty="0" err="1">
                          <a:solidFill>
                            <a:srgbClr val="000000"/>
                          </a:solidFill>
                          <a:latin typeface="Times New Roman"/>
                          <a:ea typeface="Times New Roman"/>
                          <a:cs typeface="Times New Roman"/>
                        </a:rPr>
                        <a:t>reţinut</a:t>
                      </a:r>
                      <a:r>
                        <a:rPr lang="ro-MD" sz="1200" b="1" dirty="0">
                          <a:solidFill>
                            <a:srgbClr val="000000"/>
                          </a:solidFill>
                          <a:latin typeface="Times New Roman"/>
                          <a:ea typeface="Times New Roman"/>
                          <a:cs typeface="Times New Roman"/>
                        </a:rPr>
                        <a:t> din </a:t>
                      </a:r>
                      <a:r>
                        <a:rPr lang="ro-MD" sz="1200" b="1" dirty="0" smtClean="0">
                          <a:solidFill>
                            <a:srgbClr val="000000"/>
                          </a:solidFill>
                          <a:latin typeface="Times New Roman"/>
                          <a:ea typeface="Times New Roman"/>
                          <a:cs typeface="Times New Roman"/>
                        </a:rPr>
                        <a:t>acesta (Forma IRV14)</a:t>
                      </a: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o-MD" sz="1200" dirty="0">
                          <a:solidFill>
                            <a:srgbClr val="000000"/>
                          </a:solidFill>
                          <a:latin typeface="Times New Roman"/>
                          <a:ea typeface="Times New Roman"/>
                          <a:cs typeface="Times New Roman"/>
                        </a:rPr>
                        <a:t>lunar, </a:t>
                      </a:r>
                      <a:r>
                        <a:rPr lang="ro-MD" sz="1200" dirty="0">
                          <a:latin typeface="Times New Roman"/>
                          <a:ea typeface="Times New Roman"/>
                          <a:cs typeface="Times New Roman"/>
                        </a:rPr>
                        <a:t>nu mai </a:t>
                      </a:r>
                      <a:r>
                        <a:rPr lang="ro-MD" sz="1200" dirty="0" err="1">
                          <a:latin typeface="Times New Roman"/>
                          <a:ea typeface="Times New Roman"/>
                          <a:cs typeface="Times New Roman"/>
                        </a:rPr>
                        <a:t>tîrziu</a:t>
                      </a:r>
                      <a:r>
                        <a:rPr lang="ro-MD" sz="1200" dirty="0">
                          <a:latin typeface="Times New Roman"/>
                          <a:ea typeface="Times New Roman"/>
                          <a:cs typeface="Times New Roman"/>
                        </a:rPr>
                        <a:t> de</a:t>
                      </a:r>
                      <a:r>
                        <a:rPr lang="ro-MD" sz="1200" dirty="0">
                          <a:solidFill>
                            <a:srgbClr val="000000"/>
                          </a:solidFill>
                          <a:latin typeface="Times New Roman"/>
                          <a:ea typeface="Times New Roman"/>
                          <a:cs typeface="Times New Roman"/>
                        </a:rPr>
                        <a:t> </a:t>
                      </a:r>
                      <a:r>
                        <a:rPr lang="ro-MD" sz="1200" dirty="0" smtClean="0">
                          <a:solidFill>
                            <a:srgbClr val="000000"/>
                          </a:solidFill>
                          <a:latin typeface="Times New Roman"/>
                          <a:ea typeface="Times New Roman"/>
                          <a:cs typeface="Times New Roman"/>
                        </a:rPr>
                        <a:t>data</a:t>
                      </a:r>
                      <a:r>
                        <a:rPr lang="ro-MD" sz="1200" baseline="0" dirty="0" smtClean="0">
                          <a:solidFill>
                            <a:srgbClr val="000000"/>
                          </a:solidFill>
                          <a:latin typeface="Times New Roman"/>
                          <a:ea typeface="Times New Roman"/>
                          <a:cs typeface="Times New Roman"/>
                        </a:rPr>
                        <a:t> de </a:t>
                      </a:r>
                      <a:r>
                        <a:rPr lang="ro-MD" sz="1200" b="1" baseline="0" dirty="0" smtClean="0">
                          <a:solidFill>
                            <a:srgbClr val="000000"/>
                          </a:solidFill>
                          <a:latin typeface="Times New Roman"/>
                          <a:ea typeface="Times New Roman"/>
                          <a:cs typeface="Times New Roman"/>
                        </a:rPr>
                        <a:t>25</a:t>
                      </a:r>
                      <a:r>
                        <a:rPr lang="ro-MD" sz="1200" baseline="0" dirty="0" smtClean="0">
                          <a:solidFill>
                            <a:srgbClr val="000000"/>
                          </a:solidFill>
                          <a:latin typeface="Times New Roman"/>
                          <a:ea typeface="Times New Roman"/>
                          <a:cs typeface="Times New Roman"/>
                        </a:rPr>
                        <a:t> a lunii</a:t>
                      </a:r>
                      <a:r>
                        <a:rPr lang="ro-MD" sz="1200" dirty="0">
                          <a:latin typeface="Times New Roman"/>
                          <a:ea typeface="Times New Roman"/>
                          <a:cs typeface="Times New Roman"/>
                        </a:rPr>
                        <a:t> </a:t>
                      </a:r>
                      <a:r>
                        <a:rPr lang="ro-MD" sz="1200" dirty="0">
                          <a:solidFill>
                            <a:srgbClr val="000000"/>
                          </a:solidFill>
                          <a:latin typeface="Times New Roman"/>
                          <a:ea typeface="Times New Roman"/>
                          <a:cs typeface="Times New Roman"/>
                        </a:rPr>
                        <a:t>următoare lunii de gestiune</a:t>
                      </a: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o-MD" sz="1200" dirty="0">
                          <a:solidFill>
                            <a:srgbClr val="000000"/>
                          </a:solidFill>
                          <a:latin typeface="Times New Roman"/>
                          <a:ea typeface="Times New Roman"/>
                          <a:cs typeface="Times New Roman"/>
                        </a:rPr>
                        <a:t>lunar, </a:t>
                      </a:r>
                      <a:r>
                        <a:rPr lang="ro-MD" sz="1200" dirty="0">
                          <a:latin typeface="Times New Roman"/>
                          <a:ea typeface="Times New Roman"/>
                          <a:cs typeface="Times New Roman"/>
                        </a:rPr>
                        <a:t>nu mai </a:t>
                      </a:r>
                      <a:r>
                        <a:rPr lang="ro-MD" sz="1200" dirty="0" err="1">
                          <a:latin typeface="Times New Roman"/>
                          <a:ea typeface="Times New Roman"/>
                          <a:cs typeface="Times New Roman"/>
                        </a:rPr>
                        <a:t>tîrziu</a:t>
                      </a:r>
                      <a:r>
                        <a:rPr lang="ro-MD" sz="1200" dirty="0">
                          <a:latin typeface="Times New Roman"/>
                          <a:ea typeface="Times New Roman"/>
                          <a:cs typeface="Times New Roman"/>
                        </a:rPr>
                        <a:t> de</a:t>
                      </a:r>
                      <a:r>
                        <a:rPr lang="ro-MD" sz="1200" dirty="0">
                          <a:solidFill>
                            <a:srgbClr val="000000"/>
                          </a:solidFill>
                          <a:latin typeface="Times New Roman"/>
                          <a:ea typeface="Times New Roman"/>
                          <a:cs typeface="Times New Roman"/>
                        </a:rPr>
                        <a:t> ultima zi a lunii</a:t>
                      </a:r>
                      <a:r>
                        <a:rPr lang="ro-MD" sz="1200" dirty="0">
                          <a:latin typeface="Times New Roman"/>
                          <a:ea typeface="Times New Roman"/>
                          <a:cs typeface="Times New Roman"/>
                        </a:rPr>
                        <a:t> </a:t>
                      </a:r>
                      <a:r>
                        <a:rPr lang="ro-MD" sz="1200" dirty="0">
                          <a:solidFill>
                            <a:srgbClr val="000000"/>
                          </a:solidFill>
                          <a:latin typeface="Times New Roman"/>
                          <a:ea typeface="Times New Roman"/>
                          <a:cs typeface="Times New Roman"/>
                        </a:rPr>
                        <a:t>următoare lunii de gestiune</a:t>
                      </a:r>
                      <a:endParaRPr lang="ru-RU" sz="1100" dirty="0">
                        <a:latin typeface="Calibri"/>
                        <a:ea typeface="Times New Roman"/>
                        <a:cs typeface="Times New Roman"/>
                      </a:endParaRPr>
                    </a:p>
                  </a:txBody>
                  <a:tcPr marL="68580" marR="68580" marT="0" marB="0"/>
                </a:tc>
              </a:tr>
              <a:tr h="557324">
                <a:tc>
                  <a:txBody>
                    <a:bodyPr/>
                    <a:lstStyle/>
                    <a:p>
                      <a:pPr>
                        <a:lnSpc>
                          <a:spcPct val="115000"/>
                        </a:lnSpc>
                        <a:spcAft>
                          <a:spcPts val="0"/>
                        </a:spcAft>
                      </a:pPr>
                      <a:r>
                        <a:rPr lang="ro-MD" sz="1200" b="1" dirty="0" smtClean="0">
                          <a:solidFill>
                            <a:schemeClr val="tx1"/>
                          </a:solidFill>
                          <a:latin typeface="Times New Roman"/>
                          <a:ea typeface="Times New Roman"/>
                          <a:cs typeface="Times New Roman"/>
                        </a:rPr>
                        <a:t>Nota de informare privind salariul și alte plăți efectuate de c </a:t>
                      </a:r>
                      <a:r>
                        <a:rPr lang="ro-MD" sz="1200" b="1" dirty="0" err="1" smtClean="0">
                          <a:solidFill>
                            <a:schemeClr val="tx1"/>
                          </a:solidFill>
                          <a:latin typeface="Times New Roman"/>
                          <a:ea typeface="Times New Roman"/>
                          <a:cs typeface="Times New Roman"/>
                        </a:rPr>
                        <a:t>ătre</a:t>
                      </a:r>
                      <a:r>
                        <a:rPr lang="ro-MD" sz="1200" b="1" dirty="0" smtClean="0">
                          <a:solidFill>
                            <a:schemeClr val="tx1"/>
                          </a:solidFill>
                          <a:latin typeface="Times New Roman"/>
                          <a:ea typeface="Times New Roman"/>
                          <a:cs typeface="Times New Roman"/>
                        </a:rPr>
                        <a:t> patron în folosul angajaților, precum și plățile rezidenților din alte surse de venit </a:t>
                      </a:r>
                      <a:r>
                        <a:rPr lang="ro-MD" sz="1200" b="1" dirty="0" err="1" smtClean="0">
                          <a:solidFill>
                            <a:schemeClr val="tx1"/>
                          </a:solidFill>
                          <a:latin typeface="Times New Roman"/>
                          <a:ea typeface="Times New Roman"/>
                          <a:cs typeface="Times New Roman"/>
                        </a:rPr>
                        <a:t>decît</a:t>
                      </a:r>
                      <a:r>
                        <a:rPr lang="ro-MD" sz="1200" b="1" dirty="0" smtClean="0">
                          <a:solidFill>
                            <a:schemeClr val="tx1"/>
                          </a:solidFill>
                          <a:latin typeface="Times New Roman"/>
                          <a:ea typeface="Times New Roman"/>
                          <a:cs typeface="Times New Roman"/>
                        </a:rPr>
                        <a:t> salariul și impozitul pe venit reținut din aceste plăți (Forma IALS14)</a:t>
                      </a:r>
                    </a:p>
                    <a:p>
                      <a:pPr>
                        <a:lnSpc>
                          <a:spcPct val="115000"/>
                        </a:lnSpc>
                        <a:spcAft>
                          <a:spcPts val="0"/>
                        </a:spcAft>
                      </a:pPr>
                      <a:endParaRPr lang="ru-RU" sz="1100" dirty="0">
                        <a:solidFill>
                          <a:schemeClr val="tx1"/>
                        </a:solidFill>
                        <a:latin typeface="Calibri"/>
                        <a:ea typeface="Times New Roman"/>
                        <a:cs typeface="Times New Roman"/>
                      </a:endParaRPr>
                    </a:p>
                  </a:txBody>
                  <a:tcPr marL="68580" marR="68580" marT="0" marB="0"/>
                </a:tc>
                <a:tc>
                  <a:txBody>
                    <a:bodyPr/>
                    <a:lstStyle/>
                    <a:p>
                      <a:pPr>
                        <a:lnSpc>
                          <a:spcPct val="115000"/>
                        </a:lnSpc>
                        <a:spcAft>
                          <a:spcPts val="0"/>
                        </a:spcAft>
                      </a:pPr>
                      <a:r>
                        <a:rPr lang="ro-MD" sz="1200" b="0" dirty="0" smtClean="0">
                          <a:solidFill>
                            <a:schemeClr val="tx1"/>
                          </a:solidFill>
                          <a:latin typeface="Times New Roman"/>
                          <a:ea typeface="Times New Roman"/>
                          <a:cs typeface="Times New Roman"/>
                        </a:rPr>
                        <a:t>anual, nu mai </a:t>
                      </a:r>
                      <a:r>
                        <a:rPr lang="ro-MD" sz="1200" b="0" dirty="0" err="1" smtClean="0">
                          <a:solidFill>
                            <a:schemeClr val="tx1"/>
                          </a:solidFill>
                          <a:latin typeface="Times New Roman"/>
                          <a:ea typeface="Times New Roman"/>
                          <a:cs typeface="Times New Roman"/>
                        </a:rPr>
                        <a:t>tîrziu</a:t>
                      </a:r>
                      <a:r>
                        <a:rPr lang="ro-MD" sz="1200" b="0" dirty="0" smtClean="0">
                          <a:solidFill>
                            <a:schemeClr val="tx1"/>
                          </a:solidFill>
                          <a:latin typeface="Times New Roman"/>
                          <a:ea typeface="Times New Roman"/>
                          <a:cs typeface="Times New Roman"/>
                        </a:rPr>
                        <a:t> de 25 ianuarie</a:t>
                      </a:r>
                      <a:r>
                        <a:rPr lang="ro-MD" sz="1200" b="0" baseline="0" dirty="0" smtClean="0">
                          <a:solidFill>
                            <a:schemeClr val="tx1"/>
                          </a:solidFill>
                          <a:latin typeface="Times New Roman"/>
                          <a:ea typeface="Times New Roman"/>
                          <a:cs typeface="Times New Roman"/>
                        </a:rPr>
                        <a:t> a anului următor anului fiscal de gestiune</a:t>
                      </a:r>
                      <a:endParaRPr lang="ru-RU" sz="1100" b="0" dirty="0">
                        <a:solidFill>
                          <a:schemeClr val="tx1"/>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ro-RO" sz="1100" b="0" dirty="0" smtClean="0">
                          <a:solidFill>
                            <a:schemeClr val="tx1"/>
                          </a:solidFill>
                          <a:latin typeface="Calibri"/>
                          <a:ea typeface="Times New Roman"/>
                          <a:cs typeface="Times New Roman"/>
                        </a:rPr>
                        <a:t>-</a:t>
                      </a:r>
                      <a:endParaRPr lang="ru-RU" sz="1100" b="0" dirty="0">
                        <a:solidFill>
                          <a:schemeClr val="tx1"/>
                        </a:solidFill>
                        <a:latin typeface="Calibri"/>
                        <a:ea typeface="Times New Roman"/>
                        <a:cs typeface="Times New Roman"/>
                      </a:endParaRPr>
                    </a:p>
                  </a:txBody>
                  <a:tcPr marL="68580" marR="68580" marT="0" marB="0"/>
                </a:tc>
              </a:tr>
              <a:tr h="557324">
                <a:tc>
                  <a:txBody>
                    <a:bodyPr/>
                    <a:lstStyle/>
                    <a:p>
                      <a:pPr>
                        <a:lnSpc>
                          <a:spcPct val="115000"/>
                        </a:lnSpc>
                        <a:spcAft>
                          <a:spcPts val="0"/>
                        </a:spcAft>
                      </a:pPr>
                      <a:r>
                        <a:rPr lang="ro-MD" sz="1200" b="1" dirty="0" smtClean="0">
                          <a:latin typeface="Times New Roman"/>
                          <a:ea typeface="Times New Roman"/>
                          <a:cs typeface="Times New Roman"/>
                        </a:rPr>
                        <a:t> Nota de informare</a:t>
                      </a:r>
                      <a:r>
                        <a:rPr lang="ro-MD" sz="1200" b="1" baseline="0" dirty="0" smtClean="0">
                          <a:latin typeface="Times New Roman"/>
                          <a:ea typeface="Times New Roman"/>
                          <a:cs typeface="Times New Roman"/>
                        </a:rPr>
                        <a:t> privind impozitul reținut din alte surse de venit </a:t>
                      </a:r>
                      <a:r>
                        <a:rPr lang="ro-MD" sz="1200" b="1" baseline="0" dirty="0" err="1" smtClean="0">
                          <a:latin typeface="Times New Roman"/>
                          <a:ea typeface="Times New Roman"/>
                          <a:cs typeface="Times New Roman"/>
                        </a:rPr>
                        <a:t>decît</a:t>
                      </a:r>
                      <a:r>
                        <a:rPr lang="ro-MD" sz="1200" b="1" baseline="0" dirty="0" smtClean="0">
                          <a:latin typeface="Times New Roman"/>
                          <a:ea typeface="Times New Roman"/>
                          <a:cs typeface="Times New Roman"/>
                        </a:rPr>
                        <a:t> salariul achitate </a:t>
                      </a:r>
                      <a:r>
                        <a:rPr lang="ro-MD" sz="1200" b="1" baseline="0" dirty="0" err="1" smtClean="0">
                          <a:latin typeface="Times New Roman"/>
                          <a:ea typeface="Times New Roman"/>
                          <a:cs typeface="Times New Roman"/>
                        </a:rPr>
                        <a:t>ersoanelor</a:t>
                      </a:r>
                      <a:r>
                        <a:rPr lang="ro-MD" sz="1200" b="1" baseline="0" dirty="0" smtClean="0">
                          <a:latin typeface="Times New Roman"/>
                          <a:ea typeface="Times New Roman"/>
                          <a:cs typeface="Times New Roman"/>
                        </a:rPr>
                        <a:t> nerezidente (Forma INR14)</a:t>
                      </a:r>
                      <a:endParaRPr lang="ru-RU" sz="1100" dirty="0">
                        <a:latin typeface="Calibri"/>
                        <a:ea typeface="Times New Roman"/>
                        <a:cs typeface="Times New Roman"/>
                      </a:endParaRPr>
                    </a:p>
                  </a:txBody>
                  <a:tcPr marL="68580" marR="68580" marT="0" marB="0"/>
                </a:tc>
                <a:tc>
                  <a:txBody>
                    <a:bodyPr/>
                    <a:lstStyle/>
                    <a:p>
                      <a:pPr>
                        <a:lnSpc>
                          <a:spcPct val="115000"/>
                        </a:lnSpc>
                        <a:spcAft>
                          <a:spcPts val="0"/>
                        </a:spcAft>
                      </a:pPr>
                      <a:r>
                        <a:rPr lang="ro-MD" sz="1200" dirty="0">
                          <a:latin typeface="Times New Roman"/>
                          <a:ea typeface="Times New Roman"/>
                          <a:cs typeface="Times New Roman"/>
                        </a:rPr>
                        <a:t>anual, nu mai </a:t>
                      </a:r>
                      <a:r>
                        <a:rPr lang="ro-MD" sz="1200" dirty="0" err="1">
                          <a:latin typeface="Times New Roman"/>
                          <a:ea typeface="Times New Roman"/>
                          <a:cs typeface="Times New Roman"/>
                        </a:rPr>
                        <a:t>tîrziu</a:t>
                      </a:r>
                      <a:r>
                        <a:rPr lang="ro-MD" sz="1200" dirty="0">
                          <a:latin typeface="Times New Roman"/>
                          <a:ea typeface="Times New Roman"/>
                          <a:cs typeface="Times New Roman"/>
                        </a:rPr>
                        <a:t> de </a:t>
                      </a:r>
                      <a:r>
                        <a:rPr lang="ro-MD" sz="1200" dirty="0" smtClean="0">
                          <a:latin typeface="Times New Roman"/>
                          <a:ea typeface="Times New Roman"/>
                          <a:cs typeface="Times New Roman"/>
                        </a:rPr>
                        <a:t>25 </a:t>
                      </a:r>
                      <a:r>
                        <a:rPr lang="ro-MD" sz="1200" dirty="0">
                          <a:latin typeface="Times New Roman"/>
                          <a:ea typeface="Times New Roman"/>
                          <a:cs typeface="Times New Roman"/>
                        </a:rPr>
                        <a:t>martie a anului următor anului fiscal de gestiune</a:t>
                      </a:r>
                      <a:endParaRPr lang="ru-RU" sz="1100" dirty="0">
                        <a:latin typeface="Calibri"/>
                        <a:ea typeface="Times New Roman"/>
                        <a:cs typeface="Times New Roman"/>
                      </a:endParaRPr>
                    </a:p>
                  </a:txBody>
                  <a:tcPr marL="68580" marR="68580" marT="0" marB="0"/>
                </a:tc>
                <a:tc>
                  <a:txBody>
                    <a:bodyPr/>
                    <a:lstStyle/>
                    <a:p>
                      <a:pPr algn="ctr">
                        <a:lnSpc>
                          <a:spcPct val="115000"/>
                        </a:lnSpc>
                        <a:spcAft>
                          <a:spcPts val="0"/>
                        </a:spcAft>
                      </a:pPr>
                      <a:r>
                        <a:rPr lang="ro-RO" sz="1100" dirty="0" smtClean="0">
                          <a:latin typeface="Calibri"/>
                          <a:ea typeface="Times New Roman"/>
                          <a:cs typeface="Times New Roman"/>
                        </a:rPr>
                        <a:t>-</a:t>
                      </a:r>
                      <a:endParaRPr lang="ru-RU" sz="1100" dirty="0">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801883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500042"/>
            <a:ext cx="8358246" cy="1571636"/>
          </a:xfrm>
        </p:spPr>
        <p:txBody>
          <a:bodyPr>
            <a:normAutofit fontScale="70000" lnSpcReduction="20000"/>
          </a:bodyPr>
          <a:lstStyle/>
          <a:p>
            <a:pPr>
              <a:buNone/>
            </a:pPr>
            <a:r>
              <a:rPr lang="vi-VN" dirty="0" smtClean="0"/>
              <a:t>Formular</a:t>
            </a:r>
            <a:r>
              <a:rPr lang="ro-RO" dirty="0" smtClean="0"/>
              <a:t>ele</a:t>
            </a:r>
            <a:r>
              <a:rPr lang="vi-VN" dirty="0" smtClean="0"/>
              <a:t> </a:t>
            </a:r>
            <a:r>
              <a:rPr lang="ro-RO" dirty="0" smtClean="0"/>
              <a:t>dărilor de seamă fiscale </a:t>
            </a:r>
            <a:r>
              <a:rPr lang="vi-VN" dirty="0" smtClean="0"/>
              <a:t>pot fi obţinut</a:t>
            </a:r>
            <a:r>
              <a:rPr lang="ro-RO" dirty="0" smtClean="0"/>
              <a:t>e</a:t>
            </a:r>
            <a:r>
              <a:rPr lang="vi-VN" dirty="0" smtClean="0"/>
              <a:t> </a:t>
            </a:r>
            <a:r>
              <a:rPr lang="vi-VN" b="1" dirty="0" smtClean="0">
                <a:solidFill>
                  <a:schemeClr val="accent3"/>
                </a:solidFill>
              </a:rPr>
              <a:t>GRATIS</a:t>
            </a:r>
            <a:r>
              <a:rPr lang="vi-VN" dirty="0" smtClean="0">
                <a:solidFill>
                  <a:schemeClr val="accent3"/>
                </a:solidFill>
              </a:rPr>
              <a:t> </a:t>
            </a:r>
            <a:r>
              <a:rPr lang="vi-VN" dirty="0" smtClean="0"/>
              <a:t>la Oficiul fiscal la care se deserveşte contribuabilul. Totodată, formularul poate fi imprimat de sine stătător de pe</a:t>
            </a:r>
            <a:r>
              <a:rPr lang="ro-RO" dirty="0" smtClean="0"/>
              <a:t> portalul Serviciului Fiscal de Stat, </a:t>
            </a:r>
            <a:r>
              <a:rPr lang="ro-RO" dirty="0" err="1" smtClean="0"/>
              <a:t>urmînd</a:t>
            </a:r>
            <a:r>
              <a:rPr lang="ro-RO" dirty="0" smtClean="0"/>
              <a:t> legătura:</a:t>
            </a:r>
          </a:p>
          <a:p>
            <a:pPr>
              <a:buNone/>
            </a:pPr>
            <a:r>
              <a:rPr lang="ro-RO" u="sng" dirty="0" err="1" smtClean="0">
                <a:solidFill>
                  <a:schemeClr val="accent3"/>
                </a:solidFill>
                <a:hlinkClick r:id="rId2"/>
              </a:rPr>
              <a:t>www.fisc.md</a:t>
            </a:r>
            <a:r>
              <a:rPr lang="ro-RO" u="sng" dirty="0" smtClean="0">
                <a:solidFill>
                  <a:schemeClr val="accent3"/>
                </a:solidFill>
                <a:hlinkClick r:id="rId2"/>
              </a:rPr>
              <a:t>/Contribuabili/Formulare/Impozitul</a:t>
            </a:r>
            <a:r>
              <a:rPr lang="ro-RO" u="sng" dirty="0" smtClean="0">
                <a:solidFill>
                  <a:schemeClr val="accent3"/>
                </a:solidFill>
              </a:rPr>
              <a:t> pe venit/pentru persoane fizice</a:t>
            </a:r>
            <a:endParaRPr lang="ru-RU" u="sng" dirty="0">
              <a:solidFill>
                <a:schemeClr val="accent3"/>
              </a:solidFill>
            </a:endParaRPr>
          </a:p>
        </p:txBody>
      </p:sp>
      <p:sp>
        <p:nvSpPr>
          <p:cNvPr id="4" name="Нижний колонтитул 3"/>
          <p:cNvSpPr>
            <a:spLocks noGrp="1"/>
          </p:cNvSpPr>
          <p:nvPr>
            <p:ph type="ftr" sz="quarter" idx="11"/>
          </p:nvPr>
        </p:nvSpPr>
        <p:spPr/>
        <p:txBody>
          <a:bodyPr/>
          <a:lstStyle/>
          <a:p>
            <a:r>
              <a:rPr lang="it-IT" dirty="0"/>
              <a:t>IFPS, moderator: Marina Cravcenco</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15</a:t>
            </a:fld>
            <a:endParaRPr lang="ru-RU"/>
          </a:p>
        </p:txBody>
      </p:sp>
      <p:pic>
        <p:nvPicPr>
          <p:cNvPr id="1027" name="Picture 3" descr="C:\Documents and Settings\veronica.vragaleva\Рабочий стол\formulare2.JPG"/>
          <p:cNvPicPr>
            <a:picLocks noChangeAspect="1" noChangeArrowheads="1"/>
          </p:cNvPicPr>
          <p:nvPr/>
        </p:nvPicPr>
        <p:blipFill>
          <a:blip r:embed="rId3" cstate="print"/>
          <a:srcRect/>
          <a:stretch>
            <a:fillRect/>
          </a:stretch>
        </p:blipFill>
        <p:spPr bwMode="auto">
          <a:xfrm>
            <a:off x="1500166" y="2214554"/>
            <a:ext cx="6243650" cy="3968987"/>
          </a:xfrm>
          <a:prstGeom prst="rect">
            <a:avLst/>
          </a:prstGeom>
          <a:noFill/>
        </p:spPr>
      </p:pic>
    </p:spTree>
    <p:extLst>
      <p:ext uri="{BB962C8B-B14F-4D97-AF65-F5344CB8AC3E}">
        <p14:creationId xmlns:p14="http://schemas.microsoft.com/office/powerpoint/2010/main" val="2936472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p:txBody>
          <a:bodyPr/>
          <a:lstStyle/>
          <a:p>
            <a:r>
              <a:rPr lang="vi-VN" dirty="0" smtClean="0"/>
              <a:t>Informaţii suplimentare pot fi accesate pe portalul </a:t>
            </a:r>
            <a:r>
              <a:rPr lang="vi-VN" u="sng" dirty="0" smtClean="0">
                <a:hlinkClick r:id="rId2"/>
              </a:rPr>
              <a:t>www.fisc.md</a:t>
            </a:r>
            <a:r>
              <a:rPr lang="vi-VN" dirty="0" smtClean="0"/>
              <a:t>, din </a:t>
            </a:r>
            <a:r>
              <a:rPr lang="vi-VN" u="sng" dirty="0" smtClean="0">
                <a:hlinkClick r:id="rId3"/>
              </a:rPr>
              <a:t>Baza Generalizată a Practicii Fiscale</a:t>
            </a:r>
            <a:r>
              <a:rPr lang="vi-VN" dirty="0" smtClean="0"/>
              <a:t>, la Oficiul fiscal la care se deserveşte contribuabilul sau apelînd la numărul </a:t>
            </a:r>
            <a:r>
              <a:rPr lang="vi-VN" b="1" dirty="0" smtClean="0"/>
              <a:t>(022) 0-8000-1525</a:t>
            </a:r>
            <a:r>
              <a:rPr lang="vi-VN" dirty="0" smtClean="0"/>
              <a:t>.</a:t>
            </a:r>
            <a:endParaRPr lang="ro-RO" dirty="0" smtClean="0"/>
          </a:p>
          <a:p>
            <a:pPr>
              <a:buNone/>
            </a:pP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16</a:t>
            </a:fld>
            <a:endParaRPr lang="ru-RU"/>
          </a:p>
        </p:txBody>
      </p:sp>
      <p:sp>
        <p:nvSpPr>
          <p:cNvPr id="6" name="Заголовок 5"/>
          <p:cNvSpPr>
            <a:spLocks noGrp="1"/>
          </p:cNvSpPr>
          <p:nvPr>
            <p:ph type="title"/>
          </p:nvPr>
        </p:nvSpPr>
        <p:spPr/>
        <p:txBody>
          <a:bodyPr/>
          <a:lstStyle/>
          <a:p>
            <a:r>
              <a:rPr lang="ro-RO" dirty="0" smtClean="0"/>
              <a:t>Informaţii suplimentare</a:t>
            </a:r>
            <a:endParaRPr lang="ru-RU" dirty="0"/>
          </a:p>
        </p:txBody>
      </p:sp>
    </p:spTree>
    <p:extLst>
      <p:ext uri="{BB962C8B-B14F-4D97-AF65-F5344CB8AC3E}">
        <p14:creationId xmlns:p14="http://schemas.microsoft.com/office/powerpoint/2010/main" val="2649690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340768"/>
            <a:ext cx="8134672" cy="1665531"/>
          </a:xfrm>
        </p:spPr>
        <p:txBody>
          <a:bodyPr/>
          <a:lstStyle/>
          <a:p>
            <a:r>
              <a:rPr lang="ro-RO" dirty="0" err="1" smtClean="0"/>
              <a:t>Mulţumim</a:t>
            </a:r>
            <a:r>
              <a:rPr lang="ro-RO" dirty="0" smtClean="0"/>
              <a:t> pentru atenţie!</a:t>
            </a:r>
            <a:endParaRPr lang="en-US" dirty="0"/>
          </a:p>
        </p:txBody>
      </p:sp>
      <p:sp>
        <p:nvSpPr>
          <p:cNvPr id="3" name="Подзаголовок 2"/>
          <p:cNvSpPr>
            <a:spLocks noGrp="1"/>
          </p:cNvSpPr>
          <p:nvPr>
            <p:ph type="subTitle" idx="1"/>
          </p:nvPr>
        </p:nvSpPr>
        <p:spPr>
          <a:xfrm>
            <a:off x="685800" y="3611606"/>
            <a:ext cx="7772400" cy="1460467"/>
          </a:xfrm>
        </p:spPr>
        <p:txBody>
          <a:bodyPr>
            <a:normAutofit fontScale="85000" lnSpcReduction="20000"/>
          </a:bodyPr>
          <a:lstStyle/>
          <a:p>
            <a:r>
              <a:rPr lang="ro-RO" dirty="0" smtClean="0"/>
              <a:t>Direcția metodologia impozitelor directe</a:t>
            </a:r>
          </a:p>
          <a:p>
            <a:r>
              <a:rPr lang="ro-RO" dirty="0" smtClean="0"/>
              <a:t>Tel: 0 22 82 33 70</a:t>
            </a:r>
          </a:p>
          <a:p>
            <a:endParaRPr lang="ro-RO" dirty="0" smtClean="0"/>
          </a:p>
          <a:p>
            <a:r>
              <a:rPr lang="ro-RO" dirty="0" smtClean="0"/>
              <a:t>Email: </a:t>
            </a:r>
            <a:r>
              <a:rPr lang="ro-RO" dirty="0" err="1" smtClean="0"/>
              <a:t>parascovia.cebotarenco</a:t>
            </a:r>
            <a:r>
              <a:rPr lang="en-US" dirty="0" smtClean="0"/>
              <a:t>@</a:t>
            </a:r>
            <a:r>
              <a:rPr lang="ro-RO" dirty="0" err="1" smtClean="0"/>
              <a:t>fisc.md</a:t>
            </a:r>
            <a:endParaRPr lang="en-US" dirty="0"/>
          </a:p>
        </p:txBody>
      </p:sp>
      <p:pic>
        <p:nvPicPr>
          <p:cNvPr id="4098" name="Picture 2" descr="C:\Documents and Settings\veronica.vragaleva\Мои документы\Dropbox\FISC\forumuri seminare\Control\pentru\toastmasters-7-research-your-topic.jpg"/>
          <p:cNvPicPr>
            <a:picLocks noChangeAspect="1" noChangeArrowheads="1"/>
          </p:cNvPicPr>
          <p:nvPr/>
        </p:nvPicPr>
        <p:blipFill>
          <a:blip r:embed="rId2" cstate="print"/>
          <a:srcRect/>
          <a:stretch>
            <a:fillRect/>
          </a:stretch>
        </p:blipFill>
        <p:spPr bwMode="auto">
          <a:xfrm>
            <a:off x="1000100" y="857232"/>
            <a:ext cx="914400" cy="969963"/>
          </a:xfrm>
          <a:prstGeom prst="rect">
            <a:avLst/>
          </a:prstGeom>
          <a:noFill/>
        </p:spPr>
      </p:pic>
    </p:spTree>
    <p:extLst>
      <p:ext uri="{BB962C8B-B14F-4D97-AF65-F5344CB8AC3E}">
        <p14:creationId xmlns:p14="http://schemas.microsoft.com/office/powerpoint/2010/main" val="3495298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o-RO" sz="2900" dirty="0" smtClean="0"/>
              <a:t>Planul seminarului</a:t>
            </a:r>
            <a:endParaRPr lang="en-US" sz="2900" dirty="0"/>
          </a:p>
        </p:txBody>
      </p:sp>
      <p:sp>
        <p:nvSpPr>
          <p:cNvPr id="2" name="Содержимое 1"/>
          <p:cNvSpPr>
            <a:spLocks noGrp="1"/>
          </p:cNvSpPr>
          <p:nvPr>
            <p:ph sz="quarter" idx="2"/>
          </p:nvPr>
        </p:nvSpPr>
        <p:spPr>
          <a:xfrm>
            <a:off x="457200" y="1196752"/>
            <a:ext cx="4040188" cy="5544616"/>
          </a:xfrm>
        </p:spPr>
        <p:txBody>
          <a:bodyPr>
            <a:normAutofit fontScale="32500" lnSpcReduction="20000"/>
          </a:bodyPr>
          <a:lstStyle/>
          <a:p>
            <a:pPr lvl="0"/>
            <a:r>
              <a:rPr lang="ro-MD" sz="6200" dirty="0" smtClean="0"/>
              <a:t>Baza normativă ce reglementează calcularea și reținerea impozitului pe venit la sursa de plată.</a:t>
            </a:r>
          </a:p>
          <a:p>
            <a:pPr lvl="0"/>
            <a:endParaRPr lang="ru-RU" sz="1500" dirty="0" smtClean="0"/>
          </a:p>
          <a:p>
            <a:pPr lvl="0"/>
            <a:r>
              <a:rPr lang="ro-MD" sz="6200" dirty="0" smtClean="0"/>
              <a:t>Facilități acordate de patron.</a:t>
            </a:r>
          </a:p>
          <a:p>
            <a:pPr lvl="0"/>
            <a:endParaRPr lang="ru-RU" sz="1500" dirty="0" smtClean="0"/>
          </a:p>
          <a:p>
            <a:pPr lvl="0"/>
            <a:r>
              <a:rPr lang="ro-MD" sz="6200" dirty="0" smtClean="0"/>
              <a:t>Scutirile acordate angajaților la impozitul pe venit calculat la sursa de plată.</a:t>
            </a:r>
            <a:endParaRPr lang="ro-MD" sz="1500" dirty="0" smtClean="0"/>
          </a:p>
          <a:p>
            <a:pPr lvl="0"/>
            <a:r>
              <a:rPr lang="ro-MD" sz="6200" dirty="0" smtClean="0"/>
              <a:t>Confirmarea drepturilor la scutiri.</a:t>
            </a:r>
          </a:p>
          <a:p>
            <a:pPr lvl="0"/>
            <a:endParaRPr lang="ro-MD" sz="1500" dirty="0" smtClean="0"/>
          </a:p>
          <a:p>
            <a:pPr lvl="0"/>
            <a:r>
              <a:rPr lang="ro-MD" sz="6200" dirty="0" smtClean="0"/>
              <a:t>Modul de calculare și reținere a impozitului pe venit la sursa de plată.</a:t>
            </a:r>
          </a:p>
          <a:p>
            <a:pPr lvl="0"/>
            <a:endParaRPr lang="ro-MD" sz="1500" dirty="0" smtClean="0"/>
          </a:p>
          <a:p>
            <a:pPr lvl="0"/>
            <a:r>
              <a:rPr lang="ro-MD" sz="6200" dirty="0" smtClean="0"/>
              <a:t>Declararea impozitului pe venit reținut la sursa de plată.</a:t>
            </a:r>
          </a:p>
          <a:p>
            <a:pPr lvl="0"/>
            <a:endParaRPr lang="ru-RU" sz="6200" dirty="0" smtClean="0"/>
          </a:p>
          <a:p>
            <a:endParaRPr lang="en-US" dirty="0"/>
          </a:p>
        </p:txBody>
      </p:sp>
      <p:pic>
        <p:nvPicPr>
          <p:cNvPr id="10" name="Содержимое 6" descr="Tax.jpg"/>
          <p:cNvPicPr>
            <a:picLocks noGrp="1" noChangeAspect="1"/>
          </p:cNvPicPr>
          <p:nvPr>
            <p:ph sz="quarter" idx="4"/>
          </p:nvPr>
        </p:nvPicPr>
        <p:blipFill>
          <a:blip r:embed="rId2" cstate="print"/>
          <a:stretch>
            <a:fillRect/>
          </a:stretch>
        </p:blipFill>
        <p:spPr>
          <a:xfrm>
            <a:off x="4499992" y="1988840"/>
            <a:ext cx="4344399" cy="3334326"/>
          </a:xfrm>
        </p:spPr>
      </p:pic>
    </p:spTree>
    <p:extLst>
      <p:ext uri="{BB962C8B-B14F-4D97-AF65-F5344CB8AC3E}">
        <p14:creationId xmlns:p14="http://schemas.microsoft.com/office/powerpoint/2010/main" val="3369277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45930" y="2420889"/>
            <a:ext cx="8102534" cy="2448272"/>
          </a:xfrm>
        </p:spPr>
        <p:txBody>
          <a:bodyPr>
            <a:normAutofit/>
          </a:bodyPr>
          <a:lstStyle/>
          <a:p>
            <a:r>
              <a:rPr lang="ro-RO" sz="2400" dirty="0" smtClean="0"/>
              <a:t>Art.88 din Codul fiscal;</a:t>
            </a:r>
          </a:p>
          <a:p>
            <a:r>
              <a:rPr lang="ro-MD" sz="2400" dirty="0" smtClean="0"/>
              <a:t>Art.24 alin.(1) din Legea pentru punerea în aplicare a titlurilor I și II ale Codului fiscal;</a:t>
            </a:r>
          </a:p>
          <a:p>
            <a:r>
              <a:rPr lang="ro-MD" sz="2400" dirty="0" smtClean="0"/>
              <a:t>Hotărârea Guvernului nr.697 din 22.08.2014.</a:t>
            </a:r>
          </a:p>
          <a:p>
            <a:endParaRPr lang="ro-MD" dirty="0" smtClean="0"/>
          </a:p>
        </p:txBody>
      </p:sp>
      <p:sp>
        <p:nvSpPr>
          <p:cNvPr id="5" name="Заголовок 4"/>
          <p:cNvSpPr>
            <a:spLocks noGrp="1"/>
          </p:cNvSpPr>
          <p:nvPr>
            <p:ph type="title"/>
          </p:nvPr>
        </p:nvSpPr>
        <p:spPr>
          <a:xfrm>
            <a:off x="611560" y="188639"/>
            <a:ext cx="8263970" cy="1831595"/>
          </a:xfrm>
        </p:spPr>
        <p:txBody>
          <a:bodyPr>
            <a:normAutofit fontScale="90000"/>
          </a:bodyPr>
          <a:lstStyle/>
          <a:p>
            <a:r>
              <a:rPr lang="ro-RO" dirty="0" smtClean="0"/>
              <a:t/>
            </a:r>
            <a:br>
              <a:rPr lang="ro-RO" dirty="0" smtClean="0"/>
            </a:br>
            <a:r>
              <a:rPr lang="ro-RO" sz="3100" dirty="0" smtClean="0"/>
              <a:t>Baza normativă ce reglementează calcularea impozitului pe venit la sursa de plată</a:t>
            </a:r>
            <a:r>
              <a:rPr lang="ro-RO" dirty="0" smtClean="0"/>
              <a:t/>
            </a:r>
            <a:br>
              <a:rPr lang="ro-RO" dirty="0" smtClean="0"/>
            </a:br>
            <a:r>
              <a:rPr lang="ro-RO" dirty="0" smtClean="0"/>
              <a:t> </a:t>
            </a:r>
            <a:endParaRPr lang="ru-RU" dirty="0"/>
          </a:p>
        </p:txBody>
      </p:sp>
    </p:spTree>
    <p:extLst>
      <p:ext uri="{BB962C8B-B14F-4D97-AF65-F5344CB8AC3E}">
        <p14:creationId xmlns:p14="http://schemas.microsoft.com/office/powerpoint/2010/main" val="1239370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1158021"/>
            <a:ext cx="8208912" cy="5760640"/>
          </a:xfrm>
        </p:spPr>
        <p:txBody>
          <a:bodyPr>
            <a:normAutofit fontScale="25000" lnSpcReduction="20000"/>
          </a:bodyPr>
          <a:lstStyle/>
          <a:p>
            <a:r>
              <a:rPr lang="ro-RO" sz="7200" dirty="0" smtClean="0"/>
              <a:t>Facilitățile acordate de patron reprezintă surse de venit impozabile (art.19 din Codul fiscal).</a:t>
            </a:r>
          </a:p>
          <a:p>
            <a:pPr marL="109728" indent="0">
              <a:buNone/>
            </a:pPr>
            <a:endParaRPr lang="ro-RO" sz="3200" dirty="0" smtClean="0"/>
          </a:p>
          <a:p>
            <a:r>
              <a:rPr lang="ro-RO" sz="7200" dirty="0" smtClean="0"/>
              <a:t>În componența facilităților acordate angajatului de către patron se includ:</a:t>
            </a:r>
          </a:p>
          <a:p>
            <a:endParaRPr lang="ro-RO" sz="3200" dirty="0" smtClean="0"/>
          </a:p>
          <a:p>
            <a:pPr lvl="1" algn="just"/>
            <a:r>
              <a:rPr lang="ro-RO" sz="7200" dirty="0" smtClean="0"/>
              <a:t>- plățile acordate angajatului pentru recuperarea cheltuielilor personale și a celor plătite în favoarea angajatului, cu excepția plăților la BASS și FAOAM, precum și a plăților aferente cheltuielilor suportate și determinate de angajator pentru transportul, hrana și studiile profesionale ale angajatului, conform HG nr.144 din 28.02.2014;</a:t>
            </a:r>
          </a:p>
          <a:p>
            <a:pPr lvl="1" algn="just"/>
            <a:r>
              <a:rPr lang="ro-RO" sz="7200" dirty="0" smtClean="0"/>
              <a:t>- suma anuală a datoriei angajatului față de patron;</a:t>
            </a:r>
          </a:p>
          <a:p>
            <a:pPr lvl="1" algn="just"/>
            <a:r>
              <a:rPr lang="ro-RO" sz="7200" dirty="0" smtClean="0"/>
              <a:t>-suma plătită suplimentar de către patron la orice plată a angajatului pentru locuința acordată de către patron;</a:t>
            </a:r>
          </a:p>
          <a:p>
            <a:pPr lvl="1" algn="just"/>
            <a:r>
              <a:rPr lang="ro-RO" sz="7200" dirty="0" smtClean="0"/>
              <a:t>- suma dobânzii obținută ca rezultat al depășirii ratei de bază stabilite de BNM în luna noiembrie a anului precedent anului fiscal de gestiune față de rata dobânzii calculată pentru împrumuturile acordate de către patron angajatului, în funcție de termenul  lor de acordare;</a:t>
            </a:r>
          </a:p>
          <a:p>
            <a:pPr lvl="1" algn="just"/>
            <a:r>
              <a:rPr lang="ro-RO" sz="7200" dirty="0" smtClean="0"/>
              <a:t>- cheltuielile patronului pentru darea proprietății în folosință angajatului în scopuri personale. </a:t>
            </a:r>
          </a:p>
          <a:p>
            <a:endParaRPr lang="ro-MD" sz="7200" dirty="0" smtClean="0"/>
          </a:p>
          <a:p>
            <a:endParaRPr lang="ro-MD" dirty="0" smtClean="0"/>
          </a:p>
        </p:txBody>
      </p:sp>
      <p:sp>
        <p:nvSpPr>
          <p:cNvPr id="5" name="Заголовок 4"/>
          <p:cNvSpPr>
            <a:spLocks noGrp="1"/>
          </p:cNvSpPr>
          <p:nvPr>
            <p:ph type="title"/>
          </p:nvPr>
        </p:nvSpPr>
        <p:spPr>
          <a:xfrm>
            <a:off x="611560" y="1"/>
            <a:ext cx="8263970" cy="1124743"/>
          </a:xfrm>
        </p:spPr>
        <p:txBody>
          <a:bodyPr>
            <a:normAutofit fontScale="90000"/>
          </a:bodyPr>
          <a:lstStyle/>
          <a:p>
            <a:r>
              <a:rPr lang="ro-RO" dirty="0" smtClean="0"/>
              <a:t/>
            </a:r>
            <a:br>
              <a:rPr lang="ro-RO" dirty="0" smtClean="0"/>
            </a:br>
            <a:r>
              <a:rPr lang="ro-RO" sz="3600" dirty="0" smtClean="0"/>
              <a:t>Facilități</a:t>
            </a:r>
            <a:r>
              <a:rPr lang="ro-RO" dirty="0" smtClean="0"/>
              <a:t> acordate de patron</a:t>
            </a:r>
            <a:br>
              <a:rPr lang="ro-RO" dirty="0" smtClean="0"/>
            </a:br>
            <a:r>
              <a:rPr lang="ro-RO" dirty="0" smtClean="0"/>
              <a:t> </a:t>
            </a:r>
            <a:endParaRPr lang="ru-RU" dirty="0"/>
          </a:p>
        </p:txBody>
      </p:sp>
    </p:spTree>
    <p:extLst>
      <p:ext uri="{BB962C8B-B14F-4D97-AF65-F5344CB8AC3E}">
        <p14:creationId xmlns:p14="http://schemas.microsoft.com/office/powerpoint/2010/main" val="249727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26428" y="1916832"/>
            <a:ext cx="8507288" cy="5256584"/>
          </a:xfrm>
        </p:spPr>
        <p:txBody>
          <a:bodyPr>
            <a:normAutofit fontScale="77500" lnSpcReduction="20000"/>
          </a:bodyPr>
          <a:lstStyle/>
          <a:p>
            <a:pPr algn="just"/>
            <a:r>
              <a:rPr lang="vi-VN" dirty="0" smtClean="0"/>
              <a:t>Scutirile la care are dreptul contribuabilul rezident al Republicii Moldova se acordă fie la </a:t>
            </a:r>
            <a:r>
              <a:rPr lang="vi-VN" b="1" dirty="0" smtClean="0"/>
              <a:t>locul de muncă de bază</a:t>
            </a:r>
            <a:r>
              <a:rPr lang="vi-VN" dirty="0" smtClean="0"/>
              <a:t>, fie la </a:t>
            </a:r>
            <a:r>
              <a:rPr lang="vi-VN" b="1" dirty="0" smtClean="0"/>
              <a:t>locul de muncă prin cumul</a:t>
            </a:r>
            <a:r>
              <a:rPr lang="vi-VN" dirty="0" smtClean="0"/>
              <a:t>. </a:t>
            </a:r>
          </a:p>
          <a:p>
            <a:pPr algn="just"/>
            <a:r>
              <a:rPr lang="vi-VN" dirty="0" smtClean="0"/>
              <a:t>    </a:t>
            </a:r>
            <a:r>
              <a:rPr lang="vi-VN" i="1" dirty="0" smtClean="0"/>
              <a:t>Locul de muncă de bază </a:t>
            </a:r>
            <a:r>
              <a:rPr lang="vi-VN" dirty="0" smtClean="0"/>
              <a:t>se consideră întreprinderea (inclusiv întreprinderea individuală şi gospodăria ţărănească (de fermier)), instituţia, organizaţia la care, conform legislaţiei în vigoare, se ţine în evidenţă carnetul de muncă al angajatului.</a:t>
            </a:r>
          </a:p>
          <a:p>
            <a:pPr algn="just"/>
            <a:r>
              <a:rPr lang="vi-VN" dirty="0" smtClean="0"/>
              <a:t>    </a:t>
            </a:r>
            <a:r>
              <a:rPr lang="vi-VN" i="1" dirty="0" smtClean="0"/>
              <a:t>Munca prin cumul </a:t>
            </a:r>
            <a:r>
              <a:rPr lang="vi-VN" dirty="0" smtClean="0"/>
              <a:t>reprezintă îndeplinirea de către salariat, pe lîngă munca de bază, a unei alte munci, permanente sau temporare, în afara orelor de program, pe baza unui contract individual de muncă distinct.</a:t>
            </a:r>
            <a:endParaRPr lang="ro-RO" dirty="0" smtClean="0"/>
          </a:p>
          <a:p>
            <a:pPr algn="just"/>
            <a:endParaRPr lang="vi-VN" dirty="0" smtClean="0"/>
          </a:p>
          <a:p>
            <a:pPr algn="just"/>
            <a:r>
              <a:rPr lang="ro-MD" b="1" dirty="0" smtClean="0"/>
              <a:t>Conform alin. (4) art. 88 din CF, prezentarea cu bună ştiinţă în cerere şi în documentele care confirmă dreptul la scutiri a unor informaţii false sau care induc în eroare atrage după sine aplicarea amenzii şi răspunderea penală prevăzute de </a:t>
            </a:r>
            <a:r>
              <a:rPr lang="ro-MD" b="1" dirty="0" err="1" smtClean="0"/>
              <a:t>legislaţie</a:t>
            </a:r>
            <a:r>
              <a:rPr lang="ro-MD" b="1" dirty="0" smtClean="0"/>
              <a:t>.</a:t>
            </a:r>
          </a:p>
          <a:p>
            <a:pPr algn="just"/>
            <a:endParaRPr lang="ro-MD" b="1" dirty="0"/>
          </a:p>
          <a:p>
            <a:pPr algn="just"/>
            <a:endParaRPr lang="ro-MD" b="1" dirty="0" smtClean="0"/>
          </a:p>
          <a:p>
            <a:pPr algn="just"/>
            <a:endParaRPr lang="ro-MD" b="1" dirty="0"/>
          </a:p>
          <a:p>
            <a:pPr algn="just"/>
            <a:endParaRPr lang="ro-MD" b="1" dirty="0" smtClean="0"/>
          </a:p>
          <a:p>
            <a:pPr algn="just"/>
            <a:endParaRPr lang="ro-MD" b="1" dirty="0"/>
          </a:p>
          <a:p>
            <a:pPr algn="just"/>
            <a:endParaRPr lang="ro-MD" b="1" dirty="0" smtClean="0"/>
          </a:p>
          <a:p>
            <a:pPr algn="just"/>
            <a:endParaRPr lang="ro-MD" b="1" dirty="0"/>
          </a:p>
          <a:p>
            <a:pPr algn="just"/>
            <a:endParaRPr lang="ro-MD" b="1" dirty="0" smtClean="0"/>
          </a:p>
          <a:p>
            <a:pPr algn="just"/>
            <a:endParaRPr lang="ro-MD" b="1" dirty="0"/>
          </a:p>
          <a:p>
            <a:pPr algn="just"/>
            <a:endParaRPr lang="ro-MD" b="1" dirty="0" smtClean="0"/>
          </a:p>
          <a:p>
            <a:pPr algn="just"/>
            <a:endParaRPr lang="ro-MD" b="1" dirty="0"/>
          </a:p>
          <a:p>
            <a:pPr algn="just"/>
            <a:endParaRPr lang="ro-MD" b="1" dirty="0" smtClean="0"/>
          </a:p>
          <a:p>
            <a:pPr marL="109728" indent="0" algn="just">
              <a:buNone/>
            </a:pPr>
            <a:endParaRPr lang="ru-RU" dirty="0" smtClean="0"/>
          </a:p>
          <a:p>
            <a:pPr algn="just"/>
            <a:endParaRPr lang="ro-RO" dirty="0" smtClean="0"/>
          </a:p>
          <a:p>
            <a:pPr algn="just">
              <a:buNone/>
            </a:pPr>
            <a:endParaRPr lang="ru-RU" b="1"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5</a:t>
            </a:fld>
            <a:endParaRPr lang="ru-RU"/>
          </a:p>
        </p:txBody>
      </p:sp>
      <p:sp>
        <p:nvSpPr>
          <p:cNvPr id="6" name="Заголовок 5"/>
          <p:cNvSpPr>
            <a:spLocks noGrp="1"/>
          </p:cNvSpPr>
          <p:nvPr>
            <p:ph type="title"/>
          </p:nvPr>
        </p:nvSpPr>
        <p:spPr>
          <a:xfrm>
            <a:off x="395536" y="76325"/>
            <a:ext cx="8514408" cy="1440160"/>
          </a:xfrm>
        </p:spPr>
        <p:txBody>
          <a:bodyPr>
            <a:normAutofit fontScale="90000"/>
          </a:bodyPr>
          <a:lstStyle/>
          <a:p>
            <a:r>
              <a:rPr lang="ro-MD" sz="2700" dirty="0" smtClean="0"/>
              <a:t/>
            </a:r>
            <a:br>
              <a:rPr lang="ro-MD" sz="2700" dirty="0" smtClean="0"/>
            </a:br>
            <a:r>
              <a:rPr lang="ro-MD" sz="2700" dirty="0" smtClean="0"/>
              <a:t/>
            </a:r>
            <a:br>
              <a:rPr lang="ro-MD" sz="2700" dirty="0" smtClean="0"/>
            </a:br>
            <a:r>
              <a:rPr lang="ro-RO" sz="3600" dirty="0"/>
              <a:t>Scutirile acordate angajaților la impozitul pe venit calculat la sursa de plată </a:t>
            </a:r>
            <a:r>
              <a:rPr lang="ru-RU" dirty="0" smtClean="0"/>
              <a:t/>
            </a:r>
            <a:br>
              <a:rPr lang="ru-RU" dirty="0" smtClean="0"/>
            </a:br>
            <a:endParaRPr lang="en-US" dirty="0"/>
          </a:p>
        </p:txBody>
      </p:sp>
    </p:spTree>
    <p:extLst>
      <p:ext uri="{BB962C8B-B14F-4D97-AF65-F5344CB8AC3E}">
        <p14:creationId xmlns:p14="http://schemas.microsoft.com/office/powerpoint/2010/main" val="870043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5744" y="1421104"/>
            <a:ext cx="8507288" cy="4752528"/>
          </a:xfrm>
        </p:spPr>
        <p:txBody>
          <a:bodyPr>
            <a:normAutofit/>
          </a:bodyPr>
          <a:lstStyle/>
          <a:p>
            <a:pPr algn="just">
              <a:buNone/>
            </a:pPr>
            <a:r>
              <a:rPr lang="ro-MD" dirty="0" smtClean="0"/>
              <a:t> </a:t>
            </a:r>
            <a:r>
              <a:rPr lang="ro-MD" sz="1900" dirty="0" smtClean="0"/>
              <a:t>Pentru anul 2014 sunt stabilite următoarele mărimi ale scutirii:</a:t>
            </a:r>
            <a:endParaRPr lang="ru-RU" sz="1900" dirty="0" smtClean="0"/>
          </a:p>
          <a:p>
            <a:pPr lvl="0" algn="just"/>
            <a:r>
              <a:rPr lang="ro-MD" sz="1900" dirty="0" smtClean="0"/>
              <a:t>Scutirea personală – </a:t>
            </a:r>
            <a:r>
              <a:rPr lang="ro-MD" sz="1900" b="1" dirty="0" smtClean="0"/>
              <a:t>9 516</a:t>
            </a:r>
            <a:r>
              <a:rPr lang="ro-MD" sz="1900" dirty="0" smtClean="0"/>
              <a:t> lei (art. 33 (1) CF);</a:t>
            </a:r>
            <a:endParaRPr lang="ru-RU" sz="1900" dirty="0" smtClean="0"/>
          </a:p>
          <a:p>
            <a:pPr lvl="0" algn="just"/>
            <a:r>
              <a:rPr lang="ro-MD" sz="1900" dirty="0" smtClean="0"/>
              <a:t>Scutirea personală majoră – </a:t>
            </a:r>
            <a:r>
              <a:rPr lang="ro-MD" sz="1900" b="1" dirty="0" smtClean="0"/>
              <a:t>14 148 </a:t>
            </a:r>
            <a:r>
              <a:rPr lang="ro-MD" sz="1900" dirty="0" smtClean="0"/>
              <a:t>lei (art. 33 (2) CF);</a:t>
            </a:r>
            <a:endParaRPr lang="ru-RU" sz="1900" dirty="0" smtClean="0"/>
          </a:p>
          <a:p>
            <a:pPr lvl="0" algn="just"/>
            <a:r>
              <a:rPr lang="ro-MD" sz="1900" dirty="0" smtClean="0"/>
              <a:t>Scutirea pentru soţ (soţie)  –  </a:t>
            </a:r>
            <a:r>
              <a:rPr lang="ro-MD" sz="1900" b="1" dirty="0" smtClean="0"/>
              <a:t>9 516</a:t>
            </a:r>
            <a:r>
              <a:rPr lang="ro-MD" sz="1900" dirty="0" smtClean="0"/>
              <a:t> lei (art. 34 (1) CF);</a:t>
            </a:r>
            <a:endParaRPr lang="ru-RU" sz="1900" dirty="0" smtClean="0"/>
          </a:p>
          <a:p>
            <a:pPr lvl="0" algn="just"/>
            <a:r>
              <a:rPr lang="ro-MD" sz="1900" dirty="0" smtClean="0"/>
              <a:t>Scutirea majoră pentru soţ (soţie)  – </a:t>
            </a:r>
            <a:r>
              <a:rPr lang="ro-MD" sz="1900" b="1" dirty="0" smtClean="0"/>
              <a:t>14 148 </a:t>
            </a:r>
            <a:r>
              <a:rPr lang="ro-MD" sz="1900" dirty="0" smtClean="0"/>
              <a:t>lei (art. 34 (2) CF). </a:t>
            </a:r>
            <a:endParaRPr lang="ru-RU" sz="1900" dirty="0" smtClean="0"/>
          </a:p>
          <a:p>
            <a:pPr lvl="0" algn="just"/>
            <a:r>
              <a:rPr lang="ro-MD" sz="1900" dirty="0" smtClean="0"/>
              <a:t>Scutire pentru persoanele întreţinute, cu excepţia invalizilor din copilărie – </a:t>
            </a:r>
            <a:r>
              <a:rPr lang="ro-MD" sz="1900" b="1" dirty="0" smtClean="0"/>
              <a:t>2 124 </a:t>
            </a:r>
            <a:r>
              <a:rPr lang="ro-MD" sz="1900" dirty="0" smtClean="0"/>
              <a:t>lei (art. 35 (1) CF);</a:t>
            </a:r>
            <a:endParaRPr lang="ru-RU" sz="1900" dirty="0" smtClean="0"/>
          </a:p>
          <a:p>
            <a:pPr lvl="0" algn="just"/>
            <a:r>
              <a:rPr lang="ro-MD" sz="1900" dirty="0" smtClean="0"/>
              <a:t>Scutire pentru persoanele întreţinute - invalizi din copilărie –</a:t>
            </a:r>
            <a:r>
              <a:rPr lang="ro-MD" sz="1900" b="1" dirty="0" smtClean="0"/>
              <a:t> 9 516</a:t>
            </a:r>
            <a:r>
              <a:rPr lang="ro-MD" sz="1900" dirty="0" smtClean="0"/>
              <a:t> lei (art.35 (1) CF).</a:t>
            </a:r>
            <a:endParaRPr lang="ru-RU" sz="1900" dirty="0"/>
          </a:p>
        </p:txBody>
      </p:sp>
      <p:sp>
        <p:nvSpPr>
          <p:cNvPr id="4" name="Нижний колонтитул 3"/>
          <p:cNvSpPr>
            <a:spLocks noGrp="1"/>
          </p:cNvSpPr>
          <p:nvPr>
            <p:ph type="ftr" sz="quarter" idx="11"/>
          </p:nvPr>
        </p:nvSpPr>
        <p:spPr/>
        <p:txBody>
          <a:bodyPr/>
          <a:lstStyle/>
          <a:p>
            <a:r>
              <a:rPr lang="it-IT" dirty="0" smtClean="0"/>
              <a:t>IFPS moderator: Marina Cravcenco</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6</a:t>
            </a:fld>
            <a:endParaRPr lang="ru-RU"/>
          </a:p>
        </p:txBody>
      </p:sp>
      <p:sp>
        <p:nvSpPr>
          <p:cNvPr id="6" name="Заголовок 5"/>
          <p:cNvSpPr>
            <a:spLocks noGrp="1"/>
          </p:cNvSpPr>
          <p:nvPr>
            <p:ph type="title"/>
          </p:nvPr>
        </p:nvSpPr>
        <p:spPr>
          <a:xfrm>
            <a:off x="395536" y="188640"/>
            <a:ext cx="8291264" cy="936104"/>
          </a:xfrm>
        </p:spPr>
        <p:txBody>
          <a:bodyPr>
            <a:normAutofit fontScale="90000"/>
          </a:bodyPr>
          <a:lstStyle/>
          <a:p>
            <a:r>
              <a:rPr lang="ro-MD" sz="2700" dirty="0" smtClean="0"/>
              <a:t/>
            </a:r>
            <a:br>
              <a:rPr lang="ro-MD" sz="2700" dirty="0" smtClean="0"/>
            </a:br>
            <a:r>
              <a:rPr lang="ro-MD" sz="2700" dirty="0" smtClean="0"/>
              <a:t/>
            </a:r>
            <a:br>
              <a:rPr lang="ro-MD" sz="2700" dirty="0" smtClean="0"/>
            </a:br>
            <a:r>
              <a:rPr lang="ro-MD" sz="3600" dirty="0" smtClean="0"/>
              <a:t>Prevederi aferente scutirilor la care are dreptul angajatul</a:t>
            </a:r>
            <a:r>
              <a:rPr lang="ru-RU" dirty="0" smtClean="0"/>
              <a:t/>
            </a:r>
            <a:br>
              <a:rPr lang="ru-RU" dirty="0" smtClean="0"/>
            </a:br>
            <a:endParaRPr lang="en-US" dirty="0"/>
          </a:p>
        </p:txBody>
      </p:sp>
    </p:spTree>
    <p:extLst>
      <p:ext uri="{BB962C8B-B14F-4D97-AF65-F5344CB8AC3E}">
        <p14:creationId xmlns:p14="http://schemas.microsoft.com/office/powerpoint/2010/main" val="2312301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12776"/>
            <a:ext cx="8507288" cy="4752528"/>
          </a:xfrm>
        </p:spPr>
        <p:txBody>
          <a:bodyPr>
            <a:normAutofit fontScale="85000" lnSpcReduction="10000"/>
          </a:bodyPr>
          <a:lstStyle/>
          <a:p>
            <a:pPr algn="just"/>
            <a:r>
              <a:rPr lang="ro-MD" dirty="0" smtClean="0"/>
              <a:t> </a:t>
            </a:r>
            <a:r>
              <a:rPr lang="ro-RO" dirty="0" smtClean="0"/>
              <a:t>În scopul </a:t>
            </a:r>
            <a:r>
              <a:rPr lang="ro-RO" b="1" dirty="0" smtClean="0"/>
              <a:t>determinării mărimii şi categoriei scutirii</a:t>
            </a:r>
            <a:r>
              <a:rPr lang="ro-RO" dirty="0" smtClean="0"/>
              <a:t>, care urmează a fi acordată lucrătorului, ultimul nu mai tîrziu de data stabilită pentru începerea lucrului în calitate de angajat, trebuie să prezinte patronului o Cerere privind acordarea scutirilor.</a:t>
            </a:r>
            <a:endParaRPr lang="ru-RU" dirty="0" smtClean="0"/>
          </a:p>
          <a:p>
            <a:pPr algn="just"/>
            <a:r>
              <a:rPr lang="ro-RO" b="1" dirty="0" smtClean="0"/>
              <a:t>Lucrătorul care nu-şi schimbă locul de muncă</a:t>
            </a:r>
            <a:r>
              <a:rPr lang="ro-RO" dirty="0" smtClean="0"/>
              <a:t> nu este obligat să prezinte anual patronului Cererea şi copiile (extrasele) din documentele corespunzătoare, cu excepţia cazurilor cînd angajatul obţine dreptul la scutiri suplimentare sau pierde dreptul la careva scutiri. </a:t>
            </a:r>
            <a:endParaRPr lang="ru-RU" dirty="0" smtClean="0"/>
          </a:p>
          <a:p>
            <a:pPr algn="just"/>
            <a:r>
              <a:rPr lang="ro-RO" dirty="0" smtClean="0"/>
              <a:t>Modelul cererii privind acordarea scutirilor la impozitul pe venit reținut din salariu este stabilită în Anexa nr. 6 din HG </a:t>
            </a:r>
            <a:r>
              <a:rPr lang="ro-MD" dirty="0" smtClean="0"/>
              <a:t>nr. 697 din 22.08.2014</a:t>
            </a:r>
            <a:r>
              <a:rPr lang="ro-RO" b="1" dirty="0" smtClean="0"/>
              <a:t>.</a:t>
            </a:r>
            <a:endParaRPr lang="ru-RU" dirty="0"/>
          </a:p>
        </p:txBody>
      </p:sp>
      <p:sp>
        <p:nvSpPr>
          <p:cNvPr id="4" name="Нижний колонтитул 3"/>
          <p:cNvSpPr>
            <a:spLocks noGrp="1"/>
          </p:cNvSpPr>
          <p:nvPr>
            <p:ph type="ftr" sz="quarter" idx="11"/>
          </p:nvPr>
        </p:nvSpPr>
        <p:spPr/>
        <p:txBody>
          <a:bodyPr/>
          <a:lstStyle/>
          <a:p>
            <a:r>
              <a:rPr lang="it-IT" dirty="0" smtClean="0"/>
              <a:t>IFPS moderator: Marina Cravcenco</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7</a:t>
            </a:fld>
            <a:endParaRPr lang="ru-RU"/>
          </a:p>
        </p:txBody>
      </p:sp>
      <p:sp>
        <p:nvSpPr>
          <p:cNvPr id="6" name="Заголовок 5"/>
          <p:cNvSpPr>
            <a:spLocks noGrp="1"/>
          </p:cNvSpPr>
          <p:nvPr>
            <p:ph type="title"/>
          </p:nvPr>
        </p:nvSpPr>
        <p:spPr>
          <a:xfrm>
            <a:off x="395536" y="188640"/>
            <a:ext cx="8291264" cy="936104"/>
          </a:xfrm>
        </p:spPr>
        <p:txBody>
          <a:bodyPr>
            <a:normAutofit fontScale="90000"/>
          </a:bodyPr>
          <a:lstStyle/>
          <a:p>
            <a:r>
              <a:rPr lang="ro-MD" sz="2700" dirty="0" smtClean="0"/>
              <a:t/>
            </a:r>
            <a:br>
              <a:rPr lang="ro-MD" sz="2700" dirty="0" smtClean="0"/>
            </a:br>
            <a:r>
              <a:rPr lang="ro-MD" sz="2700" dirty="0" smtClean="0"/>
              <a:t/>
            </a:r>
            <a:br>
              <a:rPr lang="ro-MD" sz="2700" dirty="0" smtClean="0"/>
            </a:br>
            <a:r>
              <a:rPr lang="ro-MD" sz="3600" dirty="0" smtClean="0"/>
              <a:t>Modul de acordare a scutirii</a:t>
            </a:r>
            <a:r>
              <a:rPr lang="ru-RU" dirty="0" smtClean="0"/>
              <a:t/>
            </a:r>
            <a:br>
              <a:rPr lang="ru-RU" dirty="0" smtClean="0"/>
            </a:br>
            <a:endParaRPr lang="en-US" dirty="0"/>
          </a:p>
        </p:txBody>
      </p:sp>
    </p:spTree>
    <p:extLst>
      <p:ext uri="{BB962C8B-B14F-4D97-AF65-F5344CB8AC3E}">
        <p14:creationId xmlns:p14="http://schemas.microsoft.com/office/powerpoint/2010/main" val="4108619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476672"/>
            <a:ext cx="8507288" cy="5616624"/>
          </a:xfrm>
        </p:spPr>
        <p:txBody>
          <a:bodyPr>
            <a:normAutofit fontScale="25000" lnSpcReduction="20000"/>
          </a:bodyPr>
          <a:lstStyle/>
          <a:p>
            <a:r>
              <a:rPr lang="ro-MD" sz="5600" dirty="0" smtClean="0"/>
              <a:t> </a:t>
            </a:r>
            <a:r>
              <a:rPr lang="en-US" sz="5600" dirty="0" err="1" smtClean="0"/>
              <a:t>Persoana</a:t>
            </a:r>
            <a:r>
              <a:rPr lang="en-US" sz="5600" dirty="0" smtClean="0"/>
              <a:t> </a:t>
            </a:r>
            <a:r>
              <a:rPr lang="en-US" sz="5600" dirty="0" err="1"/>
              <a:t>fizică</a:t>
            </a:r>
            <a:r>
              <a:rPr lang="en-US" sz="5600" dirty="0"/>
              <a:t> </a:t>
            </a:r>
            <a:r>
              <a:rPr lang="en-US" sz="5600" dirty="0" err="1"/>
              <a:t>rezidentă</a:t>
            </a:r>
            <a:r>
              <a:rPr lang="en-US" sz="5600" dirty="0"/>
              <a:t> </a:t>
            </a:r>
            <a:r>
              <a:rPr lang="en-US" sz="5600" dirty="0" err="1"/>
              <a:t>aflată</a:t>
            </a:r>
            <a:r>
              <a:rPr lang="en-US" sz="5600" dirty="0"/>
              <a:t> </a:t>
            </a:r>
            <a:r>
              <a:rPr lang="en-US" sz="5600" dirty="0" err="1"/>
              <a:t>în</a:t>
            </a:r>
            <a:r>
              <a:rPr lang="en-US" sz="5600" dirty="0"/>
              <a:t> </a:t>
            </a:r>
            <a:r>
              <a:rPr lang="en-US" sz="5600" dirty="0" err="1"/>
              <a:t>relaţii</a:t>
            </a:r>
            <a:r>
              <a:rPr lang="en-US" sz="5600" dirty="0"/>
              <a:t> de </a:t>
            </a:r>
            <a:r>
              <a:rPr lang="en-US" sz="5600" dirty="0" err="1"/>
              <a:t>căsătorie</a:t>
            </a:r>
            <a:r>
              <a:rPr lang="en-US" sz="5600" dirty="0"/>
              <a:t> are </a:t>
            </a:r>
            <a:r>
              <a:rPr lang="en-US" sz="5600" dirty="0" err="1"/>
              <a:t>dreptul</a:t>
            </a:r>
            <a:r>
              <a:rPr lang="en-US" sz="5600" dirty="0"/>
              <a:t> la o </a:t>
            </a:r>
            <a:r>
              <a:rPr lang="en-US" sz="5600" dirty="0" err="1"/>
              <a:t>scutire</a:t>
            </a:r>
            <a:r>
              <a:rPr lang="en-US" sz="5600" dirty="0"/>
              <a:t> </a:t>
            </a:r>
            <a:r>
              <a:rPr lang="en-US" sz="5600" dirty="0" err="1"/>
              <a:t>suplimentară</a:t>
            </a:r>
            <a:r>
              <a:rPr lang="en-US" sz="5600" dirty="0"/>
              <a:t> </a:t>
            </a:r>
            <a:r>
              <a:rPr lang="en-US" sz="5600" dirty="0" err="1"/>
              <a:t>în</a:t>
            </a:r>
            <a:r>
              <a:rPr lang="en-US" sz="5600" dirty="0"/>
              <a:t> </a:t>
            </a:r>
            <a:r>
              <a:rPr lang="en-US" sz="5600" dirty="0" err="1"/>
              <a:t>mărimea</a:t>
            </a:r>
            <a:r>
              <a:rPr lang="en-US" sz="5600" dirty="0"/>
              <a:t> </a:t>
            </a:r>
            <a:r>
              <a:rPr lang="en-US" sz="5600" dirty="0" err="1"/>
              <a:t>indicatorului</a:t>
            </a:r>
            <a:r>
              <a:rPr lang="en-US" sz="5600" dirty="0"/>
              <a:t> </a:t>
            </a:r>
            <a:r>
              <a:rPr lang="en-US" sz="5600" dirty="0" err="1"/>
              <a:t>prevăzut</a:t>
            </a:r>
            <a:r>
              <a:rPr lang="en-US" sz="5600" dirty="0"/>
              <a:t> la art.34 </a:t>
            </a:r>
            <a:r>
              <a:rPr lang="en-US" sz="5600" dirty="0" err="1"/>
              <a:t>alin</a:t>
            </a:r>
            <a:r>
              <a:rPr lang="en-US" sz="5600" dirty="0"/>
              <a:t>.(1) </a:t>
            </a:r>
            <a:r>
              <a:rPr lang="en-US" sz="5600" dirty="0" err="1"/>
              <a:t>sau</a:t>
            </a:r>
            <a:r>
              <a:rPr lang="en-US" sz="5600" dirty="0"/>
              <a:t> (2) din </a:t>
            </a:r>
            <a:r>
              <a:rPr lang="ro-RO" sz="5600" dirty="0" smtClean="0"/>
              <a:t>Codul fiscal</a:t>
            </a:r>
            <a:r>
              <a:rPr lang="en-US" sz="5600" dirty="0" smtClean="0"/>
              <a:t> </a:t>
            </a:r>
            <a:r>
              <a:rPr lang="en-US" sz="5600" dirty="0" err="1"/>
              <a:t>pentru</a:t>
            </a:r>
            <a:r>
              <a:rPr lang="en-US" sz="5600" dirty="0"/>
              <a:t> </a:t>
            </a:r>
            <a:r>
              <a:rPr lang="en-US" sz="5600" dirty="0" err="1"/>
              <a:t>perioada</a:t>
            </a:r>
            <a:r>
              <a:rPr lang="en-US" sz="5600" dirty="0"/>
              <a:t> </a:t>
            </a:r>
            <a:r>
              <a:rPr lang="en-US" sz="5600" dirty="0" err="1"/>
              <a:t>fiscală</a:t>
            </a:r>
            <a:r>
              <a:rPr lang="en-US" sz="5600" dirty="0"/>
              <a:t> </a:t>
            </a:r>
            <a:r>
              <a:rPr lang="en-US" sz="5600" dirty="0" err="1"/>
              <a:t>respectivă</a:t>
            </a:r>
            <a:r>
              <a:rPr lang="en-US" sz="5600" dirty="0"/>
              <a:t>, cu </a:t>
            </a:r>
            <a:r>
              <a:rPr lang="en-US" sz="5600" dirty="0" err="1"/>
              <a:t>condiţia</a:t>
            </a:r>
            <a:r>
              <a:rPr lang="en-US" sz="5600" dirty="0"/>
              <a:t> </a:t>
            </a:r>
            <a:r>
              <a:rPr lang="en-US" sz="5600" dirty="0" err="1"/>
              <a:t>că</a:t>
            </a:r>
            <a:r>
              <a:rPr lang="en-US" sz="5600" dirty="0"/>
              <a:t> </a:t>
            </a:r>
            <a:r>
              <a:rPr lang="en-US" sz="5600" dirty="0" err="1"/>
              <a:t>soţul</a:t>
            </a:r>
            <a:r>
              <a:rPr lang="en-US" sz="5600" dirty="0"/>
              <a:t> (</a:t>
            </a:r>
            <a:r>
              <a:rPr lang="en-US" sz="5600" dirty="0" err="1"/>
              <a:t>soţia</a:t>
            </a:r>
            <a:r>
              <a:rPr lang="en-US" sz="5600" dirty="0"/>
              <a:t>) nu </a:t>
            </a:r>
            <a:r>
              <a:rPr lang="en-US" sz="5600" dirty="0" err="1"/>
              <a:t>beneficiază</a:t>
            </a:r>
            <a:r>
              <a:rPr lang="en-US" sz="5600" dirty="0"/>
              <a:t> de </a:t>
            </a:r>
            <a:r>
              <a:rPr lang="en-US" sz="5600" dirty="0" err="1"/>
              <a:t>scutire</a:t>
            </a:r>
            <a:r>
              <a:rPr lang="en-US" sz="5600" dirty="0"/>
              <a:t> </a:t>
            </a:r>
            <a:r>
              <a:rPr lang="en-US" sz="5600" dirty="0" err="1" smtClean="0"/>
              <a:t>personală</a:t>
            </a:r>
            <a:r>
              <a:rPr lang="ro-RO" sz="5600" dirty="0" smtClean="0"/>
              <a:t>;</a:t>
            </a:r>
          </a:p>
          <a:p>
            <a:r>
              <a:rPr lang="en-US" sz="5600" dirty="0"/>
              <a:t>Suma </a:t>
            </a:r>
            <a:r>
              <a:rPr lang="en-US" sz="5600" dirty="0" err="1"/>
              <a:t>scutirilor</a:t>
            </a:r>
            <a:r>
              <a:rPr lang="en-US" sz="5600" dirty="0"/>
              <a:t> </a:t>
            </a:r>
            <a:r>
              <a:rPr lang="en-US" sz="5600" dirty="0" err="1"/>
              <a:t>personale</a:t>
            </a:r>
            <a:r>
              <a:rPr lang="en-US" sz="5600" dirty="0"/>
              <a:t> </a:t>
            </a:r>
            <a:r>
              <a:rPr lang="en-US" sz="5600" dirty="0" err="1"/>
              <a:t>anuale</a:t>
            </a:r>
            <a:r>
              <a:rPr lang="en-US" sz="5600" dirty="0"/>
              <a:t> </a:t>
            </a:r>
            <a:r>
              <a:rPr lang="en-US" sz="5600" dirty="0" err="1"/>
              <a:t>prevăzute</a:t>
            </a:r>
            <a:r>
              <a:rPr lang="en-US" sz="5600" dirty="0"/>
              <a:t> la art.33 </a:t>
            </a:r>
            <a:r>
              <a:rPr lang="en-US" sz="5600" dirty="0" err="1"/>
              <a:t>alin</a:t>
            </a:r>
            <a:r>
              <a:rPr lang="en-US" sz="5600" dirty="0"/>
              <a:t>.(1) </a:t>
            </a:r>
            <a:r>
              <a:rPr lang="en-US" sz="5600" dirty="0" err="1"/>
              <a:t>sau</a:t>
            </a:r>
            <a:r>
              <a:rPr lang="en-US" sz="5600" dirty="0"/>
              <a:t> (2) din </a:t>
            </a:r>
            <a:r>
              <a:rPr lang="en-US" sz="5600" dirty="0" err="1"/>
              <a:t>Codul</a:t>
            </a:r>
            <a:r>
              <a:rPr lang="en-US" sz="5600" dirty="0"/>
              <a:t> fiscal se transmit </a:t>
            </a:r>
            <a:r>
              <a:rPr lang="en-US" sz="5600" dirty="0" err="1"/>
              <a:t>în</a:t>
            </a:r>
            <a:r>
              <a:rPr lang="en-US" sz="5600" dirty="0"/>
              <a:t> </a:t>
            </a:r>
            <a:r>
              <a:rPr lang="en-US" sz="5600" dirty="0" err="1"/>
              <a:t>cuantum</a:t>
            </a:r>
            <a:r>
              <a:rPr lang="en-US" sz="5600" dirty="0"/>
              <a:t> </a:t>
            </a:r>
            <a:r>
              <a:rPr lang="en-US" sz="5600" dirty="0" err="1"/>
              <a:t>întreg</a:t>
            </a:r>
            <a:r>
              <a:rPr lang="en-US" sz="5600" dirty="0"/>
              <a:t>, </a:t>
            </a:r>
            <a:r>
              <a:rPr lang="en-US" sz="5600" dirty="0" err="1"/>
              <a:t>fără</a:t>
            </a:r>
            <a:r>
              <a:rPr lang="en-US" sz="5600" dirty="0"/>
              <a:t> a fi </a:t>
            </a:r>
            <a:r>
              <a:rPr lang="en-US" sz="5600" dirty="0" err="1"/>
              <a:t>divizate</a:t>
            </a:r>
            <a:r>
              <a:rPr lang="en-US" sz="5600" dirty="0"/>
              <a:t> </a:t>
            </a:r>
            <a:r>
              <a:rPr lang="en-US" sz="5600" dirty="0" err="1"/>
              <a:t>între</a:t>
            </a:r>
            <a:r>
              <a:rPr lang="en-US" sz="5600" dirty="0"/>
              <a:t> </a:t>
            </a:r>
            <a:r>
              <a:rPr lang="en-US" sz="5600" dirty="0" err="1"/>
              <a:t>contribuabil</a:t>
            </a:r>
            <a:r>
              <a:rPr lang="en-US" sz="5600" dirty="0"/>
              <a:t> </a:t>
            </a:r>
            <a:r>
              <a:rPr lang="en-US" sz="5600" dirty="0" err="1"/>
              <a:t>şi</a:t>
            </a:r>
            <a:r>
              <a:rPr lang="en-US" sz="5600" dirty="0"/>
              <a:t> </a:t>
            </a:r>
            <a:r>
              <a:rPr lang="en-US" sz="5600" dirty="0" err="1"/>
              <a:t>soţia</a:t>
            </a:r>
            <a:r>
              <a:rPr lang="en-US" sz="5600" dirty="0"/>
              <a:t> (</a:t>
            </a:r>
            <a:r>
              <a:rPr lang="en-US" sz="5600" dirty="0" err="1"/>
              <a:t>soţul</a:t>
            </a:r>
            <a:r>
              <a:rPr lang="en-US" sz="5600" dirty="0"/>
              <a:t>) </a:t>
            </a:r>
            <a:r>
              <a:rPr lang="en-US" sz="5600" dirty="0" err="1" smtClean="0"/>
              <a:t>acestuia</a:t>
            </a:r>
            <a:r>
              <a:rPr lang="ro-RO" sz="5600" dirty="0" smtClean="0"/>
              <a:t>;</a:t>
            </a:r>
          </a:p>
          <a:p>
            <a:endParaRPr lang="en-US" sz="1600" dirty="0"/>
          </a:p>
          <a:p>
            <a:r>
              <a:rPr lang="en-US" sz="5600" dirty="0" err="1"/>
              <a:t>Dacă</a:t>
            </a:r>
            <a:r>
              <a:rPr lang="en-US" sz="5600" dirty="0"/>
              <a:t> </a:t>
            </a:r>
            <a:r>
              <a:rPr lang="en-US" sz="5600" dirty="0" err="1"/>
              <a:t>pe</a:t>
            </a:r>
            <a:r>
              <a:rPr lang="en-US" sz="5600" dirty="0"/>
              <a:t> </a:t>
            </a:r>
            <a:r>
              <a:rPr lang="en-US" sz="5600" dirty="0" err="1"/>
              <a:t>parcursul</a:t>
            </a:r>
            <a:r>
              <a:rPr lang="en-US" sz="5600" dirty="0"/>
              <a:t> </a:t>
            </a:r>
            <a:r>
              <a:rPr lang="en-US" sz="5600" dirty="0" err="1"/>
              <a:t>anului</a:t>
            </a:r>
            <a:r>
              <a:rPr lang="en-US" sz="5600" dirty="0"/>
              <a:t> fiscal </a:t>
            </a:r>
            <a:r>
              <a:rPr lang="en-US" sz="5600" dirty="0" err="1"/>
              <a:t>soţii</a:t>
            </a:r>
            <a:r>
              <a:rPr lang="en-US" sz="5600" dirty="0"/>
              <a:t> </a:t>
            </a:r>
            <a:r>
              <a:rPr lang="en-US" sz="5600" dirty="0" err="1"/>
              <a:t>întrerup</a:t>
            </a:r>
            <a:r>
              <a:rPr lang="en-US" sz="5600" dirty="0"/>
              <a:t> </a:t>
            </a:r>
            <a:r>
              <a:rPr lang="en-US" sz="5600" dirty="0" err="1"/>
              <a:t>relaţiile</a:t>
            </a:r>
            <a:r>
              <a:rPr lang="en-US" sz="5600" dirty="0"/>
              <a:t> de </a:t>
            </a:r>
            <a:r>
              <a:rPr lang="en-US" sz="5600" dirty="0" err="1"/>
              <a:t>căsătorie</a:t>
            </a:r>
            <a:r>
              <a:rPr lang="en-US" sz="5600" dirty="0"/>
              <a:t>, </a:t>
            </a:r>
            <a:r>
              <a:rPr lang="en-US" sz="5600" dirty="0" err="1"/>
              <a:t>în</a:t>
            </a:r>
            <a:r>
              <a:rPr lang="en-US" sz="5600" dirty="0"/>
              <a:t> </a:t>
            </a:r>
            <a:r>
              <a:rPr lang="en-US" sz="5600" dirty="0" err="1"/>
              <a:t>cazul</a:t>
            </a:r>
            <a:r>
              <a:rPr lang="en-US" sz="5600" dirty="0"/>
              <a:t> </a:t>
            </a:r>
            <a:r>
              <a:rPr lang="en-US" sz="5600" dirty="0" err="1"/>
              <a:t>în</a:t>
            </a:r>
            <a:r>
              <a:rPr lang="en-US" sz="5600" dirty="0"/>
              <a:t> care </a:t>
            </a:r>
            <a:r>
              <a:rPr lang="en-US" sz="5600" dirty="0" err="1"/>
              <a:t>unul</a:t>
            </a:r>
            <a:r>
              <a:rPr lang="en-US" sz="5600" dirty="0"/>
              <a:t> </a:t>
            </a:r>
            <a:r>
              <a:rPr lang="en-US" sz="5600" dirty="0" err="1"/>
              <a:t>dintre</a:t>
            </a:r>
            <a:r>
              <a:rPr lang="en-US" sz="5600" dirty="0"/>
              <a:t> </a:t>
            </a:r>
            <a:r>
              <a:rPr lang="en-US" sz="5600" dirty="0" err="1"/>
              <a:t>ei</a:t>
            </a:r>
            <a:r>
              <a:rPr lang="en-US" sz="5600" dirty="0"/>
              <a:t> a </a:t>
            </a:r>
            <a:r>
              <a:rPr lang="en-US" sz="5600" dirty="0" err="1"/>
              <a:t>beneficiat</a:t>
            </a:r>
            <a:r>
              <a:rPr lang="en-US" sz="5600" dirty="0"/>
              <a:t> de </a:t>
            </a:r>
            <a:r>
              <a:rPr lang="en-US" sz="5600" dirty="0" err="1"/>
              <a:t>scutirea</a:t>
            </a:r>
            <a:r>
              <a:rPr lang="en-US" sz="5600" dirty="0"/>
              <a:t> </a:t>
            </a:r>
            <a:r>
              <a:rPr lang="en-US" sz="5600" dirty="0" err="1"/>
              <a:t>soţului</a:t>
            </a:r>
            <a:r>
              <a:rPr lang="en-US" sz="5600" dirty="0"/>
              <a:t> (</a:t>
            </a:r>
            <a:r>
              <a:rPr lang="en-US" sz="5600" dirty="0" err="1"/>
              <a:t>soţiei</a:t>
            </a:r>
            <a:r>
              <a:rPr lang="en-US" sz="5600" dirty="0"/>
              <a:t>), la </a:t>
            </a:r>
            <a:r>
              <a:rPr lang="en-US" sz="5600" dirty="0" err="1"/>
              <a:t>prezentarea</a:t>
            </a:r>
            <a:r>
              <a:rPr lang="en-US" sz="5600" dirty="0"/>
              <a:t> </a:t>
            </a:r>
            <a:r>
              <a:rPr lang="en-US" sz="5600" dirty="0" err="1"/>
              <a:t>declaraţiei</a:t>
            </a:r>
            <a:r>
              <a:rPr lang="en-US" sz="5600" dirty="0"/>
              <a:t>, </a:t>
            </a:r>
            <a:r>
              <a:rPr lang="en-US" sz="5600" dirty="0" err="1"/>
              <a:t>fiecare</a:t>
            </a:r>
            <a:r>
              <a:rPr lang="en-US" sz="5600" dirty="0"/>
              <a:t> </a:t>
            </a:r>
            <a:r>
              <a:rPr lang="en-US" sz="5600" dirty="0" err="1"/>
              <a:t>dintre</a:t>
            </a:r>
            <a:r>
              <a:rPr lang="en-US" sz="5600" dirty="0"/>
              <a:t> </a:t>
            </a:r>
            <a:r>
              <a:rPr lang="en-US" sz="5600" dirty="0" err="1"/>
              <a:t>ei</a:t>
            </a:r>
            <a:r>
              <a:rPr lang="en-US" sz="5600" dirty="0"/>
              <a:t> se </a:t>
            </a:r>
            <a:r>
              <a:rPr lang="en-US" sz="5600" dirty="0" err="1"/>
              <a:t>va</a:t>
            </a:r>
            <a:r>
              <a:rPr lang="en-US" sz="5600" dirty="0"/>
              <a:t> </a:t>
            </a:r>
            <a:r>
              <a:rPr lang="en-US" sz="5600" dirty="0" err="1"/>
              <a:t>folosi</a:t>
            </a:r>
            <a:r>
              <a:rPr lang="en-US" sz="5600" dirty="0"/>
              <a:t> </a:t>
            </a:r>
            <a:r>
              <a:rPr lang="en-US" sz="5600" dirty="0" err="1"/>
              <a:t>numai</a:t>
            </a:r>
            <a:r>
              <a:rPr lang="en-US" sz="5600" dirty="0"/>
              <a:t> de </a:t>
            </a:r>
            <a:r>
              <a:rPr lang="en-US" sz="5600" dirty="0" err="1"/>
              <a:t>scutirea</a:t>
            </a:r>
            <a:r>
              <a:rPr lang="en-US" sz="5600" dirty="0"/>
              <a:t> </a:t>
            </a:r>
            <a:r>
              <a:rPr lang="en-US" sz="5600" dirty="0" err="1"/>
              <a:t>personală</a:t>
            </a:r>
            <a:r>
              <a:rPr lang="en-US" sz="5600" dirty="0"/>
              <a:t>, cu </a:t>
            </a:r>
            <a:r>
              <a:rPr lang="en-US" sz="5600" dirty="0" err="1"/>
              <a:t>recalcularea</a:t>
            </a:r>
            <a:r>
              <a:rPr lang="en-US" sz="5600" dirty="0"/>
              <a:t> </a:t>
            </a:r>
            <a:r>
              <a:rPr lang="en-US" sz="5600" dirty="0" err="1"/>
              <a:t>respectivă</a:t>
            </a:r>
            <a:r>
              <a:rPr lang="en-US" sz="5600" dirty="0"/>
              <a:t> a </a:t>
            </a:r>
            <a:r>
              <a:rPr lang="en-US" sz="5600" dirty="0" err="1"/>
              <a:t>obligaţiei</a:t>
            </a:r>
            <a:r>
              <a:rPr lang="en-US" sz="5600" dirty="0"/>
              <a:t> </a:t>
            </a:r>
            <a:r>
              <a:rPr lang="en-US" sz="5600" dirty="0" err="1"/>
              <a:t>privind</a:t>
            </a:r>
            <a:r>
              <a:rPr lang="en-US" sz="5600" dirty="0"/>
              <a:t> </a:t>
            </a:r>
            <a:r>
              <a:rPr lang="en-US" sz="5600" dirty="0" err="1"/>
              <a:t>impozitul</a:t>
            </a:r>
            <a:r>
              <a:rPr lang="en-US" sz="5600" dirty="0"/>
              <a:t> </a:t>
            </a:r>
            <a:r>
              <a:rPr lang="en-US" sz="5600" dirty="0" err="1"/>
              <a:t>pe</a:t>
            </a:r>
            <a:r>
              <a:rPr lang="en-US" sz="5600" dirty="0"/>
              <a:t> </a:t>
            </a:r>
            <a:r>
              <a:rPr lang="en-US" sz="5600" dirty="0" err="1"/>
              <a:t>venit</a:t>
            </a:r>
            <a:r>
              <a:rPr lang="en-US" sz="5600" dirty="0"/>
              <a:t>. </a:t>
            </a:r>
            <a:endParaRPr lang="ro-RO" sz="5600" dirty="0" smtClean="0"/>
          </a:p>
          <a:p>
            <a:endParaRPr lang="ro-MD" sz="2000" dirty="0"/>
          </a:p>
          <a:p>
            <a:r>
              <a:rPr lang="en-US" sz="5600" dirty="0" err="1"/>
              <a:t>Angajatul</a:t>
            </a:r>
            <a:r>
              <a:rPr lang="en-US" sz="5600" dirty="0"/>
              <a:t> are </a:t>
            </a:r>
            <a:r>
              <a:rPr lang="en-US" sz="5600" dirty="0" err="1"/>
              <a:t>dreptul</a:t>
            </a:r>
            <a:r>
              <a:rPr lang="en-US" sz="5600" dirty="0"/>
              <a:t> la </a:t>
            </a:r>
            <a:r>
              <a:rPr lang="en-US" sz="5600" dirty="0" err="1"/>
              <a:t>scutirea</a:t>
            </a:r>
            <a:r>
              <a:rPr lang="en-US" sz="5600" dirty="0"/>
              <a:t> care </a:t>
            </a:r>
            <a:r>
              <a:rPr lang="en-US" sz="5600" dirty="0" err="1"/>
              <a:t>constituie</a:t>
            </a:r>
            <a:r>
              <a:rPr lang="en-US" sz="5600" dirty="0"/>
              <a:t> </a:t>
            </a:r>
            <a:r>
              <a:rPr lang="en-US" sz="5600" dirty="0" err="1"/>
              <a:t>indicatorul</a:t>
            </a:r>
            <a:r>
              <a:rPr lang="en-US" sz="5600" dirty="0"/>
              <a:t> </a:t>
            </a:r>
            <a:r>
              <a:rPr lang="en-US" sz="5600" dirty="0" err="1"/>
              <a:t>expus</a:t>
            </a:r>
            <a:r>
              <a:rPr lang="en-US" sz="5600" dirty="0"/>
              <a:t> la art.35 </a:t>
            </a:r>
            <a:r>
              <a:rPr lang="en-US" sz="5600" dirty="0" err="1"/>
              <a:t>alin</a:t>
            </a:r>
            <a:r>
              <a:rPr lang="en-US" sz="5600" dirty="0"/>
              <a:t>.(1) din </a:t>
            </a:r>
            <a:r>
              <a:rPr lang="en-US" sz="5600" dirty="0" err="1"/>
              <a:t>Codul</a:t>
            </a:r>
            <a:r>
              <a:rPr lang="en-US" sz="5600" dirty="0"/>
              <a:t> fiscal </a:t>
            </a:r>
            <a:r>
              <a:rPr lang="en-US" sz="5600" dirty="0" err="1"/>
              <a:t>pentru</a:t>
            </a:r>
            <a:r>
              <a:rPr lang="en-US" sz="5600" dirty="0"/>
              <a:t> </a:t>
            </a:r>
            <a:r>
              <a:rPr lang="en-US" sz="5600" dirty="0" err="1"/>
              <a:t>fiecare</a:t>
            </a:r>
            <a:r>
              <a:rPr lang="en-US" sz="5600" dirty="0"/>
              <a:t> </a:t>
            </a:r>
            <a:r>
              <a:rPr lang="en-US" sz="5600" dirty="0" err="1"/>
              <a:t>persoană</a:t>
            </a:r>
            <a:r>
              <a:rPr lang="en-US" sz="5600" dirty="0"/>
              <a:t> </a:t>
            </a:r>
            <a:r>
              <a:rPr lang="en-US" sz="5600" dirty="0" err="1"/>
              <a:t>întreţinută</a:t>
            </a:r>
            <a:r>
              <a:rPr lang="en-US" sz="5600" dirty="0"/>
              <a:t>, cu </a:t>
            </a:r>
            <a:r>
              <a:rPr lang="en-US" sz="5600" dirty="0" err="1"/>
              <a:t>excepţia</a:t>
            </a:r>
            <a:r>
              <a:rPr lang="en-US" sz="5600" dirty="0"/>
              <a:t> </a:t>
            </a:r>
            <a:r>
              <a:rPr lang="en-US" sz="5600" dirty="0" err="1"/>
              <a:t>invalizilor</a:t>
            </a:r>
            <a:r>
              <a:rPr lang="en-US" sz="5600" dirty="0"/>
              <a:t> din </a:t>
            </a:r>
            <a:r>
              <a:rPr lang="en-US" sz="5600" dirty="0" err="1"/>
              <a:t>copilărie</a:t>
            </a:r>
            <a:r>
              <a:rPr lang="en-US" sz="5600" dirty="0"/>
              <a:t>, </a:t>
            </a:r>
            <a:r>
              <a:rPr lang="en-US" sz="5600" dirty="0" err="1"/>
              <a:t>pentru</a:t>
            </a:r>
            <a:r>
              <a:rPr lang="en-US" sz="5600" dirty="0"/>
              <a:t> care </a:t>
            </a:r>
            <a:r>
              <a:rPr lang="en-US" sz="5600" dirty="0" err="1"/>
              <a:t>scutirea</a:t>
            </a:r>
            <a:r>
              <a:rPr lang="en-US" sz="5600" dirty="0"/>
              <a:t> </a:t>
            </a:r>
            <a:r>
              <a:rPr lang="en-US" sz="5600" dirty="0" err="1"/>
              <a:t>constituie</a:t>
            </a:r>
            <a:r>
              <a:rPr lang="en-US" sz="5600" dirty="0"/>
              <a:t> </a:t>
            </a:r>
            <a:r>
              <a:rPr lang="en-US" sz="5600" dirty="0" err="1"/>
              <a:t>indicatorul</a:t>
            </a:r>
            <a:r>
              <a:rPr lang="en-US" sz="5600" dirty="0"/>
              <a:t> </a:t>
            </a:r>
            <a:r>
              <a:rPr lang="en-US" sz="5600" dirty="0" err="1"/>
              <a:t>prevăzut</a:t>
            </a:r>
            <a:r>
              <a:rPr lang="en-US" sz="5600" dirty="0"/>
              <a:t> la art.33 </a:t>
            </a:r>
            <a:r>
              <a:rPr lang="en-US" sz="5600" dirty="0" err="1"/>
              <a:t>alin</a:t>
            </a:r>
            <a:r>
              <a:rPr lang="en-US" sz="5600" dirty="0"/>
              <a:t>.(1) din </a:t>
            </a:r>
            <a:r>
              <a:rPr lang="ro-RO" sz="5600" dirty="0" smtClean="0"/>
              <a:t>Codul fiscal</a:t>
            </a:r>
            <a:r>
              <a:rPr lang="en-US" sz="5600" dirty="0" smtClean="0"/>
              <a:t>. </a:t>
            </a:r>
            <a:endParaRPr lang="ro-RO" sz="5600" dirty="0" smtClean="0"/>
          </a:p>
          <a:p>
            <a:endParaRPr lang="ro-MD" sz="2000" dirty="0" smtClean="0"/>
          </a:p>
          <a:p>
            <a:r>
              <a:rPr lang="en-US" sz="5600" dirty="0" err="1"/>
              <a:t>Persoana</a:t>
            </a:r>
            <a:r>
              <a:rPr lang="en-US" sz="5600" dirty="0"/>
              <a:t> </a:t>
            </a:r>
            <a:r>
              <a:rPr lang="en-US" sz="5600" dirty="0" err="1"/>
              <a:t>întreţinută</a:t>
            </a:r>
            <a:r>
              <a:rPr lang="en-US" sz="5600" dirty="0"/>
              <a:t> se </a:t>
            </a:r>
            <a:r>
              <a:rPr lang="en-US" sz="5600" dirty="0" err="1"/>
              <a:t>consideră</a:t>
            </a:r>
            <a:r>
              <a:rPr lang="en-US" sz="5600" dirty="0"/>
              <a:t> </a:t>
            </a:r>
            <a:r>
              <a:rPr lang="en-US" sz="5600" dirty="0" err="1"/>
              <a:t>persoana</a:t>
            </a:r>
            <a:r>
              <a:rPr lang="en-US" sz="5600" dirty="0"/>
              <a:t> care </a:t>
            </a:r>
            <a:r>
              <a:rPr lang="en-US" sz="5600" dirty="0" err="1"/>
              <a:t>întruneşte</a:t>
            </a:r>
            <a:r>
              <a:rPr lang="en-US" sz="5600" dirty="0"/>
              <a:t> </a:t>
            </a:r>
            <a:r>
              <a:rPr lang="en-US" sz="5600" dirty="0" err="1"/>
              <a:t>toate</a:t>
            </a:r>
            <a:r>
              <a:rPr lang="en-US" sz="5600" dirty="0"/>
              <a:t> </a:t>
            </a:r>
            <a:r>
              <a:rPr lang="en-US" sz="5600" dirty="0" err="1"/>
              <a:t>cerinţele</a:t>
            </a:r>
            <a:r>
              <a:rPr lang="en-US" sz="5600" dirty="0"/>
              <a:t> stipulate la art.35 </a:t>
            </a:r>
            <a:r>
              <a:rPr lang="en-US" sz="5600" dirty="0" err="1"/>
              <a:t>alin</a:t>
            </a:r>
            <a:r>
              <a:rPr lang="en-US" sz="5600" dirty="0"/>
              <a:t>.(2) din </a:t>
            </a:r>
            <a:r>
              <a:rPr lang="ro-RO" sz="5600" dirty="0" smtClean="0"/>
              <a:t>Codul fiscal</a:t>
            </a:r>
            <a:r>
              <a:rPr lang="en-US" sz="5600" dirty="0" smtClean="0"/>
              <a:t>.</a:t>
            </a:r>
            <a:endParaRPr lang="ro-RO" sz="5600" dirty="0" smtClean="0"/>
          </a:p>
          <a:p>
            <a:r>
              <a:rPr lang="en-US" sz="5600" dirty="0" err="1"/>
              <a:t>Indiferent</a:t>
            </a:r>
            <a:r>
              <a:rPr lang="en-US" sz="5600" dirty="0"/>
              <a:t> de </a:t>
            </a:r>
            <a:r>
              <a:rPr lang="en-US" sz="5600" dirty="0" err="1"/>
              <a:t>faptul</a:t>
            </a:r>
            <a:r>
              <a:rPr lang="en-US" sz="5600" dirty="0"/>
              <a:t> </a:t>
            </a:r>
            <a:r>
              <a:rPr lang="en-US" sz="5600" dirty="0" err="1"/>
              <a:t>dacă</a:t>
            </a:r>
            <a:r>
              <a:rPr lang="en-US" sz="5600" dirty="0"/>
              <a:t> </a:t>
            </a:r>
            <a:r>
              <a:rPr lang="en-US" sz="5600" dirty="0" err="1"/>
              <a:t>contribuabilul</a:t>
            </a:r>
            <a:r>
              <a:rPr lang="en-US" sz="5600" dirty="0"/>
              <a:t> </a:t>
            </a:r>
            <a:r>
              <a:rPr lang="en-US" sz="5600" dirty="0" err="1"/>
              <a:t>beneficiază</a:t>
            </a:r>
            <a:r>
              <a:rPr lang="en-US" sz="5600" dirty="0"/>
              <a:t> de </a:t>
            </a:r>
            <a:r>
              <a:rPr lang="en-US" sz="5600" dirty="0" err="1"/>
              <a:t>scutirea</a:t>
            </a:r>
            <a:r>
              <a:rPr lang="en-US" sz="5600" dirty="0"/>
              <a:t> </a:t>
            </a:r>
            <a:r>
              <a:rPr lang="en-US" sz="5600" dirty="0" err="1"/>
              <a:t>personală</a:t>
            </a:r>
            <a:r>
              <a:rPr lang="en-US" sz="5600" dirty="0"/>
              <a:t> </a:t>
            </a:r>
            <a:r>
              <a:rPr lang="en-US" sz="5600" dirty="0" err="1"/>
              <a:t>sau</a:t>
            </a:r>
            <a:r>
              <a:rPr lang="en-US" sz="5600" dirty="0"/>
              <a:t> o </a:t>
            </a:r>
            <a:r>
              <a:rPr lang="en-US" sz="5600" dirty="0" err="1"/>
              <a:t>transmite</a:t>
            </a:r>
            <a:r>
              <a:rPr lang="en-US" sz="5600" dirty="0"/>
              <a:t> </a:t>
            </a:r>
            <a:r>
              <a:rPr lang="en-US" sz="5600" dirty="0" err="1"/>
              <a:t>soţului</a:t>
            </a:r>
            <a:r>
              <a:rPr lang="en-US" sz="5600" dirty="0"/>
              <a:t> (</a:t>
            </a:r>
            <a:r>
              <a:rPr lang="en-US" sz="5600" dirty="0" err="1"/>
              <a:t>soţiei</a:t>
            </a:r>
            <a:r>
              <a:rPr lang="en-US" sz="5600" dirty="0"/>
              <a:t>), </a:t>
            </a:r>
            <a:r>
              <a:rPr lang="en-US" sz="5600" dirty="0" err="1"/>
              <a:t>acesta</a:t>
            </a:r>
            <a:r>
              <a:rPr lang="en-US" sz="5600" dirty="0"/>
              <a:t> </a:t>
            </a:r>
            <a:r>
              <a:rPr lang="en-US" sz="5600" dirty="0" err="1"/>
              <a:t>continuă</a:t>
            </a:r>
            <a:r>
              <a:rPr lang="en-US" sz="5600" dirty="0"/>
              <a:t> </a:t>
            </a:r>
            <a:r>
              <a:rPr lang="en-US" sz="5600" dirty="0" err="1"/>
              <a:t>să</a:t>
            </a:r>
            <a:r>
              <a:rPr lang="en-US" sz="5600" dirty="0"/>
              <a:t> </a:t>
            </a:r>
            <a:r>
              <a:rPr lang="en-US" sz="5600" dirty="0" err="1"/>
              <a:t>beneficieze</a:t>
            </a:r>
            <a:r>
              <a:rPr lang="en-US" sz="5600" dirty="0"/>
              <a:t> de </a:t>
            </a:r>
            <a:r>
              <a:rPr lang="en-US" sz="5600" dirty="0" err="1"/>
              <a:t>scutirea</a:t>
            </a:r>
            <a:r>
              <a:rPr lang="en-US" sz="5600" dirty="0"/>
              <a:t> </a:t>
            </a:r>
            <a:r>
              <a:rPr lang="en-US" sz="5600" dirty="0" err="1"/>
              <a:t>pentru</a:t>
            </a:r>
            <a:r>
              <a:rPr lang="en-US" sz="5600" dirty="0"/>
              <a:t> </a:t>
            </a:r>
            <a:r>
              <a:rPr lang="en-US" sz="5600" dirty="0" err="1"/>
              <a:t>persoanele</a:t>
            </a:r>
            <a:r>
              <a:rPr lang="en-US" sz="5600" dirty="0"/>
              <a:t> </a:t>
            </a:r>
            <a:r>
              <a:rPr lang="en-US" sz="5600" dirty="0" err="1"/>
              <a:t>întreţinute</a:t>
            </a:r>
            <a:r>
              <a:rPr lang="en-US" sz="5600" dirty="0"/>
              <a:t> </a:t>
            </a:r>
            <a:r>
              <a:rPr lang="en-US" sz="5600" dirty="0" err="1"/>
              <a:t>în</a:t>
            </a:r>
            <a:r>
              <a:rPr lang="en-US" sz="5600" dirty="0"/>
              <a:t> </a:t>
            </a:r>
            <a:r>
              <a:rPr lang="en-US" sz="5600" dirty="0" err="1"/>
              <a:t>condiţiile</a:t>
            </a:r>
            <a:r>
              <a:rPr lang="en-US" sz="5600" dirty="0"/>
              <a:t> </a:t>
            </a:r>
            <a:r>
              <a:rPr lang="en-US" sz="5600" dirty="0" err="1"/>
              <a:t>prevăzute</a:t>
            </a:r>
            <a:r>
              <a:rPr lang="en-US" sz="5600" dirty="0"/>
              <a:t> la art.35 </a:t>
            </a:r>
            <a:r>
              <a:rPr lang="en-US" sz="5600" dirty="0" err="1"/>
              <a:t>alin</a:t>
            </a:r>
            <a:r>
              <a:rPr lang="en-US" sz="5600" dirty="0"/>
              <a:t>.(2) din </a:t>
            </a:r>
            <a:r>
              <a:rPr lang="ro-RO" sz="5600" dirty="0" smtClean="0"/>
              <a:t>Codul fiscal</a:t>
            </a:r>
            <a:r>
              <a:rPr lang="en-US" sz="5600" dirty="0" smtClean="0"/>
              <a:t>. </a:t>
            </a:r>
            <a:endParaRPr lang="ro-MD" sz="5600" dirty="0"/>
          </a:p>
          <a:p>
            <a:r>
              <a:rPr lang="en-US" sz="5600" dirty="0" err="1"/>
              <a:t>Scutirile</a:t>
            </a:r>
            <a:r>
              <a:rPr lang="en-US" sz="5600" dirty="0"/>
              <a:t> la care are </a:t>
            </a:r>
            <a:r>
              <a:rPr lang="en-US" sz="5600" dirty="0" err="1"/>
              <a:t>dreptul</a:t>
            </a:r>
            <a:r>
              <a:rPr lang="en-US" sz="5600" dirty="0"/>
              <a:t> </a:t>
            </a:r>
            <a:r>
              <a:rPr lang="en-US" sz="5600" dirty="0" err="1"/>
              <a:t>angajatul</a:t>
            </a:r>
            <a:r>
              <a:rPr lang="en-US" sz="5600" dirty="0"/>
              <a:t> se </a:t>
            </a:r>
            <a:r>
              <a:rPr lang="en-US" sz="5600" dirty="0" err="1"/>
              <a:t>acordă</a:t>
            </a:r>
            <a:r>
              <a:rPr lang="en-US" sz="5600" dirty="0"/>
              <a:t> </a:t>
            </a:r>
            <a:r>
              <a:rPr lang="en-US" sz="5600" dirty="0" err="1"/>
              <a:t>sau</a:t>
            </a:r>
            <a:r>
              <a:rPr lang="en-US" sz="5600" dirty="0"/>
              <a:t> se </a:t>
            </a:r>
            <a:r>
              <a:rPr lang="en-US" sz="5600" dirty="0" err="1"/>
              <a:t>anulează</a:t>
            </a:r>
            <a:r>
              <a:rPr lang="en-US" sz="5600" dirty="0"/>
              <a:t> </a:t>
            </a:r>
            <a:r>
              <a:rPr lang="en-US" sz="5600" dirty="0" err="1"/>
              <a:t>începînd</a:t>
            </a:r>
            <a:r>
              <a:rPr lang="en-US" sz="5600" dirty="0"/>
              <a:t> cu </a:t>
            </a:r>
            <a:r>
              <a:rPr lang="en-US" sz="5600" dirty="0" err="1"/>
              <a:t>luna</a:t>
            </a:r>
            <a:r>
              <a:rPr lang="en-US" sz="5600" dirty="0"/>
              <a:t> </a:t>
            </a:r>
            <a:r>
              <a:rPr lang="en-US" sz="5600" dirty="0" err="1"/>
              <a:t>următoare</a:t>
            </a:r>
            <a:r>
              <a:rPr lang="en-US" sz="5600" dirty="0"/>
              <a:t> </a:t>
            </a:r>
            <a:r>
              <a:rPr lang="en-US" sz="5600" dirty="0" err="1"/>
              <a:t>celei</a:t>
            </a:r>
            <a:r>
              <a:rPr lang="en-US" sz="5600" dirty="0"/>
              <a:t> </a:t>
            </a:r>
            <a:r>
              <a:rPr lang="en-US" sz="5600" dirty="0" err="1"/>
              <a:t>în</a:t>
            </a:r>
            <a:r>
              <a:rPr lang="en-US" sz="5600" dirty="0"/>
              <a:t> care a </a:t>
            </a:r>
            <a:r>
              <a:rPr lang="en-US" sz="5600" dirty="0" err="1"/>
              <a:t>fost</a:t>
            </a:r>
            <a:r>
              <a:rPr lang="en-US" sz="5600" dirty="0"/>
              <a:t> </a:t>
            </a:r>
            <a:r>
              <a:rPr lang="en-US" sz="5600" dirty="0" err="1"/>
              <a:t>depusă</a:t>
            </a:r>
            <a:r>
              <a:rPr lang="en-US" sz="5600" dirty="0"/>
              <a:t> (</a:t>
            </a:r>
            <a:r>
              <a:rPr lang="en-US" sz="5600" dirty="0" err="1"/>
              <a:t>retrasă</a:t>
            </a:r>
            <a:r>
              <a:rPr lang="en-US" sz="5600" dirty="0"/>
              <a:t>) </a:t>
            </a:r>
            <a:r>
              <a:rPr lang="en-US" sz="5600" dirty="0" err="1"/>
              <a:t>cererea</a:t>
            </a:r>
            <a:r>
              <a:rPr lang="en-US" sz="5600" dirty="0" smtClean="0"/>
              <a:t>.</a:t>
            </a:r>
            <a:endParaRPr lang="ro-RO" sz="5600" dirty="0" smtClean="0"/>
          </a:p>
          <a:p>
            <a:r>
              <a:rPr lang="en-US" sz="5600" dirty="0" err="1"/>
              <a:t>În</a:t>
            </a:r>
            <a:r>
              <a:rPr lang="en-US" sz="5600" dirty="0"/>
              <a:t> </a:t>
            </a:r>
            <a:r>
              <a:rPr lang="en-US" sz="5600" dirty="0" err="1"/>
              <a:t>cazul</a:t>
            </a:r>
            <a:r>
              <a:rPr lang="en-US" sz="5600" dirty="0"/>
              <a:t> </a:t>
            </a:r>
            <a:r>
              <a:rPr lang="en-US" sz="5600" dirty="0" err="1"/>
              <a:t>decesului</a:t>
            </a:r>
            <a:r>
              <a:rPr lang="en-US" sz="5600" dirty="0"/>
              <a:t> </a:t>
            </a:r>
            <a:r>
              <a:rPr lang="en-US" sz="5600" dirty="0" err="1"/>
              <a:t>angajatului</a:t>
            </a:r>
            <a:r>
              <a:rPr lang="en-US" sz="5600" dirty="0"/>
              <a:t>, </a:t>
            </a:r>
            <a:r>
              <a:rPr lang="en-US" sz="5600" dirty="0" err="1"/>
              <a:t>scutirea</a:t>
            </a:r>
            <a:r>
              <a:rPr lang="en-US" sz="5600" dirty="0"/>
              <a:t> </a:t>
            </a:r>
            <a:r>
              <a:rPr lang="en-US" sz="5600" dirty="0" err="1"/>
              <a:t>personală</a:t>
            </a:r>
            <a:r>
              <a:rPr lang="en-US" sz="5600" dirty="0"/>
              <a:t> </a:t>
            </a:r>
            <a:r>
              <a:rPr lang="en-US" sz="5600" dirty="0" err="1"/>
              <a:t>sau</a:t>
            </a:r>
            <a:r>
              <a:rPr lang="en-US" sz="5600" dirty="0"/>
              <a:t> </a:t>
            </a:r>
            <a:r>
              <a:rPr lang="en-US" sz="5600" dirty="0" err="1"/>
              <a:t>scutirea</a:t>
            </a:r>
            <a:r>
              <a:rPr lang="en-US" sz="5600" dirty="0"/>
              <a:t> </a:t>
            </a:r>
            <a:r>
              <a:rPr lang="en-US" sz="5600" dirty="0" err="1"/>
              <a:t>personală</a:t>
            </a:r>
            <a:r>
              <a:rPr lang="en-US" sz="5600" dirty="0"/>
              <a:t> </a:t>
            </a:r>
            <a:r>
              <a:rPr lang="en-US" sz="5600" dirty="0" err="1"/>
              <a:t>majoră</a:t>
            </a:r>
            <a:r>
              <a:rPr lang="en-US" sz="5600" dirty="0"/>
              <a:t>, </a:t>
            </a:r>
            <a:r>
              <a:rPr lang="en-US" sz="5600" dirty="0" err="1"/>
              <a:t>după</a:t>
            </a:r>
            <a:r>
              <a:rPr lang="en-US" sz="5600" dirty="0"/>
              <a:t> </a:t>
            </a:r>
            <a:r>
              <a:rPr lang="en-US" sz="5600" dirty="0" err="1"/>
              <a:t>caz</a:t>
            </a:r>
            <a:r>
              <a:rPr lang="en-US" sz="5600" dirty="0"/>
              <a:t>, se </a:t>
            </a:r>
            <a:r>
              <a:rPr lang="en-US" sz="5600" dirty="0" err="1"/>
              <a:t>acordă</a:t>
            </a:r>
            <a:r>
              <a:rPr lang="en-US" sz="5600" dirty="0"/>
              <a:t> </a:t>
            </a:r>
            <a:r>
              <a:rPr lang="en-US" sz="5600" dirty="0" err="1"/>
              <a:t>pentru</a:t>
            </a:r>
            <a:r>
              <a:rPr lang="en-US" sz="5600" dirty="0"/>
              <a:t> </a:t>
            </a:r>
            <a:r>
              <a:rPr lang="en-US" sz="5600" dirty="0" err="1"/>
              <a:t>lunile</a:t>
            </a:r>
            <a:r>
              <a:rPr lang="en-US" sz="5600" dirty="0"/>
              <a:t> </a:t>
            </a:r>
            <a:r>
              <a:rPr lang="en-US" sz="5600" dirty="0" err="1"/>
              <a:t>în</a:t>
            </a:r>
            <a:r>
              <a:rPr lang="en-US" sz="5600" dirty="0"/>
              <a:t> care </a:t>
            </a:r>
            <a:r>
              <a:rPr lang="en-US" sz="5600" dirty="0" err="1"/>
              <a:t>contribuabilul</a:t>
            </a:r>
            <a:r>
              <a:rPr lang="en-US" sz="5600" dirty="0"/>
              <a:t> a </a:t>
            </a:r>
            <a:r>
              <a:rPr lang="en-US" sz="5600" dirty="0" err="1"/>
              <a:t>fost</a:t>
            </a:r>
            <a:r>
              <a:rPr lang="en-US" sz="5600" dirty="0"/>
              <a:t> </a:t>
            </a:r>
            <a:r>
              <a:rPr lang="en-US" sz="5600" dirty="0" err="1"/>
              <a:t>în</a:t>
            </a:r>
            <a:r>
              <a:rPr lang="en-US" sz="5600" dirty="0"/>
              <a:t> </a:t>
            </a:r>
            <a:r>
              <a:rPr lang="en-US" sz="5600" dirty="0" err="1"/>
              <a:t>viaţă</a:t>
            </a:r>
            <a:r>
              <a:rPr lang="en-US" sz="5600" dirty="0"/>
              <a:t>, </a:t>
            </a:r>
            <a:r>
              <a:rPr lang="en-US" sz="5600" dirty="0" err="1"/>
              <a:t>inclusiv</a:t>
            </a:r>
            <a:r>
              <a:rPr lang="en-US" sz="5600" dirty="0"/>
              <a:t> </a:t>
            </a:r>
            <a:r>
              <a:rPr lang="en-US" sz="5600" dirty="0" err="1"/>
              <a:t>pentru</a:t>
            </a:r>
            <a:r>
              <a:rPr lang="en-US" sz="5600" dirty="0"/>
              <a:t> </a:t>
            </a:r>
            <a:r>
              <a:rPr lang="en-US" sz="5600" dirty="0" err="1"/>
              <a:t>luna</a:t>
            </a:r>
            <a:r>
              <a:rPr lang="en-US" sz="5600" dirty="0"/>
              <a:t> </a:t>
            </a:r>
            <a:r>
              <a:rPr lang="en-US" sz="5600" dirty="0" err="1"/>
              <a:t>în</a:t>
            </a:r>
            <a:r>
              <a:rPr lang="en-US" sz="5600" dirty="0"/>
              <a:t> care a </a:t>
            </a:r>
            <a:r>
              <a:rPr lang="en-US" sz="5600" dirty="0" err="1"/>
              <a:t>avut</a:t>
            </a:r>
            <a:r>
              <a:rPr lang="en-US" sz="5600" dirty="0"/>
              <a:t> </a:t>
            </a:r>
            <a:r>
              <a:rPr lang="en-US" sz="5600" dirty="0" err="1"/>
              <a:t>loc</a:t>
            </a:r>
            <a:r>
              <a:rPr lang="en-US" sz="5600" dirty="0"/>
              <a:t> </a:t>
            </a:r>
            <a:r>
              <a:rPr lang="en-US" sz="5600" dirty="0" err="1"/>
              <a:t>decesul</a:t>
            </a:r>
            <a:r>
              <a:rPr lang="en-US" sz="5600" dirty="0"/>
              <a:t>. </a:t>
            </a:r>
            <a:endParaRPr lang="ro-RO" sz="5600" dirty="0" smtClean="0"/>
          </a:p>
          <a:p>
            <a:endParaRPr lang="ro-RO" sz="2000" dirty="0" smtClean="0"/>
          </a:p>
          <a:p>
            <a:r>
              <a:rPr lang="en-US" sz="5600" dirty="0" err="1"/>
              <a:t>Dacă</a:t>
            </a:r>
            <a:r>
              <a:rPr lang="en-US" sz="5600" dirty="0"/>
              <a:t> </a:t>
            </a:r>
            <a:r>
              <a:rPr lang="en-US" sz="5600" dirty="0" err="1"/>
              <a:t>pe</a:t>
            </a:r>
            <a:r>
              <a:rPr lang="en-US" sz="5600" dirty="0"/>
              <a:t> </a:t>
            </a:r>
            <a:r>
              <a:rPr lang="en-US" sz="5600" dirty="0" err="1"/>
              <a:t>parcursul</a:t>
            </a:r>
            <a:r>
              <a:rPr lang="en-US" sz="5600" dirty="0"/>
              <a:t> </a:t>
            </a:r>
            <a:r>
              <a:rPr lang="en-US" sz="5600" dirty="0" err="1"/>
              <a:t>anului</a:t>
            </a:r>
            <a:r>
              <a:rPr lang="en-US" sz="5600" dirty="0"/>
              <a:t> fiscal se </a:t>
            </a:r>
            <a:r>
              <a:rPr lang="en-US" sz="5600" dirty="0" err="1"/>
              <a:t>schimbă</a:t>
            </a:r>
            <a:r>
              <a:rPr lang="en-US" sz="5600" dirty="0"/>
              <a:t> </a:t>
            </a:r>
            <a:r>
              <a:rPr lang="en-US" sz="5600" dirty="0" err="1"/>
              <a:t>suma</a:t>
            </a:r>
            <a:r>
              <a:rPr lang="en-US" sz="5600" dirty="0"/>
              <a:t> </a:t>
            </a:r>
            <a:r>
              <a:rPr lang="en-US" sz="5600" dirty="0" err="1"/>
              <a:t>scutirilor</a:t>
            </a:r>
            <a:r>
              <a:rPr lang="en-US" sz="5600" dirty="0"/>
              <a:t> la care are </a:t>
            </a:r>
            <a:r>
              <a:rPr lang="en-US" sz="5600" dirty="0" err="1"/>
              <a:t>dreptul</a:t>
            </a:r>
            <a:r>
              <a:rPr lang="en-US" sz="5600" dirty="0"/>
              <a:t> </a:t>
            </a:r>
            <a:r>
              <a:rPr lang="en-US" sz="5600" dirty="0" err="1"/>
              <a:t>angajatul</a:t>
            </a:r>
            <a:r>
              <a:rPr lang="en-US" sz="5600" dirty="0"/>
              <a:t> </a:t>
            </a:r>
            <a:r>
              <a:rPr lang="en-US" sz="5600" dirty="0" err="1"/>
              <a:t>sau</a:t>
            </a:r>
            <a:r>
              <a:rPr lang="en-US" sz="5600" dirty="0"/>
              <a:t> </a:t>
            </a:r>
            <a:r>
              <a:rPr lang="en-US" sz="5600" dirty="0" err="1"/>
              <a:t>intervin</a:t>
            </a:r>
            <a:r>
              <a:rPr lang="en-US" sz="5600" dirty="0"/>
              <a:t> </a:t>
            </a:r>
            <a:r>
              <a:rPr lang="en-US" sz="5600" dirty="0" err="1"/>
              <a:t>anumite</a:t>
            </a:r>
            <a:r>
              <a:rPr lang="en-US" sz="5600" dirty="0"/>
              <a:t> </a:t>
            </a:r>
            <a:r>
              <a:rPr lang="en-US" sz="5600" dirty="0" err="1"/>
              <a:t>modificări</a:t>
            </a:r>
            <a:r>
              <a:rPr lang="en-US" sz="5600" dirty="0"/>
              <a:t> </a:t>
            </a:r>
            <a:r>
              <a:rPr lang="en-US" sz="5600" dirty="0" err="1"/>
              <a:t>în</a:t>
            </a:r>
            <a:r>
              <a:rPr lang="en-US" sz="5600" dirty="0"/>
              <a:t> </a:t>
            </a:r>
            <a:r>
              <a:rPr lang="en-US" sz="5600" dirty="0" err="1"/>
              <a:t>datele</a:t>
            </a:r>
            <a:r>
              <a:rPr lang="en-US" sz="5600" dirty="0"/>
              <a:t> </a:t>
            </a:r>
            <a:r>
              <a:rPr lang="en-US" sz="5600" dirty="0" err="1"/>
              <a:t>generale</a:t>
            </a:r>
            <a:r>
              <a:rPr lang="en-US" sz="5600" dirty="0"/>
              <a:t> </a:t>
            </a:r>
            <a:r>
              <a:rPr lang="en-US" sz="5600" dirty="0" err="1"/>
              <a:t>privind</a:t>
            </a:r>
            <a:r>
              <a:rPr lang="en-US" sz="5600" dirty="0"/>
              <a:t> </a:t>
            </a:r>
            <a:r>
              <a:rPr lang="en-US" sz="5600" dirty="0" err="1"/>
              <a:t>angajatul</a:t>
            </a:r>
            <a:r>
              <a:rPr lang="en-US" sz="5600" dirty="0"/>
              <a:t> (</a:t>
            </a:r>
            <a:r>
              <a:rPr lang="en-US" sz="5600" dirty="0" err="1"/>
              <a:t>modificarea</a:t>
            </a:r>
            <a:r>
              <a:rPr lang="en-US" sz="5600" dirty="0"/>
              <a:t> </a:t>
            </a:r>
            <a:r>
              <a:rPr lang="en-US" sz="5600" dirty="0" err="1"/>
              <a:t>numelui</a:t>
            </a:r>
            <a:r>
              <a:rPr lang="en-US" sz="5600" dirty="0"/>
              <a:t>, a </a:t>
            </a:r>
            <a:r>
              <a:rPr lang="en-US" sz="5600" dirty="0" err="1"/>
              <a:t>codului</a:t>
            </a:r>
            <a:r>
              <a:rPr lang="en-US" sz="5600" dirty="0"/>
              <a:t> fiscal, a </a:t>
            </a:r>
            <a:r>
              <a:rPr lang="en-US" sz="5600" dirty="0" err="1"/>
              <a:t>domiciliului</a:t>
            </a:r>
            <a:r>
              <a:rPr lang="en-US" sz="5600" dirty="0"/>
              <a:t> etc.), </a:t>
            </a:r>
            <a:r>
              <a:rPr lang="en-US" sz="5600" dirty="0" err="1"/>
              <a:t>acesta</a:t>
            </a:r>
            <a:r>
              <a:rPr lang="en-US" sz="5600" dirty="0"/>
              <a:t> </a:t>
            </a:r>
            <a:r>
              <a:rPr lang="en-US" sz="5600" dirty="0" err="1"/>
              <a:t>este</a:t>
            </a:r>
            <a:r>
              <a:rPr lang="en-US" sz="5600" dirty="0"/>
              <a:t> </a:t>
            </a:r>
            <a:r>
              <a:rPr lang="en-US" sz="5600" dirty="0" err="1"/>
              <a:t>obligat</a:t>
            </a:r>
            <a:r>
              <a:rPr lang="en-US" sz="5600" dirty="0"/>
              <a:t> </a:t>
            </a:r>
            <a:r>
              <a:rPr lang="en-US" sz="5600" dirty="0" err="1"/>
              <a:t>să</a:t>
            </a:r>
            <a:r>
              <a:rPr lang="en-US" sz="5600" dirty="0"/>
              <a:t> </a:t>
            </a:r>
            <a:r>
              <a:rPr lang="en-US" sz="5600" dirty="0" err="1"/>
              <a:t>prezinte</a:t>
            </a:r>
            <a:r>
              <a:rPr lang="en-US" sz="5600" dirty="0"/>
              <a:t> </a:t>
            </a:r>
            <a:r>
              <a:rPr lang="en-US" sz="5600" dirty="0" err="1"/>
              <a:t>patronului</a:t>
            </a:r>
            <a:r>
              <a:rPr lang="en-US" sz="5600" dirty="0"/>
              <a:t>, </a:t>
            </a:r>
            <a:r>
              <a:rPr lang="en-US" sz="5600" dirty="0" err="1"/>
              <a:t>în</a:t>
            </a:r>
            <a:r>
              <a:rPr lang="en-US" sz="5600" dirty="0"/>
              <a:t> </a:t>
            </a:r>
            <a:r>
              <a:rPr lang="en-US" sz="5600" dirty="0" err="1"/>
              <a:t>termen</a:t>
            </a:r>
            <a:r>
              <a:rPr lang="en-US" sz="5600" dirty="0"/>
              <a:t> de 10 </a:t>
            </a:r>
            <a:r>
              <a:rPr lang="en-US" sz="5600" dirty="0" err="1"/>
              <a:t>zile</a:t>
            </a:r>
            <a:r>
              <a:rPr lang="en-US" sz="5600" dirty="0"/>
              <a:t> de la data </a:t>
            </a:r>
            <a:r>
              <a:rPr lang="en-US" sz="5600" dirty="0" err="1"/>
              <a:t>efectuării</a:t>
            </a:r>
            <a:r>
              <a:rPr lang="en-US" sz="5600" dirty="0"/>
              <a:t> </a:t>
            </a:r>
            <a:r>
              <a:rPr lang="en-US" sz="5600" dirty="0" err="1"/>
              <a:t>schimbării</a:t>
            </a:r>
            <a:r>
              <a:rPr lang="en-US" sz="5600" dirty="0"/>
              <a:t>, o </a:t>
            </a:r>
            <a:r>
              <a:rPr lang="en-US" sz="5600" dirty="0" err="1"/>
              <a:t>nouă</a:t>
            </a:r>
            <a:r>
              <a:rPr lang="en-US" sz="5600" dirty="0"/>
              <a:t> </a:t>
            </a:r>
            <a:r>
              <a:rPr lang="en-US" sz="5600" dirty="0" err="1"/>
              <a:t>cerere</a:t>
            </a:r>
            <a:r>
              <a:rPr lang="en-US" sz="5600" dirty="0"/>
              <a:t> </a:t>
            </a:r>
            <a:r>
              <a:rPr lang="en-US" sz="5600" dirty="0" err="1"/>
              <a:t>semnată</a:t>
            </a:r>
            <a:r>
              <a:rPr lang="en-US" sz="5600" dirty="0"/>
              <a:t> de el, </a:t>
            </a:r>
            <a:r>
              <a:rPr lang="en-US" sz="5600" dirty="0" err="1"/>
              <a:t>anexînd</a:t>
            </a:r>
            <a:r>
              <a:rPr lang="en-US" sz="5600" dirty="0"/>
              <a:t> </a:t>
            </a:r>
            <a:r>
              <a:rPr lang="en-US" sz="5600" dirty="0" err="1"/>
              <a:t>documentele</a:t>
            </a:r>
            <a:r>
              <a:rPr lang="en-US" sz="5600" dirty="0"/>
              <a:t> </a:t>
            </a:r>
            <a:r>
              <a:rPr lang="en-US" sz="5600" dirty="0" err="1"/>
              <a:t>justificative</a:t>
            </a:r>
            <a:r>
              <a:rPr lang="en-US" sz="5600" dirty="0"/>
              <a:t> </a:t>
            </a:r>
            <a:r>
              <a:rPr lang="en-US" sz="5600" dirty="0" err="1"/>
              <a:t>corespunzătoare</a:t>
            </a:r>
            <a:r>
              <a:rPr lang="en-US" sz="5600" dirty="0"/>
              <a:t>. </a:t>
            </a:r>
            <a:endParaRPr lang="ro-MD" sz="5600" dirty="0" smtClean="0"/>
          </a:p>
        </p:txBody>
      </p:sp>
      <p:sp>
        <p:nvSpPr>
          <p:cNvPr id="4" name="Нижний колонтитул 3"/>
          <p:cNvSpPr>
            <a:spLocks noGrp="1"/>
          </p:cNvSpPr>
          <p:nvPr>
            <p:ph type="ftr" sz="quarter" idx="11"/>
          </p:nvPr>
        </p:nvSpPr>
        <p:spPr/>
        <p:txBody>
          <a:bodyPr/>
          <a:lstStyle/>
          <a:p>
            <a:r>
              <a:rPr lang="it-IT" dirty="0" smtClean="0"/>
              <a:t>IFPS moderator: Marina Cravcenco</a:t>
            </a: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8</a:t>
            </a:fld>
            <a:endParaRPr lang="ru-RU"/>
          </a:p>
        </p:txBody>
      </p:sp>
    </p:spTree>
    <p:extLst>
      <p:ext uri="{BB962C8B-B14F-4D97-AF65-F5344CB8AC3E}">
        <p14:creationId xmlns:p14="http://schemas.microsoft.com/office/powerpoint/2010/main" val="1852855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12776"/>
            <a:ext cx="8507288" cy="4752528"/>
          </a:xfrm>
        </p:spPr>
        <p:txBody>
          <a:bodyPr>
            <a:normAutofit fontScale="77500" lnSpcReduction="20000"/>
          </a:bodyPr>
          <a:lstStyle/>
          <a:p>
            <a:pPr algn="just"/>
            <a:r>
              <a:rPr lang="ro-RO" dirty="0" smtClean="0"/>
              <a:t>Lista documentelor în baza căror se acordă scutirea în dependenţă de caz, este reglementată în pct. 30-35 </a:t>
            </a:r>
            <a:r>
              <a:rPr lang="ro-RO" b="1" dirty="0" smtClean="0"/>
              <a:t>din Hotărîrea Guvernului RM nr. 697 din 22.08.2014).</a:t>
            </a:r>
          </a:p>
          <a:p>
            <a:pPr algn="just"/>
            <a:endParaRPr lang="ru-RU" sz="600" dirty="0" smtClean="0"/>
          </a:p>
          <a:p>
            <a:pPr algn="just"/>
            <a:r>
              <a:rPr lang="ro-RO" dirty="0" smtClean="0"/>
              <a:t>Prin Hotărîrea Guvernului nr. 1022 din 29.10.2010 cu privire la modificarea şi completarea anexelor nr.1-3 la Hotărîrea Guvernului nr.77 din 30 ianuarie 2008 s-a completat pct. 29 din Regulamentul cu privire la determinarea obligaţiilor fiscale aferente impozitului pe venit al persoanelor fizice care nu practică activitate de întreprinzător, anexa nr.2 din Hotărîrea Guvernului nr.77 din 30 ianuarie 2008. </a:t>
            </a:r>
          </a:p>
          <a:p>
            <a:pPr algn="just"/>
            <a:endParaRPr lang="ro-RO" sz="600" dirty="0" smtClean="0"/>
          </a:p>
          <a:p>
            <a:pPr algn="just"/>
            <a:r>
              <a:rPr lang="ro-RO" b="1" dirty="0" smtClean="0"/>
              <a:t>Conform completărilor efectuate în calitate de document care confirmă că contribuabilul are statut de tutore sau curator va servi hotărîrea autorităţii administraţiei publice locale aferent instituirii tutelei sau curatelei.</a:t>
            </a:r>
            <a:endParaRPr lang="ru-RU" dirty="0" smtClean="0"/>
          </a:p>
          <a:p>
            <a:pPr algn="just"/>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9</a:t>
            </a:fld>
            <a:endParaRPr lang="ru-RU"/>
          </a:p>
        </p:txBody>
      </p:sp>
      <p:sp>
        <p:nvSpPr>
          <p:cNvPr id="6" name="Заголовок 5"/>
          <p:cNvSpPr>
            <a:spLocks noGrp="1"/>
          </p:cNvSpPr>
          <p:nvPr>
            <p:ph type="title"/>
          </p:nvPr>
        </p:nvSpPr>
        <p:spPr>
          <a:xfrm>
            <a:off x="395536" y="188640"/>
            <a:ext cx="8291264" cy="936104"/>
          </a:xfrm>
        </p:spPr>
        <p:txBody>
          <a:bodyPr>
            <a:normAutofit fontScale="90000"/>
          </a:bodyPr>
          <a:lstStyle/>
          <a:p>
            <a:r>
              <a:rPr lang="ro-MD" sz="2700" dirty="0" smtClean="0"/>
              <a:t/>
            </a:r>
            <a:br>
              <a:rPr lang="ro-MD" sz="2700" dirty="0" smtClean="0"/>
            </a:br>
            <a:r>
              <a:rPr lang="ro-MD" sz="2700" dirty="0" smtClean="0"/>
              <a:t/>
            </a:r>
            <a:br>
              <a:rPr lang="ro-MD" sz="2700" dirty="0" smtClean="0"/>
            </a:br>
            <a:r>
              <a:rPr lang="ro-MD" sz="3600" dirty="0" smtClean="0"/>
              <a:t>Modul de confirmare a scutirilor</a:t>
            </a:r>
            <a:r>
              <a:rPr lang="ru-RU" dirty="0" smtClean="0"/>
              <a:t/>
            </a:r>
            <a:br>
              <a:rPr lang="ru-RU" dirty="0" smtClean="0"/>
            </a:br>
            <a:endParaRPr lang="en-US" dirty="0"/>
          </a:p>
        </p:txBody>
      </p:sp>
    </p:spTree>
    <p:extLst>
      <p:ext uri="{BB962C8B-B14F-4D97-AF65-F5344CB8AC3E}">
        <p14:creationId xmlns:p14="http://schemas.microsoft.com/office/powerpoint/2010/main" val="16610612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2045</TotalTime>
  <Words>1685</Words>
  <Application>Microsoft Office PowerPoint</Application>
  <PresentationFormat>Экран (4:3)</PresentationFormat>
  <Paragraphs>136</Paragraphs>
  <Slides>17</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17</vt:i4>
      </vt:variant>
    </vt:vector>
  </HeadingPairs>
  <TitlesOfParts>
    <vt:vector size="27" baseType="lpstr">
      <vt:lpstr>Arial</vt:lpstr>
      <vt:lpstr>Calibri</vt:lpstr>
      <vt:lpstr>Lucida Sans Unicode</vt:lpstr>
      <vt:lpstr>Symbol</vt:lpstr>
      <vt:lpstr>Times New Roman</vt:lpstr>
      <vt:lpstr>Verdana</vt:lpstr>
      <vt:lpstr>Wingdings</vt:lpstr>
      <vt:lpstr>Wingdings 2</vt:lpstr>
      <vt:lpstr>Wingdings 3</vt:lpstr>
      <vt:lpstr>Открытая</vt:lpstr>
      <vt:lpstr>ASPECTE PRIVIND MECANISMUL DE REȚINERE A IMPOZITULUI PE VENIT LA SURSA DE PLATĂ, ÎN CONTEXTUL PREVEDERILOR HOTĂRÎRII HGUVERNULUI nr.697 din 22.08.2014.</vt:lpstr>
      <vt:lpstr>Planul seminarului</vt:lpstr>
      <vt:lpstr> Baza normativă ce reglementează calcularea impozitului pe venit la sursa de plată  </vt:lpstr>
      <vt:lpstr> Facilități acordate de patron  </vt:lpstr>
      <vt:lpstr>  Scutirile acordate angajaților la impozitul pe venit calculat la sursa de plată  </vt:lpstr>
      <vt:lpstr>  Prevederi aferente scutirilor la care are dreptul angajatul </vt:lpstr>
      <vt:lpstr>  Modul de acordare a scutirii </vt:lpstr>
      <vt:lpstr>Презентация PowerPoint</vt:lpstr>
      <vt:lpstr>  Modul de confirmare a scutirilor </vt:lpstr>
      <vt:lpstr>  Modul de calculare și reținere a impozitului pe venit la sursa de plată </vt:lpstr>
      <vt:lpstr>Презентация PowerPoint</vt:lpstr>
      <vt:lpstr>Studii de caz privind reţinerea impozitului pe venit la sursa de plată</vt:lpstr>
      <vt:lpstr>Prin care dări de seamă fiscale angajatorul declară organului fiscal impozitul pe venit reținut la sursa de plată?</vt:lpstr>
      <vt:lpstr>Презентация PowerPoint</vt:lpstr>
      <vt:lpstr>Презентация PowerPoint</vt:lpstr>
      <vt:lpstr>Informaţii suplimentare</vt:lpstr>
      <vt:lpstr>Mulţumim pentru atenţie!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IMPOZITUL PE VENITUL PERSOANELOR FIZICE</dc:title>
  <dc:creator>Cebotarenco Parascovia</dc:creator>
  <cp:lastModifiedBy>Sichirliiscaia Maria</cp:lastModifiedBy>
  <cp:revision>192</cp:revision>
  <cp:lastPrinted>2014-11-14T14:45:37Z</cp:lastPrinted>
  <dcterms:modified xsi:type="dcterms:W3CDTF">2014-11-21T12:17:05Z</dcterms:modified>
</cp:coreProperties>
</file>