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56" r:id="rId2"/>
    <p:sldId id="280" r:id="rId3"/>
    <p:sldId id="281" r:id="rId4"/>
    <p:sldId id="284" r:id="rId5"/>
    <p:sldId id="285" r:id="rId6"/>
    <p:sldId id="258" r:id="rId7"/>
    <p:sldId id="287" r:id="rId8"/>
    <p:sldId id="259" r:id="rId9"/>
    <p:sldId id="286" r:id="rId10"/>
    <p:sldId id="260" r:id="rId11"/>
    <p:sldId id="261" r:id="rId12"/>
    <p:sldId id="262" r:id="rId13"/>
    <p:sldId id="263" r:id="rId14"/>
    <p:sldId id="264" r:id="rId15"/>
    <p:sldId id="268" r:id="rId16"/>
    <p:sldId id="265" r:id="rId17"/>
    <p:sldId id="269" r:id="rId18"/>
    <p:sldId id="270" r:id="rId19"/>
  </p:sldIdLst>
  <p:sldSz cx="12192000" cy="6858000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u Diana" initials="RD" lastIdx="1" clrIdx="0">
    <p:extLst>
      <p:ext uri="{19B8F6BF-5375-455C-9EA6-DF929625EA0E}">
        <p15:presenceInfo xmlns:p15="http://schemas.microsoft.com/office/powerpoint/2012/main" userId="S-1-5-21-3109358853-186838575-99738251-4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4186" autoAdjust="0"/>
  </p:normalViewPr>
  <p:slideViewPr>
    <p:cSldViewPr snapToGrid="0">
      <p:cViewPr varScale="1">
        <p:scale>
          <a:sx n="60" d="100"/>
          <a:sy n="60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VEN12</c:v>
                </c:pt>
                <c:pt idx="1">
                  <c:v>IVAO15</c:v>
                </c:pt>
                <c:pt idx="2">
                  <c:v>UNIF14</c:v>
                </c:pt>
                <c:pt idx="3">
                  <c:v>AI17</c:v>
                </c:pt>
                <c:pt idx="4">
                  <c:v>DAJ17</c:v>
                </c:pt>
                <c:pt idx="5">
                  <c:v>ONG17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39595</c:v>
                </c:pt>
                <c:pt idx="1">
                  <c:v>31208</c:v>
                </c:pt>
                <c:pt idx="2">
                  <c:v>21713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92516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3-47E8-AB25-2644E9D931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VEN12</c:v>
                </c:pt>
                <c:pt idx="1">
                  <c:v>IVAO15</c:v>
                </c:pt>
                <c:pt idx="2">
                  <c:v>UNIF14</c:v>
                </c:pt>
                <c:pt idx="3">
                  <c:v>AI17</c:v>
                </c:pt>
                <c:pt idx="4">
                  <c:v>DAJ17</c:v>
                </c:pt>
                <c:pt idx="5">
                  <c:v>ONG17</c:v>
                </c:pt>
                <c:pt idx="6">
                  <c:v>TOTAL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33221</c:v>
                </c:pt>
                <c:pt idx="1">
                  <c:v>32266</c:v>
                </c:pt>
                <c:pt idx="2">
                  <c:v>21358</c:v>
                </c:pt>
                <c:pt idx="3">
                  <c:v>1095</c:v>
                </c:pt>
                <c:pt idx="4">
                  <c:v>1945</c:v>
                </c:pt>
                <c:pt idx="5">
                  <c:v>6358</c:v>
                </c:pt>
                <c:pt idx="6">
                  <c:v>96243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3-47E8-AB25-2644E9D931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03307759"/>
        <c:axId val="1703304431"/>
      </c:barChart>
      <c:catAx>
        <c:axId val="170330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304431"/>
        <c:crosses val="autoZero"/>
        <c:auto val="1"/>
        <c:lblAlgn val="ctr"/>
        <c:lblOffset val="100"/>
        <c:noMultiLvlLbl val="0"/>
      </c:catAx>
      <c:valAx>
        <c:axId val="17033044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03307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1165729324133"/>
          <c:y val="0.9209681652159819"/>
          <c:w val="0.11576675139769206"/>
          <c:h val="7.903183478401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accent6">
              <a:lumMod val="50000"/>
            </a:schemeClr>
          </a:solidFill>
          <a:latin typeface="+mn-lt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Dinamica veniturilor și cheltuielilor înregistrate de contribuabili pe parcursul anilor 2016 – 2017 (mlrd.lei)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Venituri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345.9</c:v>
                </c:pt>
                <c:pt idx="1">
                  <c:v>364.9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1-4C51-A314-239C333471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Cheltuieli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326.16000000000003</c:v>
                </c:pt>
                <c:pt idx="1">
                  <c:v>335.55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71-4C51-A314-239C333471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15797904"/>
        <c:axId val="1115788752"/>
      </c:barChart>
      <c:catAx>
        <c:axId val="111579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788752"/>
        <c:crosses val="autoZero"/>
        <c:auto val="1"/>
        <c:lblAlgn val="ctr"/>
        <c:lblOffset val="100"/>
        <c:noMultiLvlLbl val="0"/>
      </c:catAx>
      <c:valAx>
        <c:axId val="111578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11579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n-lt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Dinamica impozitului pe venit calculat pe parcursul anilor 2016 – 2017 (mln.lei)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impozit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79E-4B9F-AE6F-C3CB5A150B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9E-4B9F-AE6F-C3CB5A150B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2727.71</c:v>
                </c:pt>
                <c:pt idx="1">
                  <c:v>3516.83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1-4CA6-92EF-CD7EB4A103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1319920"/>
        <c:axId val="1051322000"/>
      </c:barChart>
      <c:catAx>
        <c:axId val="105131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1322000"/>
        <c:crosses val="autoZero"/>
        <c:auto val="1"/>
        <c:lblAlgn val="ctr"/>
        <c:lblOffset val="100"/>
        <c:noMultiLvlLbl val="0"/>
      </c:catAx>
      <c:valAx>
        <c:axId val="1051322000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131992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n-lt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4820086416317E-2"/>
          <c:y val="0.18252438802103263"/>
          <c:w val="0.80328320582126711"/>
          <c:h val="0.7264273525778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declarția rapidă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VEN12</c:v>
                </c:pt>
                <c:pt idx="1">
                  <c:v>IVAO15</c:v>
                </c:pt>
                <c:pt idx="2">
                  <c:v>UNIF14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323</c:v>
                </c:pt>
                <c:pt idx="1">
                  <c:v>1663</c:v>
                </c:pt>
                <c:pt idx="2">
                  <c:v>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E-4A02-8B87-A7CD47A854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pe suport de hârtie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VEN12</c:v>
                </c:pt>
                <c:pt idx="1">
                  <c:v>IVAO15</c:v>
                </c:pt>
                <c:pt idx="2">
                  <c:v>UNIF14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3316</c:v>
                </c:pt>
                <c:pt idx="1">
                  <c:v>20165</c:v>
                </c:pt>
                <c:pt idx="2">
                  <c:v>16592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E-4A02-8B87-A7CD47A854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electronic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VEN12</c:v>
                </c:pt>
                <c:pt idx="1">
                  <c:v>IVAO15</c:v>
                </c:pt>
                <c:pt idx="2">
                  <c:v>UNIF14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29582</c:v>
                </c:pt>
                <c:pt idx="1">
                  <c:v>10438</c:v>
                </c:pt>
                <c:pt idx="2">
                  <c:v>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E-4A02-8B87-A7CD47A854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6752847"/>
        <c:axId val="1116750351"/>
      </c:barChart>
      <c:catAx>
        <c:axId val="111675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6750351"/>
        <c:crosses val="autoZero"/>
        <c:auto val="1"/>
        <c:lblAlgn val="ctr"/>
        <c:lblOffset val="100"/>
        <c:noMultiLvlLbl val="0"/>
      </c:catAx>
      <c:valAx>
        <c:axId val="11167503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6752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37362541465652E-2"/>
          <c:y val="2.1611572969587184E-2"/>
          <c:w val="0.92034093283540597"/>
          <c:h val="0.87183809055118133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685677328111204E-2"/>
                  <c:y val="2.1874999999999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02-4FCC-B02E-5159AD5D6966}"/>
                </c:ext>
              </c:extLst>
            </c:dLbl>
            <c:dLbl>
              <c:idx val="1"/>
              <c:layout>
                <c:manualLayout>
                  <c:x val="-2.4792191028110085E-2"/>
                  <c:y val="3.43750000000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2-4FCC-B02E-5159AD5D6966}"/>
                </c:ext>
              </c:extLst>
            </c:dLbl>
            <c:dLbl>
              <c:idx val="2"/>
              <c:layout>
                <c:manualLayout>
                  <c:x val="-3.1656230033832999E-2"/>
                  <c:y val="5.3124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2-4FCC-B02E-5159AD5D6966}"/>
                </c:ext>
              </c:extLst>
            </c:dLbl>
            <c:dLbl>
              <c:idx val="3"/>
              <c:layout>
                <c:manualLayout>
                  <c:x val="-2.9954058800500033E-2"/>
                  <c:y val="2.8124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2-4FCC-B02E-5159AD5D6966}"/>
                </c:ext>
              </c:extLst>
            </c:dLbl>
            <c:dLbl>
              <c:idx val="4"/>
              <c:layout>
                <c:manualLayout>
                  <c:x val="-2.6549716333834177E-2"/>
                  <c:y val="2.8124999999999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2-4FCC-B02E-5159AD5D6966}"/>
                </c:ext>
              </c:extLst>
            </c:dLbl>
            <c:dLbl>
              <c:idx val="5"/>
              <c:layout>
                <c:manualLayout>
                  <c:x val="-1.4634517700503438E-2"/>
                  <c:y val="3.7500000000000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2-4FCC-B02E-5159AD5D6966}"/>
                </c:ext>
              </c:extLst>
            </c:dLbl>
            <c:dLbl>
              <c:idx val="6"/>
              <c:layout>
                <c:manualLayout>
                  <c:x val="-2.9954058800500033E-2"/>
                  <c:y val="3.7500000000000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02-4FCC-B02E-5159AD5D6966}"/>
                </c:ext>
              </c:extLst>
            </c:dLbl>
            <c:dLbl>
              <c:idx val="7"/>
              <c:layout>
                <c:manualLayout>
                  <c:x val="-2.6549716333834111E-2"/>
                  <c:y val="2.8124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02-4FCC-B02E-5159AD5D6966}"/>
                </c:ext>
              </c:extLst>
            </c:dLbl>
            <c:dLbl>
              <c:idx val="8"/>
              <c:layout>
                <c:manualLayout>
                  <c:x val="-2.3145373867168188E-2"/>
                  <c:y val="2.8124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02-4FCC-B02E-5159AD5D6966}"/>
                </c:ext>
              </c:extLst>
            </c:dLbl>
            <c:dLbl>
              <c:idx val="9"/>
              <c:layout>
                <c:manualLayout>
                  <c:x val="-1.9741031400502266E-2"/>
                  <c:y val="4.6874999999999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02-4FCC-B02E-5159AD5D6966}"/>
                </c:ext>
              </c:extLst>
            </c:dLbl>
            <c:dLbl>
              <c:idx val="10"/>
              <c:layout>
                <c:manualLayout>
                  <c:x val="-1.3264673437559439E-2"/>
                  <c:y val="2.7506022285559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02-4FCC-B02E-5159AD5D6966}"/>
                </c:ext>
              </c:extLst>
            </c:dLbl>
            <c:dLbl>
              <c:idx val="11"/>
              <c:layout>
                <c:manualLayout>
                  <c:x val="-3.4538114800867284E-2"/>
                  <c:y val="-2.7727103709249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422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199227813914565E-2"/>
                      <c:h val="6.1554170234534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D02-4FCC-B02E-5159AD5D6966}"/>
                </c:ext>
              </c:extLst>
            </c:dLbl>
            <c:dLbl>
              <c:idx val="12"/>
              <c:layout>
                <c:manualLayout>
                  <c:x val="-3.2298114097662985E-2"/>
                  <c:y val="-3.64904296057398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02-4FCC-B02E-5159AD5D6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58</c:v>
                </c:pt>
                <c:pt idx="1">
                  <c:v>96</c:v>
                </c:pt>
                <c:pt idx="2">
                  <c:v>170</c:v>
                </c:pt>
                <c:pt idx="3">
                  <c:v>183</c:v>
                </c:pt>
                <c:pt idx="4">
                  <c:v>142</c:v>
                </c:pt>
                <c:pt idx="5">
                  <c:v>162</c:v>
                </c:pt>
                <c:pt idx="6">
                  <c:v>204</c:v>
                </c:pt>
                <c:pt idx="7">
                  <c:v>224</c:v>
                </c:pt>
                <c:pt idx="8">
                  <c:v>231</c:v>
                </c:pt>
                <c:pt idx="9">
                  <c:v>314</c:v>
                </c:pt>
                <c:pt idx="10">
                  <c:v>358</c:v>
                </c:pt>
                <c:pt idx="11">
                  <c:v>422</c:v>
                </c:pt>
                <c:pt idx="12">
                  <c:v>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D02-4FCC-B02E-5159AD5D69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D02-4FCC-B02E-5159AD5D69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DD02-4FCC-B02E-5159AD5D6966}"/>
              </c:ext>
            </c:extLst>
          </c:dPt>
          <c:dLbls>
            <c:delete val="1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D02-4FCC-B02E-5159AD5D69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1664592"/>
        <c:axId val="161664984"/>
      </c:lineChart>
      <c:catAx>
        <c:axId val="16166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664984"/>
        <c:crosses val="autoZero"/>
        <c:auto val="1"/>
        <c:lblAlgn val="ctr"/>
        <c:lblOffset val="100"/>
        <c:noMultiLvlLbl val="0"/>
      </c:catAx>
      <c:valAx>
        <c:axId val="16166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66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Evolu</a:t>
            </a:r>
            <a:r>
              <a:rPr lang="ro-RO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ția persoanelor fizice (după </a:t>
            </a:r>
            <a:r>
              <a:rPr lang="ro-RO" sz="2400" b="1" i="0" baseline="0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gen) care au declarat </a:t>
            </a:r>
            <a:r>
              <a:rPr lang="ro-RO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venituri anuale</a:t>
            </a:r>
            <a:r>
              <a:rPr lang="en-US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ro-RO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mai mari de 1 mln.lei pentru perioada 201</a:t>
            </a:r>
            <a:r>
              <a:rPr lang="en-US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4</a:t>
            </a:r>
            <a:r>
              <a:rPr lang="ro-RO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- 201</a:t>
            </a:r>
            <a:r>
              <a:rPr lang="en-US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7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005463885903373"/>
          <c:y val="3.13096394183041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467616103447836E-2"/>
          <c:y val="9.3634477644799249E-2"/>
          <c:w val="0.97506476779310436"/>
          <c:h val="0.66590495916324843"/>
        </c:manualLayout>
      </c:layout>
      <c:barChart>
        <c:barDir val="col"/>
        <c:grouping val="clustered"/>
        <c:varyColors val="0"/>
        <c:ser>
          <c:idx val="0"/>
          <c:order val="0"/>
          <c:tx>
            <c:v>Masculin</c:v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mil_sal!$B$561:$E$561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mil_sal!$B$562:$E$562</c:f>
              <c:numCache>
                <c:formatCode>General</c:formatCode>
                <c:ptCount val="4"/>
                <c:pt idx="0">
                  <c:v>235</c:v>
                </c:pt>
                <c:pt idx="1">
                  <c:v>272</c:v>
                </c:pt>
                <c:pt idx="2">
                  <c:v>314</c:v>
                </c:pt>
                <c:pt idx="3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5-4D66-A5A7-65E4896958EE}"/>
            </c:ext>
          </c:extLst>
        </c:ser>
        <c:ser>
          <c:idx val="1"/>
          <c:order val="1"/>
          <c:tx>
            <c:v>Feminin</c:v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mil_sal!$B$561:$E$561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mil_sal!$B$563:$E$563</c:f>
              <c:numCache>
                <c:formatCode>General</c:formatCode>
                <c:ptCount val="4"/>
                <c:pt idx="0">
                  <c:v>79</c:v>
                </c:pt>
                <c:pt idx="1">
                  <c:v>86</c:v>
                </c:pt>
                <c:pt idx="2">
                  <c:v>104</c:v>
                </c:pt>
                <c:pt idx="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25-4D66-A5A7-65E4896958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1308336"/>
        <c:axId val="291307920"/>
      </c:barChart>
      <c:catAx>
        <c:axId val="291308336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07920"/>
        <c:crosses val="autoZero"/>
        <c:auto val="1"/>
        <c:lblAlgn val="ctr"/>
        <c:lblOffset val="100"/>
        <c:noMultiLvlLbl val="0"/>
      </c:catAx>
      <c:valAx>
        <c:axId val="29130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E7E6E6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13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5324300365487674"/>
          <c:y val="0.87914459606618678"/>
          <c:w val="0.148877615577791"/>
          <c:h val="4.3178331092295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E7E6E6">
          <a:lumMod val="75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0.03342</cdr:x>
      <cdr:y>0.87277</cdr:y>
    </cdr:from>
    <cdr:to>
      <cdr:x>0.07783</cdr:x>
      <cdr:y>0.93597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5256" y="2870056"/>
          <a:ext cx="432262" cy="2078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o-RO" sz="1000" dirty="0" smtClean="0"/>
            <a:t>43%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0.08893</cdr:x>
      <cdr:y>0.87108</cdr:y>
    </cdr:from>
    <cdr:to>
      <cdr:x>0.13248</cdr:x>
      <cdr:y>0.93428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65582" y="2864498"/>
          <a:ext cx="423949" cy="2078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o-RO" sz="1000" dirty="0" smtClean="0"/>
            <a:t>35%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0.16589</cdr:x>
      <cdr:y>0.87277</cdr:y>
    </cdr:from>
    <cdr:to>
      <cdr:x>0.21029</cdr:x>
      <cdr:y>0.93597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14652" y="2870056"/>
          <a:ext cx="432262" cy="2078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000" dirty="0" smtClean="0"/>
            <a:t>34% 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0.22926</cdr:x>
      <cdr:y>0.8732</cdr:y>
    </cdr:from>
    <cdr:to>
      <cdr:x>0.27281</cdr:x>
      <cdr:y>0.93639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231476" y="2871458"/>
          <a:ext cx="423949" cy="2078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000" dirty="0" smtClean="0"/>
            <a:t>34%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0.64668</cdr:x>
      <cdr:y>0.87277</cdr:y>
    </cdr:from>
    <cdr:to>
      <cdr:x>0.69023</cdr:x>
      <cdr:y>0.93597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294485" y="2870056"/>
          <a:ext cx="423949" cy="2078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000" dirty="0" smtClean="0"/>
            <a:t>2%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0.9206</cdr:x>
      <cdr:y>0.87277</cdr:y>
    </cdr:from>
    <cdr:to>
      <cdr:x>0.97114</cdr:x>
      <cdr:y>0.93877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8960730" y="2870055"/>
          <a:ext cx="491900" cy="2170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o-RO" sz="1000" dirty="0" smtClean="0"/>
            <a:t>100%</a:t>
          </a:r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0.09747</cdr:x>
      <cdr:y>0.95275</cdr:y>
    </cdr:from>
    <cdr:to>
      <cdr:x>0.15447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2201" y="5267780"/>
          <a:ext cx="638628" cy="261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0.0681</cdr:x>
      <cdr:y>0.69846</cdr:y>
    </cdr:from>
    <cdr:to>
      <cdr:x>0.12379</cdr:x>
      <cdr:y>0.74516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63044" y="4137030"/>
          <a:ext cx="624009" cy="276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74,2%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0.14974</cdr:x>
      <cdr:y>0.69987</cdr:y>
    </cdr:from>
    <cdr:to>
      <cdr:x>0.20502</cdr:x>
      <cdr:y>0.74656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677833" y="4145383"/>
          <a:ext cx="619414" cy="2765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25,2%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0.3103</cdr:x>
      <cdr:y>0.69939</cdr:y>
    </cdr:from>
    <cdr:to>
      <cdr:x>0.36599</cdr:x>
      <cdr:y>0.74609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3476955" y="4142570"/>
          <a:ext cx="624008" cy="276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76,0%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0.39215</cdr:x>
      <cdr:y>0.6994</cdr:y>
    </cdr:from>
    <cdr:to>
      <cdr:x>0.44744</cdr:x>
      <cdr:y>0.7461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4394017" y="4142609"/>
          <a:ext cx="619526" cy="276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24,0%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0.55355</cdr:x>
      <cdr:y>0.69614</cdr:y>
    </cdr:from>
    <cdr:to>
      <cdr:x>0.60923</cdr:x>
      <cdr:y>0.74283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6202516" y="4123295"/>
          <a:ext cx="623896" cy="276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74,4%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0.63929</cdr:x>
      <cdr:y>0.69773</cdr:y>
    </cdr:from>
    <cdr:to>
      <cdr:x>0.69457</cdr:x>
      <cdr:y>0.74442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163312" y="4132695"/>
          <a:ext cx="619414" cy="2765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25,6%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0.79689</cdr:x>
      <cdr:y>0.69641</cdr:y>
    </cdr:from>
    <cdr:to>
      <cdr:x>0.85257</cdr:x>
      <cdr:y>0.74311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8929189" y="4124897"/>
          <a:ext cx="623896" cy="2766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76,2%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0.87994</cdr:x>
      <cdr:y>0.69781</cdr:y>
    </cdr:from>
    <cdr:to>
      <cdr:x>0.93523</cdr:x>
      <cdr:y>0.74451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9859740" y="4133190"/>
          <a:ext cx="619526" cy="2766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23,8%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0364"/>
          </a:xfrm>
          <a:prstGeom prst="rect">
            <a:avLst/>
          </a:prstGeom>
        </p:spPr>
        <p:txBody>
          <a:bodyPr vert="horz" lIns="90187" tIns="45094" rIns="90187" bIns="450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0364"/>
          </a:xfrm>
          <a:prstGeom prst="rect">
            <a:avLst/>
          </a:prstGeom>
        </p:spPr>
        <p:txBody>
          <a:bodyPr vert="horz" lIns="90187" tIns="45094" rIns="90187" bIns="45094" rtlCol="0"/>
          <a:lstStyle>
            <a:lvl1pPr algn="r">
              <a:defRPr sz="1200"/>
            </a:lvl1pPr>
          </a:lstStyle>
          <a:p>
            <a:fld id="{F74D7312-8919-4521-8002-C90C816DD3B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7" tIns="45094" rIns="90187" bIns="45094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9" y="4704030"/>
            <a:ext cx="5335893" cy="3850605"/>
          </a:xfrm>
          <a:prstGeom prst="rect">
            <a:avLst/>
          </a:prstGeom>
        </p:spPr>
        <p:txBody>
          <a:bodyPr vert="horz" lIns="90187" tIns="45094" rIns="90187" bIns="4509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463"/>
            <a:ext cx="2890665" cy="490364"/>
          </a:xfrm>
          <a:prstGeom prst="rect">
            <a:avLst/>
          </a:prstGeom>
        </p:spPr>
        <p:txBody>
          <a:bodyPr vert="horz" lIns="90187" tIns="45094" rIns="90187" bIns="450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285463"/>
            <a:ext cx="2890665" cy="490364"/>
          </a:xfrm>
          <a:prstGeom prst="rect">
            <a:avLst/>
          </a:prstGeom>
        </p:spPr>
        <p:txBody>
          <a:bodyPr vert="horz" lIns="90187" tIns="45094" rIns="90187" bIns="45094" rtlCol="0" anchor="b"/>
          <a:lstStyle>
            <a:lvl1pPr algn="r">
              <a:defRPr sz="1200"/>
            </a:lvl1pPr>
          </a:lstStyle>
          <a:p>
            <a:fld id="{F00BC02C-2927-412E-8702-15C3A2C4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2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8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1873"/>
            <a:r>
              <a:rPr lang="en-US" dirty="0" smtClean="0"/>
              <a:t>Pentru </a:t>
            </a:r>
            <a:r>
              <a:rPr lang="en-US" dirty="0" err="1" smtClean="0"/>
              <a:t>perioada</a:t>
            </a:r>
            <a:r>
              <a:rPr lang="en-US" dirty="0" smtClean="0"/>
              <a:t> </a:t>
            </a:r>
            <a:r>
              <a:rPr lang="en-US" dirty="0" err="1" smtClean="0"/>
              <a:t>fiscală</a:t>
            </a:r>
            <a:r>
              <a:rPr lang="en-US" dirty="0" smtClean="0"/>
              <a:t> 2017, din </a:t>
            </a:r>
            <a:r>
              <a:rPr lang="en-US" dirty="0" err="1" smtClean="0"/>
              <a:t>totalul</a:t>
            </a:r>
            <a:r>
              <a:rPr lang="en-US" dirty="0" smtClean="0"/>
              <a:t> </a:t>
            </a:r>
            <a:r>
              <a:rPr lang="en-US" dirty="0" err="1" smtClean="0"/>
              <a:t>Declarațiilor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ro-RO" dirty="0" smtClean="0"/>
              <a:t> impozitul pe</a:t>
            </a:r>
            <a:r>
              <a:rPr lang="en-US" dirty="0" smtClean="0"/>
              <a:t> </a:t>
            </a:r>
            <a:r>
              <a:rPr lang="en-US" dirty="0" err="1" smtClean="0"/>
              <a:t>venit</a:t>
            </a:r>
            <a:r>
              <a:rPr lang="en-US" dirty="0" smtClean="0"/>
              <a:t> </a:t>
            </a:r>
            <a:r>
              <a:rPr lang="en-US" dirty="0" err="1" smtClean="0"/>
              <a:t>depuse</a:t>
            </a:r>
            <a:r>
              <a:rPr lang="en-US" dirty="0" smtClean="0"/>
              <a:t> de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persoanele</a:t>
            </a:r>
            <a:r>
              <a:rPr lang="en-US" dirty="0" smtClean="0"/>
              <a:t> </a:t>
            </a:r>
            <a:r>
              <a:rPr lang="en-US" dirty="0" err="1" smtClean="0"/>
              <a:t>fizice</a:t>
            </a:r>
            <a:r>
              <a:rPr lang="en-US" dirty="0" smtClean="0"/>
              <a:t>, au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identificate</a:t>
            </a:r>
            <a:r>
              <a:rPr lang="en-US" dirty="0" smtClean="0"/>
              <a:t> 53</a:t>
            </a:r>
            <a:r>
              <a:rPr lang="ro-MD" dirty="0" smtClean="0"/>
              <a:t>7</a:t>
            </a:r>
            <a:r>
              <a:rPr lang="en-US" dirty="0" smtClean="0"/>
              <a:t> de </a:t>
            </a:r>
            <a:r>
              <a:rPr lang="en-US" dirty="0" err="1" smtClean="0"/>
              <a:t>persoane</a:t>
            </a:r>
            <a:r>
              <a:rPr lang="en-US" dirty="0" smtClean="0"/>
              <a:t> cu </a:t>
            </a:r>
            <a:r>
              <a:rPr lang="en-US" dirty="0" err="1" smtClean="0"/>
              <a:t>venituri</a:t>
            </a:r>
            <a:r>
              <a:rPr lang="en-US" dirty="0" smtClean="0"/>
              <a:t> </a:t>
            </a:r>
            <a:r>
              <a:rPr lang="en-US" dirty="0" err="1" smtClean="0"/>
              <a:t>supuse</a:t>
            </a:r>
            <a:r>
              <a:rPr lang="en-US" dirty="0" smtClean="0"/>
              <a:t> </a:t>
            </a:r>
            <a:r>
              <a:rPr lang="en-US" dirty="0" err="1" smtClean="0"/>
              <a:t>declarării</a:t>
            </a:r>
            <a:r>
              <a:rPr lang="en-US" dirty="0" smtClean="0"/>
              <a:t> de </a:t>
            </a:r>
            <a:r>
              <a:rPr lang="en-US" dirty="0" err="1" smtClean="0"/>
              <a:t>peste</a:t>
            </a:r>
            <a:r>
              <a:rPr lang="en-US" dirty="0" smtClean="0"/>
              <a:t> 1 </a:t>
            </a:r>
            <a:r>
              <a:rPr lang="en-US" dirty="0" err="1" smtClean="0"/>
              <a:t>milion</a:t>
            </a:r>
            <a:r>
              <a:rPr lang="en-US" dirty="0" smtClean="0"/>
              <a:t> lei </a:t>
            </a:r>
            <a:r>
              <a:rPr lang="en-US" dirty="0" err="1" smtClean="0"/>
              <a:t>fiecare</a:t>
            </a:r>
            <a:r>
              <a:rPr lang="en-US" dirty="0" smtClean="0"/>
              <a:t> (cu </a:t>
            </a:r>
            <a:r>
              <a:rPr lang="en-US" dirty="0" err="1" smtClean="0"/>
              <a:t>excepția</a:t>
            </a:r>
            <a:r>
              <a:rPr lang="en-US" dirty="0" smtClean="0"/>
              <a:t> </a:t>
            </a:r>
            <a:r>
              <a:rPr lang="en-US" dirty="0" err="1" smtClean="0"/>
              <a:t>veniturilor</a:t>
            </a:r>
            <a:r>
              <a:rPr lang="en-US" dirty="0" smtClean="0"/>
              <a:t> sub </a:t>
            </a:r>
            <a:r>
              <a:rPr lang="en-US" dirty="0" err="1" smtClean="0"/>
              <a:t>formă</a:t>
            </a:r>
            <a:r>
              <a:rPr lang="en-US" dirty="0" smtClean="0"/>
              <a:t> de </a:t>
            </a:r>
            <a:r>
              <a:rPr lang="en-US" dirty="0" err="1" smtClean="0"/>
              <a:t>dividende</a:t>
            </a:r>
            <a:r>
              <a:rPr lang="en-US" dirty="0" smtClean="0"/>
              <a:t>, royalty, </a:t>
            </a:r>
            <a:r>
              <a:rPr lang="en-US" dirty="0" err="1" smtClean="0"/>
              <a:t>cîștiguri</a:t>
            </a:r>
            <a:r>
              <a:rPr lang="en-US" dirty="0" smtClean="0"/>
              <a:t> de la </a:t>
            </a:r>
            <a:r>
              <a:rPr lang="en-US" dirty="0" err="1" smtClean="0"/>
              <a:t>jocuri</a:t>
            </a:r>
            <a:r>
              <a:rPr lang="en-US" dirty="0" smtClean="0"/>
              <a:t> de </a:t>
            </a:r>
            <a:r>
              <a:rPr lang="en-US" dirty="0" err="1" smtClean="0"/>
              <a:t>noroc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campanii</a:t>
            </a:r>
            <a:r>
              <a:rPr lang="en-US" dirty="0" smtClean="0"/>
              <a:t> </a:t>
            </a:r>
            <a:r>
              <a:rPr lang="en-US" dirty="0" err="1" smtClean="0"/>
              <a:t>promoționale</a:t>
            </a:r>
            <a:r>
              <a:rPr lang="en-US" dirty="0" smtClean="0"/>
              <a:t>, </a:t>
            </a:r>
            <a:r>
              <a:rPr lang="en-US" dirty="0" err="1" smtClean="0"/>
              <a:t>venituri</a:t>
            </a:r>
            <a:r>
              <a:rPr lang="en-US" dirty="0" smtClean="0"/>
              <a:t> de la </a:t>
            </a:r>
            <a:r>
              <a:rPr lang="en-US" dirty="0" err="1" smtClean="0"/>
              <a:t>darea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locațiune</a:t>
            </a:r>
            <a:r>
              <a:rPr lang="en-US" dirty="0" smtClean="0"/>
              <a:t> a </a:t>
            </a:r>
            <a:r>
              <a:rPr lang="en-US" dirty="0" err="1" smtClean="0"/>
              <a:t>bunurilor</a:t>
            </a:r>
            <a:r>
              <a:rPr lang="en-US" dirty="0" smtClean="0"/>
              <a:t> mobile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imobile</a:t>
            </a:r>
            <a:r>
              <a:rPr lang="en-US" dirty="0" smtClean="0"/>
              <a:t> </a:t>
            </a:r>
            <a:r>
              <a:rPr lang="en-US" dirty="0" err="1" smtClean="0"/>
              <a:t>persoanelor</a:t>
            </a:r>
            <a:r>
              <a:rPr lang="en-US" dirty="0" smtClean="0"/>
              <a:t> </a:t>
            </a:r>
            <a:r>
              <a:rPr lang="en-US" dirty="0" err="1" smtClean="0"/>
              <a:t>juridice</a:t>
            </a:r>
            <a:r>
              <a:rPr lang="en-US" dirty="0" smtClean="0"/>
              <a:t>, </a:t>
            </a:r>
            <a:r>
              <a:rPr lang="en-US" dirty="0" err="1" smtClean="0"/>
              <a:t>venituri</a:t>
            </a:r>
            <a:r>
              <a:rPr lang="en-US" dirty="0" smtClean="0"/>
              <a:t> de la </a:t>
            </a:r>
            <a:r>
              <a:rPr lang="en-US" dirty="0" err="1" smtClean="0"/>
              <a:t>comercial</a:t>
            </a:r>
            <a:r>
              <a:rPr lang="ro-MD" dirty="0" smtClean="0"/>
              <a:t>izarea </a:t>
            </a:r>
            <a:r>
              <a:rPr lang="en-US" dirty="0" err="1" smtClean="0"/>
              <a:t>producției</a:t>
            </a:r>
            <a:r>
              <a:rPr lang="en-US" dirty="0" smtClean="0"/>
              <a:t> din </a:t>
            </a:r>
            <a:r>
              <a:rPr lang="en-US" dirty="0" err="1" smtClean="0"/>
              <a:t>fitotehnie</a:t>
            </a:r>
            <a:r>
              <a:rPr lang="en-US" dirty="0" smtClean="0"/>
              <a:t>, </a:t>
            </a:r>
            <a:r>
              <a:rPr lang="en-US" dirty="0" err="1" smtClean="0"/>
              <a:t>horticultură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zootehnie</a:t>
            </a:r>
            <a:r>
              <a:rPr lang="en-US" dirty="0" smtClean="0"/>
              <a:t>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38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Slide respectiv a fost repartizat numărul persoanelor care au obținut venituri peste 1 mln.lei după gen. Tendințe pronunțate nu sunt, practic în fiecare an </a:t>
            </a:r>
            <a:r>
              <a:rPr lang="pt-BR" dirty="0" smtClean="0"/>
              <a:t>predomină peroanele de gen masculin, ponderea acestora pentru anul 2017 constituind 76,2%</a:t>
            </a:r>
            <a:r>
              <a:rPr lang="ro-MD" baseline="0" dirty="0" smtClean="0"/>
              <a:t> și a femeilor 23,8 la sută, cam același procent se repetă pentru fiecare an.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6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Următoarea informație este despre suma venitului obținut de doar cei 537</a:t>
            </a:r>
            <a:r>
              <a:rPr lang="ro-MD" baseline="0" dirty="0" smtClean="0"/>
              <a:t> persoane fizice, deci venitul ce lea revenit persoanelor respective a constituit 1,28 mlrd.lei și impozit pe venit reținut și achitat la buget din aceste surse a constituit 132,57 </a:t>
            </a:r>
            <a:r>
              <a:rPr lang="ro-MD" baseline="0" dirty="0" err="1" smtClean="0"/>
              <a:t>mln.lei</a:t>
            </a:r>
            <a:r>
              <a:rPr lang="ro-MD" baseline="0" dirty="0" smtClean="0"/>
              <a:t>.</a:t>
            </a:r>
          </a:p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context </a:t>
            </a:r>
            <a:r>
              <a:rPr lang="en-US" dirty="0" err="1" smtClean="0"/>
              <a:t>menționăm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mare </a:t>
            </a:r>
            <a:r>
              <a:rPr lang="en-US" dirty="0" err="1" smtClean="0"/>
              <a:t>sumă</a:t>
            </a:r>
            <a:r>
              <a:rPr lang="en-US" dirty="0" smtClean="0"/>
              <a:t> a </a:t>
            </a:r>
            <a:r>
              <a:rPr lang="en-US" dirty="0" err="1" smtClean="0"/>
              <a:t>venitului</a:t>
            </a:r>
            <a:r>
              <a:rPr lang="en-US" dirty="0" smtClean="0"/>
              <a:t> </a:t>
            </a:r>
            <a:r>
              <a:rPr lang="en-US" dirty="0" err="1" smtClean="0"/>
              <a:t>pasibil</a:t>
            </a:r>
            <a:r>
              <a:rPr lang="en-US" dirty="0" smtClean="0"/>
              <a:t> </a:t>
            </a:r>
            <a:r>
              <a:rPr lang="en-US" dirty="0" err="1" smtClean="0"/>
              <a:t>declarării</a:t>
            </a:r>
            <a:r>
              <a:rPr lang="en-US" dirty="0" smtClean="0"/>
              <a:t>  de </a:t>
            </a:r>
            <a:r>
              <a:rPr lang="en-US" dirty="0" err="1" smtClean="0"/>
              <a:t>către</a:t>
            </a:r>
            <a:r>
              <a:rPr lang="en-US" dirty="0" smtClean="0"/>
              <a:t> o </a:t>
            </a:r>
            <a:r>
              <a:rPr lang="en-US" dirty="0" err="1" smtClean="0"/>
              <a:t>persoană</a:t>
            </a:r>
            <a:r>
              <a:rPr lang="en-US" dirty="0" smtClean="0"/>
              <a:t> </a:t>
            </a:r>
            <a:r>
              <a:rPr lang="en-US" dirty="0" err="1" smtClean="0"/>
              <a:t>fizică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anul</a:t>
            </a:r>
            <a:r>
              <a:rPr lang="en-US" dirty="0" smtClean="0"/>
              <a:t> 2017, a </a:t>
            </a:r>
            <a:r>
              <a:rPr lang="en-US" dirty="0" err="1" smtClean="0"/>
              <a:t>fost</a:t>
            </a:r>
            <a:r>
              <a:rPr lang="en-US" dirty="0" smtClean="0"/>
              <a:t> de </a:t>
            </a:r>
            <a:r>
              <a:rPr lang="en-US" dirty="0" err="1" smtClean="0"/>
              <a:t>peste</a:t>
            </a:r>
            <a:r>
              <a:rPr lang="en-US" dirty="0" smtClean="0"/>
              <a:t> 63 </a:t>
            </a:r>
            <a:r>
              <a:rPr lang="en-US" dirty="0" err="1" smtClean="0"/>
              <a:t>milioane</a:t>
            </a:r>
            <a:r>
              <a:rPr lang="en-US" dirty="0" smtClean="0"/>
              <a:t> lei, </a:t>
            </a:r>
            <a:r>
              <a:rPr lang="en-US" dirty="0" err="1" smtClean="0"/>
              <a:t>exclusiv</a:t>
            </a:r>
            <a:r>
              <a:rPr lang="en-US" dirty="0" smtClean="0"/>
              <a:t> din </a:t>
            </a:r>
            <a:r>
              <a:rPr lang="en-US" dirty="0" err="1" smtClean="0"/>
              <a:t>venit</a:t>
            </a:r>
            <a:r>
              <a:rPr lang="en-US" dirty="0" smtClean="0"/>
              <a:t> din </a:t>
            </a:r>
            <a:r>
              <a:rPr lang="en-US" dirty="0" err="1" smtClean="0"/>
              <a:t>investiții</a:t>
            </a:r>
            <a:r>
              <a:rPr lang="en-US" dirty="0" smtClean="0"/>
              <a:t> de </a:t>
            </a:r>
            <a:r>
              <a:rPr lang="en-US" dirty="0" err="1" smtClean="0"/>
              <a:t>peste</a:t>
            </a:r>
            <a:r>
              <a:rPr lang="en-US" dirty="0" smtClean="0"/>
              <a:t> </a:t>
            </a:r>
            <a:r>
              <a:rPr lang="en-US" dirty="0" err="1" smtClean="0"/>
              <a:t>hotare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29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baseline="0" dirty="0" smtClean="0"/>
              <a:t>Cea mai accentuată și pronunțată creștere este în numărul persoanelor care au declarat venit de la 1 la 3 mln.lei de la 285 în 2015, la 345 în 2016 și 461 persoane în 2017.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28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o-RO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o-RO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o-RO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o-R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26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3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6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Desemnarea</a:t>
            </a:r>
            <a:r>
              <a:rPr lang="en-US" dirty="0" smtClean="0"/>
              <a:t> </a:t>
            </a:r>
            <a:r>
              <a:rPr lang="en-US" dirty="0" err="1" smtClean="0"/>
              <a:t>procentuală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efectuată</a:t>
            </a:r>
            <a:r>
              <a:rPr lang="en-US" dirty="0" smtClean="0"/>
              <a:t> de 29 671 </a:t>
            </a:r>
            <a:r>
              <a:rPr lang="en-US" dirty="0" err="1" smtClean="0"/>
              <a:t>persoane</a:t>
            </a:r>
            <a:r>
              <a:rPr lang="en-US" dirty="0" smtClean="0"/>
              <a:t>, </a:t>
            </a:r>
            <a:r>
              <a:rPr lang="en-US" dirty="0" err="1" smtClean="0"/>
              <a:t>estimându</a:t>
            </a:r>
            <a:r>
              <a:rPr lang="en-US" dirty="0" smtClean="0"/>
              <a:t>-se o </a:t>
            </a:r>
            <a:r>
              <a:rPr lang="en-US" dirty="0" err="1" smtClean="0"/>
              <a:t>sumă</a:t>
            </a:r>
            <a:r>
              <a:rPr lang="en-US" dirty="0" smtClean="0"/>
              <a:t> </a:t>
            </a:r>
            <a:r>
              <a:rPr lang="en-US" dirty="0" err="1" smtClean="0"/>
              <a:t>prealabilă</a:t>
            </a:r>
            <a:r>
              <a:rPr lang="en-US" dirty="0" smtClean="0"/>
              <a:t> de 6,72 </a:t>
            </a:r>
            <a:r>
              <a:rPr lang="en-US" dirty="0" err="1" smtClean="0"/>
              <a:t>mln.lei</a:t>
            </a:r>
            <a:r>
              <a:rPr lang="en-US" dirty="0" smtClean="0"/>
              <a:t> (pentru </a:t>
            </a:r>
            <a:r>
              <a:rPr lang="en-US" dirty="0" err="1" smtClean="0"/>
              <a:t>anul</a:t>
            </a:r>
            <a:r>
              <a:rPr lang="en-US" dirty="0" smtClean="0"/>
              <a:t> 2016 SFS a </a:t>
            </a:r>
            <a:r>
              <a:rPr lang="en-US" dirty="0" err="1" smtClean="0"/>
              <a:t>validat</a:t>
            </a:r>
            <a:r>
              <a:rPr lang="en-US" dirty="0" smtClean="0"/>
              <a:t> 16 126 de </a:t>
            </a:r>
            <a:r>
              <a:rPr lang="en-US" dirty="0" err="1" smtClean="0"/>
              <a:t>Declarații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care au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desemnate</a:t>
            </a:r>
            <a:r>
              <a:rPr lang="en-US" dirty="0" smtClean="0"/>
              <a:t> </a:t>
            </a:r>
            <a:r>
              <a:rPr lang="en-US" dirty="0" err="1" smtClean="0"/>
              <a:t>procentual</a:t>
            </a:r>
            <a:r>
              <a:rPr lang="en-US" dirty="0" smtClean="0"/>
              <a:t> 2,8 </a:t>
            </a:r>
            <a:r>
              <a:rPr lang="en-US" dirty="0" err="1" smtClean="0"/>
              <a:t>mln.lei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Este de </a:t>
            </a:r>
            <a:r>
              <a:rPr lang="en-US" dirty="0" err="1" smtClean="0"/>
              <a:t>menționat</a:t>
            </a:r>
            <a:r>
              <a:rPr lang="en-US" dirty="0" smtClean="0"/>
              <a:t>,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desemnarea</a:t>
            </a:r>
            <a:r>
              <a:rPr lang="en-US" dirty="0" smtClean="0"/>
              <a:t> </a:t>
            </a:r>
            <a:r>
              <a:rPr lang="en-US" dirty="0" err="1" smtClean="0"/>
              <a:t>procentuală</a:t>
            </a:r>
            <a:r>
              <a:rPr lang="en-US" dirty="0" smtClean="0"/>
              <a:t> se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realiza</a:t>
            </a:r>
            <a:r>
              <a:rPr lang="en-US" dirty="0" smtClean="0"/>
              <a:t> ca </a:t>
            </a:r>
            <a:r>
              <a:rPr lang="en-US" dirty="0" err="1" smtClean="0"/>
              <a:t>urmare</a:t>
            </a:r>
            <a:r>
              <a:rPr lang="en-US" dirty="0" smtClean="0"/>
              <a:t> a </a:t>
            </a:r>
            <a:r>
              <a:rPr lang="en-US" dirty="0" err="1" smtClean="0"/>
              <a:t>validării</a:t>
            </a:r>
            <a:r>
              <a:rPr lang="en-US" dirty="0" smtClean="0"/>
              <a:t> </a:t>
            </a:r>
            <a:r>
              <a:rPr lang="en-US" dirty="0" err="1" smtClean="0"/>
              <a:t>condițiilor</a:t>
            </a:r>
            <a:r>
              <a:rPr lang="en-US" dirty="0" smtClean="0"/>
              <a:t> </a:t>
            </a:r>
            <a:r>
              <a:rPr lang="en-US" dirty="0" err="1" smtClean="0"/>
              <a:t>stabilite</a:t>
            </a:r>
            <a:r>
              <a:rPr lang="en-US" dirty="0" smtClean="0"/>
              <a:t> de </a:t>
            </a:r>
            <a:r>
              <a:rPr lang="en-US" dirty="0" err="1" smtClean="0"/>
              <a:t>Regulamentul</a:t>
            </a:r>
            <a:r>
              <a:rPr lang="en-US" dirty="0" smtClean="0"/>
              <a:t> cu </a:t>
            </a:r>
            <a:r>
              <a:rPr lang="en-US" dirty="0" err="1" smtClean="0"/>
              <a:t>privire</a:t>
            </a:r>
            <a:r>
              <a:rPr lang="en-US" dirty="0" smtClean="0"/>
              <a:t> la </a:t>
            </a:r>
            <a:r>
              <a:rPr lang="en-US" dirty="0" err="1" smtClean="0"/>
              <a:t>mecanismul</a:t>
            </a:r>
            <a:r>
              <a:rPr lang="en-US" dirty="0" smtClean="0"/>
              <a:t> </a:t>
            </a:r>
            <a:r>
              <a:rPr lang="en-US" dirty="0" err="1" smtClean="0"/>
              <a:t>desemnării</a:t>
            </a:r>
            <a:r>
              <a:rPr lang="en-US" dirty="0" smtClean="0"/>
              <a:t> </a:t>
            </a:r>
            <a:r>
              <a:rPr lang="en-US" dirty="0" err="1" smtClean="0"/>
              <a:t>procentuale</a:t>
            </a:r>
            <a:r>
              <a:rPr lang="en-US" dirty="0" smtClean="0"/>
              <a:t>, </a:t>
            </a:r>
            <a:r>
              <a:rPr lang="en-US" dirty="0" err="1" smtClean="0"/>
              <a:t>aprobat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Hotărîrea</a:t>
            </a:r>
            <a:r>
              <a:rPr lang="en-US" dirty="0" smtClean="0"/>
              <a:t> </a:t>
            </a:r>
            <a:r>
              <a:rPr lang="en-US" dirty="0" err="1" smtClean="0"/>
              <a:t>Guvernului</a:t>
            </a:r>
            <a:r>
              <a:rPr lang="en-US" dirty="0" smtClean="0"/>
              <a:t> nr.1286 din 30 </a:t>
            </a:r>
            <a:r>
              <a:rPr lang="en-US" dirty="0" err="1" smtClean="0"/>
              <a:t>noiembrie</a:t>
            </a:r>
            <a:r>
              <a:rPr lang="en-US" dirty="0" smtClean="0"/>
              <a:t> 2016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anume</a:t>
            </a:r>
            <a:r>
              <a:rPr lang="en-US" dirty="0" smtClean="0"/>
              <a:t>: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Declarația</a:t>
            </a:r>
            <a:r>
              <a:rPr lang="en-US" dirty="0" smtClean="0"/>
              <a:t> </a:t>
            </a:r>
            <a:r>
              <a:rPr lang="en-US" dirty="0" err="1" smtClean="0"/>
              <a:t>persoanei</a:t>
            </a:r>
            <a:r>
              <a:rPr lang="en-US" dirty="0" smtClean="0"/>
              <a:t> </a:t>
            </a:r>
            <a:r>
              <a:rPr lang="en-US" dirty="0" err="1" smtClean="0"/>
              <a:t>fizice</a:t>
            </a:r>
            <a:r>
              <a:rPr lang="en-US" dirty="0" smtClean="0"/>
              <a:t> cu </a:t>
            </a:r>
            <a:r>
              <a:rPr lang="en-US" dirty="0" err="1" smtClean="0"/>
              <a:t>privire</a:t>
            </a:r>
            <a:r>
              <a:rPr lang="en-US" dirty="0" smtClean="0"/>
              <a:t> la </a:t>
            </a:r>
            <a:r>
              <a:rPr lang="en-US" dirty="0" err="1" smtClean="0"/>
              <a:t>impozitul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venit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depusă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termenul</a:t>
            </a:r>
            <a:r>
              <a:rPr lang="en-US" dirty="0" smtClean="0"/>
              <a:t> </a:t>
            </a:r>
            <a:r>
              <a:rPr lang="en-US" dirty="0" err="1" smtClean="0"/>
              <a:t>stabilit</a:t>
            </a:r>
            <a:r>
              <a:rPr lang="en-US" dirty="0" smtClean="0"/>
              <a:t> de </a:t>
            </a:r>
            <a:r>
              <a:rPr lang="en-US" dirty="0" err="1" smtClean="0"/>
              <a:t>legislație</a:t>
            </a:r>
            <a:r>
              <a:rPr lang="en-US" dirty="0" smtClean="0"/>
              <a:t>;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Impozitul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venit</a:t>
            </a:r>
            <a:r>
              <a:rPr lang="en-US" dirty="0" smtClean="0"/>
              <a:t> </a:t>
            </a:r>
            <a:r>
              <a:rPr lang="en-US" dirty="0" err="1" smtClean="0"/>
              <a:t>declarat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achitat</a:t>
            </a:r>
            <a:r>
              <a:rPr lang="en-US" dirty="0" smtClean="0"/>
              <a:t> integral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termen</a:t>
            </a:r>
            <a:r>
              <a:rPr lang="en-US" dirty="0" smtClean="0"/>
              <a:t>;</a:t>
            </a:r>
          </a:p>
          <a:p>
            <a:r>
              <a:rPr lang="en-US" dirty="0" smtClean="0"/>
              <a:t>-Nu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datorii</a:t>
            </a:r>
            <a:r>
              <a:rPr lang="en-US" dirty="0" smtClean="0"/>
              <a:t> la </a:t>
            </a:r>
            <a:r>
              <a:rPr lang="en-US" dirty="0" err="1" smtClean="0"/>
              <a:t>impozitul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venit</a:t>
            </a:r>
            <a:r>
              <a:rPr lang="en-US" dirty="0" smtClean="0"/>
              <a:t> pentru </a:t>
            </a:r>
            <a:r>
              <a:rPr lang="en-US" dirty="0" err="1" smtClean="0"/>
              <a:t>perioadele</a:t>
            </a:r>
            <a:r>
              <a:rPr lang="en-US" dirty="0" smtClean="0"/>
              <a:t> </a:t>
            </a:r>
            <a:r>
              <a:rPr lang="en-US" dirty="0" err="1" smtClean="0"/>
              <a:t>fiscale</a:t>
            </a:r>
            <a:r>
              <a:rPr lang="en-US" dirty="0" smtClean="0"/>
              <a:t> </a:t>
            </a:r>
            <a:r>
              <a:rPr lang="en-US" dirty="0" err="1" smtClean="0"/>
              <a:t>anterioare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efectuată</a:t>
            </a:r>
            <a:r>
              <a:rPr lang="en-US" dirty="0" smtClean="0"/>
              <a:t> </a:t>
            </a:r>
            <a:r>
              <a:rPr lang="en-US" dirty="0" err="1" smtClean="0"/>
              <a:t>desemnarea</a:t>
            </a:r>
            <a:r>
              <a:rPr lang="en-US" dirty="0" smtClean="0"/>
              <a:t>;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Desemnarea</a:t>
            </a:r>
            <a:r>
              <a:rPr lang="en-US" dirty="0" smtClean="0"/>
              <a:t> se </a:t>
            </a:r>
            <a:r>
              <a:rPr lang="en-US" dirty="0" err="1" smtClean="0"/>
              <a:t>efectuează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folosul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singur</a:t>
            </a:r>
            <a:r>
              <a:rPr lang="en-US" dirty="0" smtClean="0"/>
              <a:t> </a:t>
            </a:r>
            <a:r>
              <a:rPr lang="en-US" dirty="0" err="1" smtClean="0"/>
              <a:t>beneficiar</a:t>
            </a:r>
            <a:r>
              <a:rPr lang="en-US" dirty="0" smtClean="0"/>
              <a:t> din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beneficiarilor</a:t>
            </a:r>
            <a:r>
              <a:rPr lang="en-US" dirty="0" smtClean="0"/>
              <a:t> </a:t>
            </a:r>
            <a:r>
              <a:rPr lang="en-US" dirty="0" err="1" smtClean="0"/>
              <a:t>desemnării</a:t>
            </a:r>
            <a:r>
              <a:rPr lang="en-US" dirty="0" smtClean="0"/>
              <a:t> </a:t>
            </a:r>
            <a:r>
              <a:rPr lang="en-US" dirty="0" err="1" smtClean="0"/>
              <a:t>procentuale</a:t>
            </a:r>
            <a:r>
              <a:rPr lang="en-US" dirty="0" smtClean="0"/>
              <a:t>.</a:t>
            </a:r>
            <a:endParaRPr lang="ro-RO" dirty="0" smtClean="0"/>
          </a:p>
          <a:p>
            <a:r>
              <a:rPr lang="ro-RO" dirty="0" smtClean="0"/>
              <a:t>În calitate de beneficiari ai desemnării procentuale au fost înregistrați</a:t>
            </a:r>
            <a:r>
              <a:rPr lang="ro-RO" baseline="0" dirty="0" smtClean="0"/>
              <a:t> 594</a:t>
            </a:r>
            <a:r>
              <a:rPr lang="ro-RO" dirty="0" smtClean="0"/>
              <a:t> Organizații comerciale și culte religioase, lista acestora este</a:t>
            </a:r>
            <a:r>
              <a:rPr lang="ro-RO" baseline="0" dirty="0" smtClean="0"/>
              <a:t> publică pe pagina web a Ministerului justiției și a SFS</a:t>
            </a:r>
            <a:r>
              <a:rPr lang="ro-RO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59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2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Potrivit prevederilor Codului fiscal, contribuabilii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agenții economici, persoanele care practică activitate profesională în sectorul justiției (notarii, avocații, mediatorii, executorii judecătorești), persoanele fizice care desfășoară activitate independentă în domeniul comerțului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avut obligația de prezentare a declarațiilor cu privire la impozitul pe venit pentru perioada fiscală 2017 în termen de până la </a:t>
            </a:r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martie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în anul curent termenul limită a fost </a:t>
            </a:r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martie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 martie zi de odihnă</a:t>
            </a:r>
            <a:r>
              <a:rPr lang="ro-RO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Astfel, în termenul stabilit de legislație,  subdiviziunile Serviciului Fiscal de Stat  au asigurat recepționarea a </a:t>
            </a:r>
            <a:r>
              <a:rPr lang="ro-RO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96 243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Declarații cu privire la impozitul pe venit pentru anul 2017 depuse de contribuabili (</a:t>
            </a:r>
            <a:r>
              <a:rPr lang="ro-RO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agenti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economici), sau</a:t>
            </a:r>
            <a:r>
              <a:rPr lang="ro-RO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3 727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Declarații mai mult comparativ cu perioada a anului 2017. În perioada imediat următoare termenului</a:t>
            </a:r>
            <a:r>
              <a:rPr lang="ro-RO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stabilit în Codul fiscal s-au depus încă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2569 Declarații,</a:t>
            </a:r>
            <a:r>
              <a:rPr lang="ro-RO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dar deja cu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depășirea termenului legal.</a:t>
            </a:r>
          </a:p>
          <a:p>
            <a:pPr lvl="0" algn="just"/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Ponderea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cea mai insemnata din totalul declaratiilor depuse o au </a:t>
            </a:r>
            <a:r>
              <a:rPr lang="ro-RO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declaratiile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persoanelor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juridice care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folosesc regimul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de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impozitare cu aplicarea impozitului de 12% din venitul impozabil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(35%), urmate de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întreprinderile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mici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mijlocii (34%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o-RO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au optat pentru regimul simplificat de aplicare a impozitului pe venit (ce prevede aplicarea unui impozit în mărime de 3% din venitul operațional înregistrat).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RO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 dată în anul 2018 au fost prezentate dări de seamă separate pentru categorii specifice de contribuabili: </a:t>
            </a:r>
          </a:p>
          <a:p>
            <a:pPr lvl="0" algn="just"/>
            <a:r>
              <a:rPr lang="ro-RO" sz="1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DAJ17 </a:t>
            </a:r>
            <a:r>
              <a:rPr lang="ro-RO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 fost prezentată de către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persoanele care practică activitate profesională în sectorul justiției (notarii, avocații, mediatorii, executorii judecătorești);</a:t>
            </a:r>
          </a:p>
          <a:p>
            <a:pPr lvl="0" algn="just"/>
            <a:r>
              <a:rPr lang="ro-RO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ONG17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</a:t>
            </a:r>
            <a:r>
              <a:rPr lang="ro-RO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fost prezentată de către organizațiile necomerciale;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o-RO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AI17</a:t>
            </a:r>
            <a:r>
              <a:rPr lang="ro-RO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se prezintă de persoanele </a:t>
            </a:r>
            <a:r>
              <a:rPr lang="ro-R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fizice care desfășoară activitate independentă în domeniul comerțului.</a:t>
            </a:r>
            <a:endParaRPr lang="ro-RO" sz="10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Astfel, se observă că numărul contribuabililor (agenților economici) activi, ce prezintă declarațiile cu privire la impozitul pe venit a crescut cu 4,0% față de anul 2017 și cu 5,0% față de anul 2016 fapt care reflectă dinamicele macroeconomice pozitive înregistrate în ultimii ani.</a:t>
            </a:r>
            <a:r>
              <a:rPr lang="ro-MD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E54D9-64E7-4F58-8AC0-4048924AD9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6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01873">
              <a:defRPr/>
            </a:pPr>
            <a:r>
              <a:rPr lang="ro-RO" dirty="0"/>
              <a:t>Potrivit informației declarate de către </a:t>
            </a:r>
            <a:r>
              <a:rPr lang="ro-RO" dirty="0" smtClean="0"/>
              <a:t>agenții economici </a:t>
            </a:r>
            <a:r>
              <a:rPr lang="ro-RO" dirty="0"/>
              <a:t>pe parcursul anului 2017 s-au înregistrat total venituri în sumă de </a:t>
            </a:r>
            <a:r>
              <a:rPr lang="ro-RO" b="1" dirty="0"/>
              <a:t>364,90</a:t>
            </a:r>
            <a:r>
              <a:rPr lang="ro-RO" dirty="0"/>
              <a:t> mlrd lei și total cheltuieli</a:t>
            </a:r>
            <a:r>
              <a:rPr lang="ro-RO" b="1" dirty="0"/>
              <a:t> </a:t>
            </a:r>
            <a:r>
              <a:rPr lang="ro-RO" dirty="0"/>
              <a:t>în sumă de </a:t>
            </a:r>
            <a:r>
              <a:rPr lang="ro-RO" b="1" dirty="0"/>
              <a:t>335,55</a:t>
            </a:r>
            <a:r>
              <a:rPr lang="ro-RO" dirty="0"/>
              <a:t> mlrd lei. Comparativ cu anul precedent veniturile s-au majorat cu </a:t>
            </a:r>
            <a:r>
              <a:rPr lang="ro-RO" b="1" dirty="0"/>
              <a:t>19,0</a:t>
            </a:r>
            <a:r>
              <a:rPr lang="ro-RO" dirty="0"/>
              <a:t> mlrd lei, iar cheltuielile au înregistrat o majorare cu </a:t>
            </a:r>
            <a:r>
              <a:rPr lang="ro-RO" b="1" dirty="0"/>
              <a:t>9,39</a:t>
            </a:r>
            <a:r>
              <a:rPr lang="ro-RO" dirty="0"/>
              <a:t> mlrd lei.</a:t>
            </a:r>
          </a:p>
          <a:p>
            <a:pPr algn="just" defTabSz="901873">
              <a:defRPr/>
            </a:pPr>
            <a:r>
              <a:rPr lang="ro-RO" dirty="0" smtClean="0"/>
              <a:t>Suma </a:t>
            </a:r>
            <a:r>
              <a:rPr lang="ro-RO" dirty="0"/>
              <a:t>totală a impozitului pe venit, calculat în perioada de gestiune, constituie </a:t>
            </a:r>
            <a:r>
              <a:rPr lang="ro-RO" b="1" dirty="0"/>
              <a:t>3,51 </a:t>
            </a:r>
            <a:r>
              <a:rPr lang="ro-RO" dirty="0"/>
              <a:t>mlrd lei fiind în creștere comparativ cu perioada similară a anului precedent cu </a:t>
            </a:r>
            <a:r>
              <a:rPr lang="ro-RO" b="1" dirty="0"/>
              <a:t>789,12</a:t>
            </a:r>
            <a:r>
              <a:rPr lang="ro-RO" dirty="0"/>
              <a:t> </a:t>
            </a:r>
            <a:r>
              <a:rPr lang="ro-RO" dirty="0" err="1"/>
              <a:t>mln</a:t>
            </a:r>
            <a:r>
              <a:rPr lang="ro-RO" dirty="0"/>
              <a:t> </a:t>
            </a:r>
            <a:r>
              <a:rPr lang="ro-RO" dirty="0" smtClean="0"/>
              <a:t>lei sau cu </a:t>
            </a:r>
            <a:r>
              <a:rPr lang="ro-RO" b="1" dirty="0" smtClean="0"/>
              <a:t>23%. </a:t>
            </a:r>
            <a:endParaRPr lang="ru-RU" b="1" dirty="0"/>
          </a:p>
          <a:p>
            <a:pPr algn="just"/>
            <a:r>
              <a:rPr lang="ro-RO" dirty="0" smtClean="0"/>
              <a:t>Acești indicatori ne vorbesc despre faptul că a crescut valoarea adăugată înregistrată în ansamblu pe economia</a:t>
            </a:r>
            <a:r>
              <a:rPr lang="ro-RO" baseline="0" dirty="0" smtClean="0"/>
              <a:t> națională, drept urmare a sporirii eficienței (rentabilității) afacerilor, dar și a diminuării treptate a ponderii economiei tenebre.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E54D9-64E7-4F58-8AC0-4048924AD9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5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1873"/>
            <a:r>
              <a:rPr lang="ro-RO" dirty="0" smtClean="0"/>
              <a:t>Ponderea declarațiilor prezentate utilizând </a:t>
            </a:r>
            <a:r>
              <a:rPr lang="ro-RO" b="1" dirty="0" smtClean="0"/>
              <a:t>serviciile electronice </a:t>
            </a:r>
            <a:r>
              <a:rPr lang="ro-RO" dirty="0" smtClean="0"/>
              <a:t>din totalul declarațiilor prezentate pentru perioada fiscală </a:t>
            </a:r>
            <a:r>
              <a:rPr lang="ro-RO" b="1" dirty="0" smtClean="0"/>
              <a:t>2017</a:t>
            </a:r>
            <a:r>
              <a:rPr lang="ro-RO" dirty="0" smtClean="0"/>
              <a:t> constituie </a:t>
            </a:r>
            <a:r>
              <a:rPr lang="ro-RO" b="1" dirty="0" smtClean="0"/>
              <a:t>47% </a:t>
            </a:r>
            <a:r>
              <a:rPr lang="ro-RO" dirty="0" smtClean="0"/>
              <a:t>(pe când în perioada similară a anului precedent </a:t>
            </a:r>
            <a:r>
              <a:rPr lang="ro-RO" dirty="0" err="1" smtClean="0"/>
              <a:t>cînd</a:t>
            </a:r>
            <a:r>
              <a:rPr lang="ro-RO" dirty="0" smtClean="0"/>
              <a:t> acestea constituiau </a:t>
            </a:r>
            <a:r>
              <a:rPr lang="ro-RO" b="1" dirty="0" smtClean="0"/>
              <a:t>40%</a:t>
            </a:r>
            <a:r>
              <a:rPr lang="ro-RO" dirty="0" smtClean="0"/>
              <a:t> din totalul declarațiilor prezentate).</a:t>
            </a:r>
          </a:p>
          <a:p>
            <a:pPr defTabSz="901873"/>
            <a:r>
              <a:rPr lang="en-US" dirty="0" err="1" smtClean="0"/>
              <a:t>Dinamica</a:t>
            </a:r>
            <a:r>
              <a:rPr lang="en-US" dirty="0" smtClean="0"/>
              <a:t> </a:t>
            </a:r>
            <a:r>
              <a:rPr lang="ro-RO" dirty="0" smtClean="0"/>
              <a:t>se explică</a:t>
            </a:r>
            <a:r>
              <a:rPr lang="ro-RO" baseline="0" dirty="0" smtClean="0"/>
              <a:t> prin creșterea popularității serviciilor electronice </a:t>
            </a:r>
            <a:r>
              <a:rPr lang="en-US" baseline="0" dirty="0" err="1" smtClean="0"/>
              <a:t>prestate</a:t>
            </a:r>
            <a:r>
              <a:rPr lang="en-US" baseline="0" dirty="0" smtClean="0"/>
              <a:t> </a:t>
            </a:r>
            <a:r>
              <a:rPr lang="ro-RO" baseline="0" dirty="0" smtClean="0"/>
              <a:t>de SFS și utilizarea mai masivă a acestora de către contribuabili.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E54D9-64E7-4F58-8AC0-4048924AD99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4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 smtClean="0"/>
              <a:t>În</a:t>
            </a:r>
            <a:r>
              <a:rPr lang="ro-MD" baseline="0" dirty="0" smtClean="0"/>
              <a:t> </a:t>
            </a:r>
            <a:r>
              <a:rPr lang="ro-MD" baseline="0" dirty="0" err="1" smtClean="0"/>
              <a:t>slide</a:t>
            </a:r>
            <a:r>
              <a:rPr lang="ro-MD" baseline="0" dirty="0" smtClean="0"/>
              <a:t> respectiv ne referim nemijlocit la persoanele fizice (cetățeni) care au dat dovadă de inițiativă la depunerea Declarațiilor după modul de perfectare a acestora, astfel pentru anul 2017 au fost prezentate </a:t>
            </a:r>
            <a:r>
              <a:rPr lang="ro-MD" b="1" baseline="0" dirty="0" smtClean="0"/>
              <a:t>211 208 </a:t>
            </a:r>
            <a:r>
              <a:rPr lang="ro-MD" baseline="0" dirty="0" smtClean="0"/>
              <a:t>de declarații.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Contribuabilii care au depus declarațiile au utilizat fie metoda clasică – de raportare pe suport de </a:t>
            </a:r>
            <a:r>
              <a:rPr lang="ro-RO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hîrtie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fie prin intermediul serviciilor electronice fiscale. Un accent major a fost pus pe promovarea serviciilor și modalităților electronice de depunere a Declarației și ca urmare se observă creștere cu </a:t>
            </a:r>
            <a:r>
              <a:rPr lang="ro-RO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10 621 </a:t>
            </a:r>
            <a:r>
              <a:rPr lang="ro-RO" b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numărului declarațiilor </a:t>
            </a:r>
            <a:r>
              <a:rPr lang="ro-RO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depuse electronic. </a:t>
            </a:r>
            <a:endParaRPr lang="ru-RU" dirty="0" smtClean="0"/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7ADF-E407-40D7-AA74-712B1F087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2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 smtClean="0"/>
              <a:t>Slide respectiv ne vorbește despre numărul de persoane fizice (cetățeni) care în</a:t>
            </a:r>
            <a:r>
              <a:rPr lang="ro-MD" baseline="0" dirty="0" smtClean="0"/>
              <a:t> anul 2017 au obținut venituri conform informației pe care o deține SFS. Deci au fost constatați </a:t>
            </a:r>
            <a:r>
              <a:rPr lang="ro-MD" b="1" baseline="0" dirty="0" smtClean="0"/>
              <a:t>1,2 mln </a:t>
            </a:r>
            <a:r>
              <a:rPr lang="ro-MD" baseline="0" dirty="0" smtClean="0"/>
              <a:t>cetățeni care au înregistrat venituri în anul 2017, aici se includ cetățenii care au obținut și declarat venituri sub formă de: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baseline="0" dirty="0" smtClean="0"/>
              <a:t>salariu,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baseline="0" dirty="0" err="1" smtClean="0"/>
              <a:t>royalty</a:t>
            </a:r>
            <a:r>
              <a:rPr lang="ro-MD" baseline="0" dirty="0" smtClean="0"/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MD" baseline="0" dirty="0" smtClean="0"/>
              <a:t>din transmiterea în locațiune a proprietății.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o-MD" baseline="0" dirty="0" smtClean="0"/>
              <a:t>Suma totală a veniturilor care a fost atestată de SFS aferent acestor persoane este de </a:t>
            </a:r>
            <a:r>
              <a:rPr lang="ro-MD" b="1" baseline="0" dirty="0" smtClean="0"/>
              <a:t>53,72 mlrd.lei </a:t>
            </a:r>
            <a:r>
              <a:rPr lang="ro-MD" baseline="0" dirty="0" smtClean="0"/>
              <a:t>și suma impozitului pe venit care a fost reținut la sursa de plată achitat la buget sau declarat de cetățeni este de  </a:t>
            </a:r>
            <a:r>
              <a:rPr lang="ro-MD" b="1" baseline="0" dirty="0" smtClean="0"/>
              <a:t>4,19 mlrd.lei.</a:t>
            </a:r>
            <a:endParaRPr lang="ru-R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5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BC02C-2927-412E-8702-15C3A2C4E47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7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Se atestă o creștere constantă a veniturilor pe toate componentele cu excepția câștigurilor</a:t>
            </a:r>
            <a:r>
              <a:rPr lang="ro-RO" baseline="0" dirty="0" smtClean="0"/>
              <a:t> de la jocurile de noroc și campaniilor promoționale.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8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C02C-2927-412E-8702-15C3A2C4E4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6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3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5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8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1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3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5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6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C4F3-EE4C-41F3-ADAE-0B24F5C26523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770F-79EF-410A-983B-D17BE69A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1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707" y="325677"/>
            <a:ext cx="2672219" cy="400833"/>
          </a:xfrm>
        </p:spPr>
        <p:txBody>
          <a:bodyPr>
            <a:normAutofit fontScale="90000"/>
          </a:bodyPr>
          <a:lstStyle/>
          <a:p>
            <a:r>
              <a:rPr lang="ro-RO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70" b="77101" l="20145" r="81304">
                        <a14:foregroundMark x1="25507" y1="56812" x2="71449" y2="60435"/>
                        <a14:foregroundMark x1="71449" y1="60435" x2="71449" y2="6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19910" r="17754" b="22497"/>
          <a:stretch/>
        </p:blipFill>
        <p:spPr>
          <a:xfrm>
            <a:off x="4869974" y="1031259"/>
            <a:ext cx="2236747" cy="204502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2995209"/>
            <a:ext cx="9144000" cy="1655762"/>
          </a:xfrm>
        </p:spPr>
        <p:txBody>
          <a:bodyPr>
            <a:noAutofit/>
          </a:bodyPr>
          <a:lstStyle/>
          <a:p>
            <a:endParaRPr lang="ro-RO" b="1" dirty="0" smtClean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IMPOZITUL PE VENIT </a:t>
            </a:r>
            <a:endParaRPr lang="ro-RO" b="1" dirty="0" smtClean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o-RO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î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anul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201</a:t>
            </a:r>
            <a:r>
              <a:rPr lang="ro-RO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  <a:p>
            <a:endParaRPr lang="ro-RO" b="1" dirty="0" smtClean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o-RO" b="1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o-RO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o-RO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Serghei </a:t>
            </a:r>
            <a:r>
              <a:rPr lang="ro-RO" sz="1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Pușcuța</a:t>
            </a:r>
            <a:r>
              <a:rPr lang="ro-RO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/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Director </a:t>
            </a:r>
            <a:r>
              <a:rPr lang="ro-RO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Serviciului Fiscal de Stat</a:t>
            </a:r>
            <a:endParaRPr lang="ro-RO" sz="1800" b="1" dirty="0" smtClean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ro-RO" b="1" dirty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49369"/>
            <a:ext cx="10515600" cy="733329"/>
          </a:xfrm>
        </p:spPr>
        <p:txBody>
          <a:bodyPr anchor="t">
            <a:no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Evoluţia numărului de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persoane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50000"/>
                  </a:schemeClr>
                </a:solidFill>
              </a:rPr>
              <a:t>fizice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(cetățeni) care au declarat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venituri anuale mai mari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milion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lei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 în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anii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2005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o-R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28484"/>
              </p:ext>
            </p:extLst>
          </p:nvPr>
        </p:nvGraphicFramePr>
        <p:xfrm>
          <a:off x="466928" y="1603952"/>
          <a:ext cx="11459183" cy="452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67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221599"/>
              </p:ext>
            </p:extLst>
          </p:nvPr>
        </p:nvGraphicFramePr>
        <p:xfrm>
          <a:off x="493485" y="889463"/>
          <a:ext cx="11205029" cy="592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24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162" y="742579"/>
            <a:ext cx="11527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V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enitul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şi impozitul pe venit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al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persoanelor cu venit mai mare de 1 </a:t>
            </a:r>
            <a:r>
              <a:rPr lang="ro-RO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mln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. l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ei, care au declarat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pentru perioada anului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201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7</a:t>
            </a:r>
            <a:endParaRPr lang="ro-RO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9" name="Группа 19"/>
          <p:cNvGrpSpPr/>
          <p:nvPr/>
        </p:nvGrpSpPr>
        <p:grpSpPr>
          <a:xfrm>
            <a:off x="4803848" y="1849671"/>
            <a:ext cx="2070814" cy="2952328"/>
            <a:chOff x="2132369" y="1907704"/>
            <a:chExt cx="2070814" cy="2952328"/>
          </a:xfrm>
        </p:grpSpPr>
        <p:pic>
          <p:nvPicPr>
            <p:cNvPr id="10" name="Picture 2" descr="C:\Documents and Settings\andrei.duca\Desktop\mil_pres\im\businessman82_orange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392" y="1907704"/>
              <a:ext cx="1764768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132369" y="3875147"/>
              <a:ext cx="207081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537</a:t>
              </a:r>
              <a:endParaRPr lang="ro-RO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ro-RO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persoane fizice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Прямая со стрелкой 12"/>
          <p:cNvCxnSpPr/>
          <p:nvPr/>
        </p:nvCxnSpPr>
        <p:spPr>
          <a:xfrm flipH="1">
            <a:off x="3289941" y="3057292"/>
            <a:ext cx="913758" cy="91320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119088">
            <a:off x="3037837" y="3141169"/>
            <a:ext cx="86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Venit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7"/>
          <p:cNvCxnSpPr/>
          <p:nvPr/>
        </p:nvCxnSpPr>
        <p:spPr>
          <a:xfrm>
            <a:off x="7386324" y="3110718"/>
            <a:ext cx="1045121" cy="806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412998">
            <a:off x="7661516" y="3083071"/>
            <a:ext cx="106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Impozit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6" name="Группа 23"/>
          <p:cNvGrpSpPr/>
          <p:nvPr/>
        </p:nvGrpSpPr>
        <p:grpSpPr>
          <a:xfrm>
            <a:off x="8548446" y="3543098"/>
            <a:ext cx="1787368" cy="2517801"/>
            <a:chOff x="4149080" y="4457403"/>
            <a:chExt cx="2142176" cy="3892823"/>
          </a:xfrm>
        </p:grpSpPr>
        <p:grpSp>
          <p:nvGrpSpPr>
            <p:cNvPr id="17" name="Группа 8"/>
            <p:cNvGrpSpPr/>
            <p:nvPr/>
          </p:nvGrpSpPr>
          <p:grpSpPr>
            <a:xfrm>
              <a:off x="4203183" y="4457403"/>
              <a:ext cx="2088073" cy="2346845"/>
              <a:chOff x="3371267" y="3359500"/>
              <a:chExt cx="2088073" cy="2346845"/>
            </a:xfrm>
          </p:grpSpPr>
          <p:pic>
            <p:nvPicPr>
              <p:cNvPr id="19" name="Picture 4" descr="C:\Documents and Settings\andrei.duca\Desktop\mil_pres\im\arrow_dow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1416" y="3359500"/>
                <a:ext cx="977924" cy="977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C:\Documents and Settings\andrei.duca\Desktop\mil_pres\im\money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267" y="3848463"/>
                <a:ext cx="1944216" cy="1857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4149080" y="6827475"/>
              <a:ext cx="2070814" cy="1522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0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132,57</a:t>
              </a:r>
            </a:p>
            <a:p>
              <a:pPr algn="ctr"/>
              <a:r>
                <a:rPr lang="ro-RO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mln. lei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78"/>
          <p:cNvGrpSpPr/>
          <p:nvPr/>
        </p:nvGrpSpPr>
        <p:grpSpPr>
          <a:xfrm>
            <a:off x="9947002" y="1486718"/>
            <a:ext cx="1445099" cy="1500479"/>
            <a:chOff x="3366869" y="1875068"/>
            <a:chExt cx="1445099" cy="1500479"/>
          </a:xfrm>
        </p:grpSpPr>
        <p:pic>
          <p:nvPicPr>
            <p:cNvPr id="22" name="Picture 3" descr="C:\Documents and Settings\andrei.duca\Desktop\mil_pres\im\mon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901" y="1875068"/>
              <a:ext cx="805242" cy="761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366869" y="2636883"/>
              <a:ext cx="14450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Venit maxim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63</a:t>
              </a:r>
              <a:r>
                <a:rPr lang="ro-RO" sz="2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,</a:t>
              </a:r>
              <a:r>
                <a:rPr lang="en-US" sz="2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94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mln. lei</a:t>
              </a:r>
            </a:p>
          </p:txBody>
        </p:sp>
      </p:grpSp>
      <p:grpSp>
        <p:nvGrpSpPr>
          <p:cNvPr id="24" name="Группа 21"/>
          <p:cNvGrpSpPr/>
          <p:nvPr/>
        </p:nvGrpSpPr>
        <p:grpSpPr>
          <a:xfrm>
            <a:off x="808637" y="3737740"/>
            <a:ext cx="2012073" cy="2255907"/>
            <a:chOff x="341176" y="4933389"/>
            <a:chExt cx="2079523" cy="3361769"/>
          </a:xfrm>
        </p:grpSpPr>
        <p:pic>
          <p:nvPicPr>
            <p:cNvPr id="25" name="Picture 3" descr="C:\Documents and Settings\andrei.duca\Desktop\mil_pres\im\money.png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76" y="4933389"/>
              <a:ext cx="1944216" cy="185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49885" y="6827475"/>
              <a:ext cx="2070814" cy="1467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  <a:r>
                <a:rPr lang="ro-MD" sz="40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,28</a:t>
              </a:r>
              <a:endParaRPr lang="ro-RO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ro-RO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mlrd. lei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8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08321" y="886692"/>
            <a:ext cx="10515600" cy="803997"/>
          </a:xfrm>
        </p:spPr>
        <p:txBody>
          <a:bodyPr>
            <a:noAutofit/>
          </a:bodyPr>
          <a:lstStyle/>
          <a:p>
            <a:pPr lvl="0" algn="ctr"/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Persoanele fizice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(cetățeni)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 care au declarat venit mai mare de 1 </a:t>
            </a:r>
            <a:r>
              <a:rPr lang="ro-RO" sz="2400" b="1" dirty="0" err="1" smtClean="0">
                <a:solidFill>
                  <a:schemeClr val="accent1">
                    <a:lumMod val="50000"/>
                  </a:schemeClr>
                </a:solidFill>
              </a:rPr>
              <a:t>mln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. lei, </a:t>
            </a:r>
            <a:b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în funcție de suma venitului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5776"/>
              </p:ext>
            </p:extLst>
          </p:nvPr>
        </p:nvGraphicFramePr>
        <p:xfrm>
          <a:off x="661482" y="2073351"/>
          <a:ext cx="10836612" cy="38702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95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8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Nivelul venitului obținut</a:t>
                      </a:r>
                      <a:endParaRPr lang="en-US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Numărul de persoane</a:t>
                      </a:r>
                      <a:endParaRPr lang="en-US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9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n-US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2016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201</a:t>
                      </a:r>
                      <a:r>
                        <a:rPr lang="ro-RO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7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103" marR="9103" marT="91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1 000 000 – 2 999 999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285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2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3 000 000 – 5 999 999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2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6 000 000 – 10 999 999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2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˃ 11 000 000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Subtitle 23"/>
          <p:cNvSpPr>
            <a:spLocks noGrp="1"/>
          </p:cNvSpPr>
          <p:nvPr>
            <p:ph type="title"/>
          </p:nvPr>
        </p:nvSpPr>
        <p:spPr>
          <a:xfrm>
            <a:off x="599210" y="760772"/>
            <a:ext cx="107477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Persoanele fizice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(cetățeni)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care au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declarat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venituri mai mari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o-RO" sz="2400" b="1" dirty="0" err="1">
                <a:solidFill>
                  <a:schemeClr val="accent1">
                    <a:lumMod val="50000"/>
                  </a:schemeClr>
                </a:solidFill>
              </a:rPr>
              <a:t>mln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. lei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în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anul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2017,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</a:rPr>
              <a:t>după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vârstă</a:t>
            </a:r>
            <a:endParaRPr lang="ro-R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105"/>
          <p:cNvCxnSpPr/>
          <p:nvPr/>
        </p:nvCxnSpPr>
        <p:spPr>
          <a:xfrm>
            <a:off x="621721" y="1497646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06"/>
          <p:cNvCxnSpPr/>
          <p:nvPr/>
        </p:nvCxnSpPr>
        <p:spPr>
          <a:xfrm>
            <a:off x="624697" y="1713670"/>
            <a:ext cx="24830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7"/>
          <p:cNvCxnSpPr/>
          <p:nvPr/>
        </p:nvCxnSpPr>
        <p:spPr>
          <a:xfrm>
            <a:off x="620977" y="1929694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07"/>
          <p:cNvCxnSpPr/>
          <p:nvPr/>
        </p:nvCxnSpPr>
        <p:spPr>
          <a:xfrm>
            <a:off x="620233" y="2114178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09"/>
          <p:cNvCxnSpPr/>
          <p:nvPr/>
        </p:nvCxnSpPr>
        <p:spPr>
          <a:xfrm>
            <a:off x="606056" y="2361742"/>
            <a:ext cx="51642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64"/>
          <p:cNvCxnSpPr/>
          <p:nvPr/>
        </p:nvCxnSpPr>
        <p:spPr>
          <a:xfrm>
            <a:off x="620233" y="2561724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65"/>
          <p:cNvCxnSpPr/>
          <p:nvPr/>
        </p:nvCxnSpPr>
        <p:spPr>
          <a:xfrm>
            <a:off x="614795" y="2793790"/>
            <a:ext cx="24830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66"/>
          <p:cNvCxnSpPr/>
          <p:nvPr/>
        </p:nvCxnSpPr>
        <p:spPr>
          <a:xfrm>
            <a:off x="611075" y="3009814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67"/>
          <p:cNvCxnSpPr/>
          <p:nvPr/>
        </p:nvCxnSpPr>
        <p:spPr>
          <a:xfrm>
            <a:off x="611075" y="3225838"/>
            <a:ext cx="25128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68"/>
          <p:cNvCxnSpPr/>
          <p:nvPr/>
        </p:nvCxnSpPr>
        <p:spPr>
          <a:xfrm>
            <a:off x="593691" y="3441862"/>
            <a:ext cx="51642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69"/>
          <p:cNvCxnSpPr/>
          <p:nvPr/>
        </p:nvCxnSpPr>
        <p:spPr>
          <a:xfrm>
            <a:off x="597966" y="3657886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70"/>
          <p:cNvCxnSpPr/>
          <p:nvPr/>
        </p:nvCxnSpPr>
        <p:spPr>
          <a:xfrm>
            <a:off x="600942" y="3873910"/>
            <a:ext cx="24830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71"/>
          <p:cNvCxnSpPr/>
          <p:nvPr/>
        </p:nvCxnSpPr>
        <p:spPr>
          <a:xfrm>
            <a:off x="597222" y="4089934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72"/>
          <p:cNvCxnSpPr/>
          <p:nvPr/>
        </p:nvCxnSpPr>
        <p:spPr>
          <a:xfrm>
            <a:off x="597222" y="4305958"/>
            <a:ext cx="25128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73"/>
          <p:cNvCxnSpPr/>
          <p:nvPr/>
        </p:nvCxnSpPr>
        <p:spPr>
          <a:xfrm>
            <a:off x="593691" y="4521982"/>
            <a:ext cx="51642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74"/>
          <p:cNvCxnSpPr/>
          <p:nvPr/>
        </p:nvCxnSpPr>
        <p:spPr>
          <a:xfrm>
            <a:off x="583161" y="4738006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75"/>
          <p:cNvCxnSpPr/>
          <p:nvPr/>
        </p:nvCxnSpPr>
        <p:spPr>
          <a:xfrm>
            <a:off x="586137" y="4954030"/>
            <a:ext cx="24830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76"/>
          <p:cNvCxnSpPr/>
          <p:nvPr/>
        </p:nvCxnSpPr>
        <p:spPr>
          <a:xfrm>
            <a:off x="582417" y="5170054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77"/>
          <p:cNvCxnSpPr/>
          <p:nvPr/>
        </p:nvCxnSpPr>
        <p:spPr>
          <a:xfrm>
            <a:off x="582417" y="5386078"/>
            <a:ext cx="25128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78"/>
          <p:cNvCxnSpPr/>
          <p:nvPr/>
        </p:nvCxnSpPr>
        <p:spPr>
          <a:xfrm>
            <a:off x="593691" y="5602102"/>
            <a:ext cx="51642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79"/>
          <p:cNvCxnSpPr/>
          <p:nvPr/>
        </p:nvCxnSpPr>
        <p:spPr>
          <a:xfrm>
            <a:off x="583161" y="5818126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79"/>
          <p:cNvCxnSpPr/>
          <p:nvPr/>
        </p:nvCxnSpPr>
        <p:spPr>
          <a:xfrm>
            <a:off x="593691" y="6050736"/>
            <a:ext cx="2527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27840" y="2064674"/>
            <a:ext cx="188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60 ani</a:t>
            </a:r>
            <a:endParaRPr lang="ro-RO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57606" y="3134666"/>
            <a:ext cx="188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50 ani </a:t>
            </a:r>
            <a:endParaRPr lang="ro-RO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52703" y="4260372"/>
            <a:ext cx="188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40 ani </a:t>
            </a:r>
            <a:endParaRPr lang="ro-RO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52703" y="5340492"/>
            <a:ext cx="197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30 </a:t>
            </a: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ani </a:t>
            </a:r>
          </a:p>
        </p:txBody>
      </p:sp>
      <p:pic>
        <p:nvPicPr>
          <p:cNvPr id="40" name="Content Placeholder 12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6468" y="1574152"/>
            <a:ext cx="3484013" cy="472594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784198" y="1664564"/>
            <a:ext cx="188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accent3"/>
                </a:solidFill>
                <a:latin typeface="+mj-lt"/>
              </a:rPr>
              <a:t>71 pers</a:t>
            </a:r>
            <a:endParaRPr lang="ro-RO" sz="2000" b="1" dirty="0">
              <a:solidFill>
                <a:schemeClr val="accent3"/>
              </a:solidFill>
              <a:latin typeface="+mj-lt"/>
            </a:endParaRPr>
          </a:p>
          <a:p>
            <a:endParaRPr lang="ro-RO" sz="2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49434" y="2697526"/>
            <a:ext cx="129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accent3"/>
                </a:solidFill>
                <a:latin typeface="+mj-lt"/>
              </a:rPr>
              <a:t>125 pers</a:t>
            </a:r>
            <a:endParaRPr lang="ro-RO" sz="2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0481" y="3679263"/>
            <a:ext cx="11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accent3"/>
                </a:solidFill>
                <a:latin typeface="+mj-lt"/>
              </a:rPr>
              <a:t>206 pers</a:t>
            </a:r>
            <a:endParaRPr lang="ro-RO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4801" y="4732473"/>
            <a:ext cx="151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accent3"/>
                </a:solidFill>
                <a:latin typeface="+mj-lt"/>
              </a:rPr>
              <a:t>124 pers</a:t>
            </a:r>
            <a:endParaRPr lang="ro-RO" sz="2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5260" y="5815956"/>
            <a:ext cx="114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accent3"/>
                </a:solidFill>
                <a:latin typeface="+mj-lt"/>
              </a:rPr>
              <a:t>11 pers</a:t>
            </a:r>
            <a:endParaRPr lang="ro-RO" sz="2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7251405" y="2356017"/>
            <a:ext cx="4820131" cy="12787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cea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t</a:t>
            </a:r>
            <a:r>
              <a:rPr lang="ro-RO" sz="2000" b="1" dirty="0" smtClean="0">
                <a:latin typeface="+mj-lt"/>
                <a:cs typeface="Arial" panose="020B0604020202020204" pitchFamily="34" charset="0"/>
              </a:rPr>
              <a:t>â</a:t>
            </a: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n</a:t>
            </a:r>
            <a:r>
              <a:rPr lang="ro-RO" sz="2000" b="1" dirty="0" smtClean="0">
                <a:latin typeface="+mj-lt"/>
                <a:cs typeface="Arial" panose="020B0604020202020204" pitchFamily="34" charset="0"/>
              </a:rPr>
              <a:t>ă</a:t>
            </a: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r</a:t>
            </a:r>
            <a:r>
              <a:rPr lang="ro-RO" sz="2000" b="1" dirty="0" smtClean="0">
                <a:latin typeface="+mj-lt"/>
                <a:cs typeface="Arial" panose="020B0604020202020204" pitchFamily="34" charset="0"/>
              </a:rPr>
              <a:t>ă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persoan</a:t>
            </a:r>
            <a: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ă  - </a:t>
            </a:r>
            <a:r>
              <a:rPr lang="ro-RO" sz="4000" b="1" dirty="0" smtClean="0">
                <a:latin typeface="+mj-lt"/>
                <a:cs typeface="Arial" panose="020B0604020202020204" pitchFamily="34" charset="0"/>
              </a:rPr>
              <a:t>24</a:t>
            </a:r>
            <a:r>
              <a:rPr lang="ro-RO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o-RO" sz="2000" b="1" dirty="0" smtClean="0">
                <a:latin typeface="+mj-lt"/>
                <a:cs typeface="Arial" panose="020B0604020202020204" pitchFamily="34" charset="0"/>
              </a:rPr>
              <a:t>ani</a:t>
            </a:r>
          </a:p>
          <a:p>
            <a:endParaRPr lang="ro-RO" sz="2000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cea mai </a:t>
            </a:r>
            <a:r>
              <a:rPr lang="ro-RO" sz="2000" b="1" dirty="0" smtClean="0">
                <a:latin typeface="+mj-lt"/>
                <a:cs typeface="Arial" panose="020B0604020202020204" pitchFamily="34" charset="0"/>
              </a:rPr>
              <a:t>vârstnică</a:t>
            </a:r>
            <a:r>
              <a:rPr lang="ro-RO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persoană   -  </a:t>
            </a:r>
            <a:r>
              <a:rPr lang="ro-RO" sz="4000" b="1" dirty="0" smtClean="0">
                <a:latin typeface="+mj-lt"/>
                <a:cs typeface="Arial" panose="020B0604020202020204" pitchFamily="34" charset="0"/>
              </a:rPr>
              <a:t>80 </a:t>
            </a:r>
            <a:r>
              <a:rPr lang="ro-RO" sz="2000" b="1" dirty="0" smtClean="0">
                <a:latin typeface="+mj-lt"/>
                <a:cs typeface="Arial" panose="020B0604020202020204" pitchFamily="34" charset="0"/>
              </a:rPr>
              <a:t>ani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Прямоугольник 6"/>
          <p:cNvSpPr/>
          <p:nvPr/>
        </p:nvSpPr>
        <p:spPr>
          <a:xfrm>
            <a:off x="1031358" y="1058140"/>
            <a:ext cx="52737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o-MD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Persoane fizice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(cetățeni)</a:t>
            </a:r>
            <a:r>
              <a:rPr lang="ro-MD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care au declarat </a:t>
            </a:r>
            <a:r>
              <a:rPr lang="ro-MD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venituri anuale mai mari de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o-MD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 </a:t>
            </a:r>
            <a:r>
              <a:rPr lang="ro-MD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mln</a:t>
            </a:r>
            <a:r>
              <a:rPr lang="ro-MD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ro-MD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lei </a:t>
            </a:r>
            <a:endParaRPr lang="ro-MD" sz="24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o-MD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 localități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712525"/>
              </p:ext>
            </p:extLst>
          </p:nvPr>
        </p:nvGraphicFramePr>
        <p:xfrm>
          <a:off x="1031358" y="2437023"/>
          <a:ext cx="5720315" cy="32793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5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420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Regiunea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Numărul de persoane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1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2014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2015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2016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2017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89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800" u="none" strike="noStrike">
                          <a:effectLst/>
                          <a:latin typeface="+mj-lt"/>
                        </a:rPr>
                        <a:t>MUN. CHIȘINĂU</a:t>
                      </a:r>
                      <a:endParaRPr lang="ro-RO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270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303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35</a:t>
                      </a:r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7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450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48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MUN. BĂLȚI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9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8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11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48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IALOVENI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>
                          <a:effectLst/>
                          <a:latin typeface="+mj-lt"/>
                        </a:rPr>
                        <a:t>3</a:t>
                      </a:r>
                      <a:endParaRPr lang="ro-RO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7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7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2572061"/>
                  </a:ext>
                </a:extLst>
              </a:tr>
              <a:tr h="187319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ORHEI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>
                          <a:effectLst/>
                          <a:latin typeface="+mj-lt"/>
                        </a:rPr>
                        <a:t> </a:t>
                      </a:r>
                      <a:endParaRPr lang="ro-RO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5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6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5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48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ANENII-NOI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>
                          <a:effectLst/>
                          <a:latin typeface="+mj-lt"/>
                        </a:rPr>
                        <a:t>3</a:t>
                      </a:r>
                      <a:endParaRPr lang="ro-RO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48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HÎNCEȘTI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1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319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Alte 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27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29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u="none" strike="noStrike" dirty="0">
                          <a:effectLst/>
                          <a:latin typeface="+mj-lt"/>
                        </a:rPr>
                        <a:t>44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u="none" strike="noStrike" dirty="0" smtClean="0">
                          <a:effectLst/>
                          <a:latin typeface="+mj-lt"/>
                        </a:rPr>
                        <a:t>57</a:t>
                      </a:r>
                      <a:endParaRPr lang="ro-R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319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8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b="1" u="none" strike="noStrike" dirty="0">
                          <a:effectLst/>
                          <a:latin typeface="+mj-lt"/>
                        </a:rPr>
                        <a:t>314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800" b="1" u="none" strike="noStrike" dirty="0">
                          <a:effectLst/>
                          <a:latin typeface="+mj-lt"/>
                        </a:rPr>
                        <a:t>358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b="1" u="none" strike="noStrike" dirty="0">
                          <a:effectLst/>
                          <a:latin typeface="+mj-lt"/>
                        </a:rPr>
                        <a:t>422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800" b="1" u="none" strike="noStrike" dirty="0" smtClean="0">
                          <a:effectLst/>
                          <a:latin typeface="+mj-lt"/>
                        </a:rPr>
                        <a:t>537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37" y="726510"/>
            <a:ext cx="4839506" cy="607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911722"/>
            <a:ext cx="10515600" cy="1177946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P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ersoane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fizice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(cetățeni)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care au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obținut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venit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anual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ce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depășește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/>
            </a:r>
            <a:b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1 m</a:t>
            </a:r>
            <a:r>
              <a:rPr lang="ro-RO" sz="2400" b="1" dirty="0" err="1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ln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lei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din dividende, </a:t>
            </a:r>
            <a:r>
              <a:rPr lang="ro-RO" sz="2400" b="1" dirty="0" err="1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royalty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, locațiune, vânzarea producției agricole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cs typeface="Aparajita" panose="020B0604020202020204" pitchFamily="34" charset="0"/>
            </a:endParaRPr>
          </a:p>
        </p:txBody>
      </p:sp>
      <p:pic>
        <p:nvPicPr>
          <p:cNvPr id="9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73" y="1973596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96" y="1939455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19" y="1939455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57" y="1939455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53" y="1939455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49" y="1921289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72" y="1921289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одержимое 6"/>
          <p:cNvSpPr>
            <a:spLocks noGrp="1"/>
          </p:cNvSpPr>
          <p:nvPr>
            <p:ph sz="half" idx="4294967295"/>
          </p:nvPr>
        </p:nvSpPr>
        <p:spPr>
          <a:xfrm>
            <a:off x="1339864" y="4406861"/>
            <a:ext cx="2860964" cy="115310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o-RO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2016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1 127</a:t>
            </a:r>
            <a:r>
              <a:rPr lang="ro-RO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 persoane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Содержимое 6"/>
          <p:cNvSpPr txBox="1">
            <a:spLocks/>
          </p:cNvSpPr>
          <p:nvPr/>
        </p:nvSpPr>
        <p:spPr>
          <a:xfrm>
            <a:off x="7952276" y="4406861"/>
            <a:ext cx="2860964" cy="1153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2017</a:t>
            </a:r>
            <a:endParaRPr lang="ro-RO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1 2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55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 persoane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32" y="5343804"/>
            <a:ext cx="938231" cy="9382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29228" y="5572855"/>
            <a:ext cx="4507605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228600" indent="-228600" algn="ctr">
              <a:lnSpc>
                <a:spcPct val="90000"/>
              </a:lnSpc>
              <a:spcBef>
                <a:spcPts val="1000"/>
              </a:spcBef>
              <a:defRPr sz="28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o-RO" dirty="0" smtClean="0"/>
              <a:t>128 </a:t>
            </a:r>
            <a:r>
              <a:rPr lang="ro-RO" dirty="0"/>
              <a:t>persoane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8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706582"/>
            <a:ext cx="10515600" cy="984106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Desemna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re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procentual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ă (2%)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Группа 45"/>
          <p:cNvGrpSpPr/>
          <p:nvPr/>
        </p:nvGrpSpPr>
        <p:grpSpPr>
          <a:xfrm>
            <a:off x="835678" y="2618327"/>
            <a:ext cx="2897273" cy="3160409"/>
            <a:chOff x="617218" y="1871950"/>
            <a:chExt cx="1254696" cy="1368648"/>
          </a:xfrm>
        </p:grpSpPr>
        <p:pic>
          <p:nvPicPr>
            <p:cNvPr id="10" name="Picture 2" descr="C:\Documents and Settings\andrei.duca\Desktop\mil_pres\im\businessman82_orang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496" y="1871950"/>
              <a:ext cx="672972" cy="76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7218" y="2640811"/>
              <a:ext cx="1254696" cy="599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60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29 671</a:t>
              </a:r>
              <a:endParaRPr lang="ro-RO" sz="4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ro-RO" sz="2400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persoane fizice</a:t>
              </a:r>
            </a:p>
          </p:txBody>
        </p:sp>
      </p:grpSp>
      <p:cxnSp>
        <p:nvCxnSpPr>
          <p:cNvPr id="12" name="Прямая со стрелкой 12"/>
          <p:cNvCxnSpPr/>
          <p:nvPr/>
        </p:nvCxnSpPr>
        <p:spPr>
          <a:xfrm rot="10800000" flipV="1">
            <a:off x="3016241" y="2968776"/>
            <a:ext cx="1468309" cy="5965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829" y="2311358"/>
            <a:ext cx="1335140" cy="1030313"/>
          </a:xfrm>
          <a:prstGeom prst="rect">
            <a:avLst/>
          </a:prstGeom>
        </p:spPr>
      </p:pic>
      <p:grpSp>
        <p:nvGrpSpPr>
          <p:cNvPr id="14" name="Группа 21"/>
          <p:cNvGrpSpPr/>
          <p:nvPr/>
        </p:nvGrpSpPr>
        <p:grpSpPr>
          <a:xfrm>
            <a:off x="4721261" y="1745864"/>
            <a:ext cx="1152128" cy="1296349"/>
            <a:chOff x="222389" y="4974953"/>
            <a:chExt cx="1152128" cy="1296349"/>
          </a:xfrm>
        </p:grpSpPr>
        <p:pic>
          <p:nvPicPr>
            <p:cNvPr id="15" name="Picture 3" descr="C:\Documents and Settings\andrei.duca\Desktop\mil_pres\im\mon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31" y="4974953"/>
              <a:ext cx="855387" cy="817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22389" y="5624971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6,72</a:t>
              </a:r>
              <a:endParaRPr lang="ro-RO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ro-RO" sz="1100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mln. lei</a:t>
              </a:r>
              <a:endPara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45"/>
          <p:cNvGrpSpPr/>
          <p:nvPr/>
        </p:nvGrpSpPr>
        <p:grpSpPr>
          <a:xfrm>
            <a:off x="7872938" y="1321933"/>
            <a:ext cx="1616149" cy="1633335"/>
            <a:chOff x="617218" y="1897098"/>
            <a:chExt cx="1358166" cy="1230729"/>
          </a:xfrm>
        </p:grpSpPr>
        <p:pic>
          <p:nvPicPr>
            <p:cNvPr id="18" name="Picture 2" descr="C:\Documents and Settings\andrei.duca\Desktop\mil_pres\im\businessman82_orang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814" y="1897098"/>
              <a:ext cx="672972" cy="76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17218" y="2640812"/>
              <a:ext cx="1358166" cy="48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7 288</a:t>
              </a:r>
            </a:p>
            <a:p>
              <a:pPr algn="ctr"/>
              <a:r>
                <a:rPr lang="ro-RO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persoane </a:t>
              </a:r>
              <a:r>
                <a:rPr lang="ro-RO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fizice</a:t>
              </a:r>
            </a:p>
          </p:txBody>
        </p:sp>
      </p:grpSp>
      <p:cxnSp>
        <p:nvCxnSpPr>
          <p:cNvPr id="20" name="Прямая со стрелкой 12"/>
          <p:cNvCxnSpPr/>
          <p:nvPr/>
        </p:nvCxnSpPr>
        <p:spPr>
          <a:xfrm flipH="1">
            <a:off x="9314806" y="2052084"/>
            <a:ext cx="1041306" cy="47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911135" y="1652787"/>
            <a:ext cx="183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Obligații de achitare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777736" y="1454943"/>
            <a:ext cx="1152128" cy="1345961"/>
            <a:chOff x="288412" y="4974953"/>
            <a:chExt cx="1152128" cy="1345961"/>
          </a:xfrm>
        </p:grpSpPr>
        <p:pic>
          <p:nvPicPr>
            <p:cNvPr id="23" name="Picture 3" descr="C:\Documents and Settings\andrei.duca\Desktop\mil_pres\im\mon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31" y="4974953"/>
              <a:ext cx="855387" cy="817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88412" y="5689972"/>
              <a:ext cx="115212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17,68</a:t>
              </a:r>
              <a:r>
                <a:rPr lang="ro-RO" sz="2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ro-RO" sz="1100" dirty="0" err="1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mln</a:t>
              </a:r>
              <a:r>
                <a:rPr lang="ro-RO" sz="1100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. lei</a:t>
              </a:r>
              <a:endPara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45"/>
          <p:cNvGrpSpPr/>
          <p:nvPr/>
        </p:nvGrpSpPr>
        <p:grpSpPr>
          <a:xfrm>
            <a:off x="7967601" y="3323327"/>
            <a:ext cx="1616149" cy="1633334"/>
            <a:chOff x="617218" y="1897098"/>
            <a:chExt cx="1358166" cy="1230728"/>
          </a:xfrm>
        </p:grpSpPr>
        <p:pic>
          <p:nvPicPr>
            <p:cNvPr id="26" name="Picture 2" descr="C:\Documents and Settings\andrei.duca\Desktop\mil_pres\im\businessman82_orang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814" y="1897098"/>
              <a:ext cx="672972" cy="76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17218" y="2640811"/>
              <a:ext cx="1358166" cy="48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8 870</a:t>
              </a:r>
              <a:endParaRPr lang="ro-RO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ro-RO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persoane fizice</a:t>
              </a:r>
            </a:p>
          </p:txBody>
        </p:sp>
      </p:grpSp>
      <p:cxnSp>
        <p:nvCxnSpPr>
          <p:cNvPr id="28" name="Прямая со стрелкой 12"/>
          <p:cNvCxnSpPr/>
          <p:nvPr/>
        </p:nvCxnSpPr>
        <p:spPr>
          <a:xfrm flipH="1" flipV="1">
            <a:off x="9430658" y="3984219"/>
            <a:ext cx="1053043" cy="26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72494" y="3620195"/>
            <a:ext cx="1838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sume spre restituire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0807468" y="3446989"/>
            <a:ext cx="1152128" cy="1176684"/>
            <a:chOff x="288412" y="4974953"/>
            <a:chExt cx="1152128" cy="1176684"/>
          </a:xfrm>
        </p:grpSpPr>
        <p:pic>
          <p:nvPicPr>
            <p:cNvPr id="31" name="Picture 3" descr="C:\Documents and Settings\andrei.duca\Desktop\mil_pres\im\mon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31" y="4974953"/>
              <a:ext cx="855387" cy="817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288412" y="5689972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8,72</a:t>
              </a:r>
              <a:r>
                <a:rPr lang="ro-RO" sz="2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ro-RO" sz="1100" dirty="0" err="1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mln</a:t>
              </a:r>
              <a:r>
                <a:rPr lang="ro-RO" sz="1100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. lei</a:t>
              </a:r>
              <a:endParaRPr lang="ru-RU" sz="11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45"/>
          <p:cNvGrpSpPr/>
          <p:nvPr/>
        </p:nvGrpSpPr>
        <p:grpSpPr>
          <a:xfrm>
            <a:off x="8103060" y="5069155"/>
            <a:ext cx="1616149" cy="1633334"/>
            <a:chOff x="617218" y="1897098"/>
            <a:chExt cx="1358166" cy="1230728"/>
          </a:xfrm>
        </p:grpSpPr>
        <p:pic>
          <p:nvPicPr>
            <p:cNvPr id="34" name="Picture 2" descr="C:\Documents and Settings\andrei.duca\Desktop\mil_pres\im\businessman82_orang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814" y="1897098"/>
              <a:ext cx="672972" cy="76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17218" y="2640811"/>
              <a:ext cx="1358166" cy="48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13 513</a:t>
              </a:r>
              <a:endParaRPr lang="ro-RO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ro-RO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persoane fizice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719207" y="5629438"/>
            <a:ext cx="2010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nu dispun de obligații de achitare a impozitului pe venit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8707" y="2645258"/>
            <a:ext cx="10892590" cy="2011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spcBef>
                <a:spcPts val="750"/>
              </a:spcBef>
              <a:defRPr/>
            </a:pPr>
            <a:r>
              <a:rPr lang="ro-RO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o-RO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Mulțumim pentru atenție !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4" b="100000" l="2026" r="100000">
                        <a14:foregroundMark x1="10313" y1="50798" x2="16943" y2="49734"/>
                        <a14:foregroundMark x1="23020" y1="38032" x2="35175" y2="34309"/>
                        <a14:foregroundMark x1="85451" y1="73936" x2="94475" y2="69415"/>
                        <a14:foregroundMark x1="95764" y1="68351" x2="90055" y2="58511"/>
                        <a14:foregroundMark x1="75506" y1="41489" x2="84899" y2="55319"/>
                        <a14:foregroundMark x1="71455" y1="34840" x2="73297" y2="41489"/>
                        <a14:foregroundMark x1="95396" y1="69415" x2="97790" y2="68883"/>
                        <a14:foregroundMark x1="5341" y1="54787" x2="4420" y2="52128"/>
                        <a14:foregroundMark x1="6077" y1="51330" x2="30203" y2="28989"/>
                        <a14:foregroundMark x1="2947" y1="53191" x2="30387" y2="26596"/>
                        <a14:foregroundMark x1="34991" y1="29521" x2="41621" y2="35372"/>
                        <a14:foregroundMark x1="30387" y1="25532" x2="41068" y2="32447"/>
                        <a14:foregroundMark x1="71455" y1="31117" x2="87477" y2="54521"/>
                        <a14:foregroundMark x1="86924" y1="53191" x2="97974" y2="68883"/>
                        <a14:foregroundMark x1="96685" y1="64096" x2="98527" y2="67021"/>
                        <a14:foregroundMark x1="30387" y1="24734" x2="44199" y2="30585"/>
                        <a14:foregroundMark x1="17864" y1="69947" x2="18785" y2="71543"/>
                        <a14:backgroundMark x1="14365" y1="65691" x2="14365" y2="65691"/>
                        <a14:backgroundMark x1="19153" y1="72074" x2="19153" y2="72074"/>
                        <a14:backgroundMark x1="16943" y1="79521" x2="16943" y2="79521"/>
                        <a14:backgroundMark x1="10681" y1="28191" x2="10681" y2="28191"/>
                        <a14:backgroundMark x1="95948" y1="56117" x2="99816" y2="65160"/>
                        <a14:backgroundMark x1="62615" y1="89628" x2="63352" y2="89628"/>
                        <a14:backgroundMark x1="42910" y1="28989" x2="42910" y2="28989"/>
                        <a14:backgroundMark x1="41252" y1="30319" x2="41252" y2="30319"/>
                        <a14:backgroundMark x1="39042" y1="29521" x2="42357" y2="29521"/>
                        <a14:backgroundMark x1="67772" y1="13830" x2="68140" y2="23936"/>
                        <a14:backgroundMark x1="63904" y1="18883" x2="63904" y2="19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648"/>
          <a:stretch/>
        </p:blipFill>
        <p:spPr>
          <a:xfrm>
            <a:off x="6659929" y="2690977"/>
            <a:ext cx="5564155" cy="43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Serviciul Fiscal de Stat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838199" y="842906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o-RO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o-RO" sz="24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Declaraţiile</a:t>
            </a:r>
            <a: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cu </a:t>
            </a:r>
            <a:r>
              <a:rPr lang="ro-RO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privire la impozitul pe venit </a:t>
            </a:r>
            <a: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re</a:t>
            </a:r>
            <a:r>
              <a:rPr lang="ro-RO" sz="24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zentate</a:t>
            </a:r>
            <a: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de persoanele juridice și fizice ce practică activitate de întreprinzător pentru </a:t>
            </a:r>
            <a:r>
              <a:rPr lang="ro-RO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anul </a:t>
            </a:r>
            <a: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2017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o-RO" sz="2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75678" y="1870954"/>
            <a:ext cx="4224378" cy="1464674"/>
            <a:chOff x="1601407" y="1547664"/>
            <a:chExt cx="2419517" cy="1147117"/>
          </a:xfrm>
        </p:grpSpPr>
        <p:pic>
          <p:nvPicPr>
            <p:cNvPr id="14" name="Picture 2" descr="http://snab-master.ru/images/Statti/doc-dow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1547664"/>
              <a:ext cx="550114" cy="55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601407" y="2095196"/>
              <a:ext cx="2419517" cy="59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96 243 </a:t>
              </a:r>
              <a:r>
                <a:rPr kumimoji="0" lang="ro-RO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declaraţii</a:t>
              </a:r>
              <a:endParaRPr kumimoji="0" lang="ro-RO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p</a:t>
              </a:r>
              <a:r>
                <a:rPr kumimoji="0" lang="ro-RO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rezentate pentru anul </a:t>
              </a:r>
              <a:r>
                <a:rPr kumimoji="0" lang="ro-RO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201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rPr>
                <a:t>7</a:t>
              </a:r>
              <a:endParaRPr kumimoji="0" lang="ro-RO" sz="1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721525705"/>
              </p:ext>
            </p:extLst>
          </p:nvPr>
        </p:nvGraphicFramePr>
        <p:xfrm>
          <a:off x="1229225" y="3087415"/>
          <a:ext cx="9733546" cy="328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275678" y="5957471"/>
            <a:ext cx="432262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23%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44087" y="5957471"/>
            <a:ext cx="483586" cy="2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39027" y="5957471"/>
            <a:ext cx="423949" cy="207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22%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99908" y="5957471"/>
            <a:ext cx="423949" cy="207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29112" y="5957471"/>
            <a:ext cx="423949" cy="207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Serviciul Fiscal de Stat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graphicFrame>
        <p:nvGraphicFramePr>
          <p:cNvPr id="16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134940"/>
              </p:ext>
            </p:extLst>
          </p:nvPr>
        </p:nvGraphicFramePr>
        <p:xfrm>
          <a:off x="523702" y="1263045"/>
          <a:ext cx="6126480" cy="501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3"/>
          <p:cNvGraphicFramePr/>
          <p:nvPr>
            <p:extLst>
              <p:ext uri="{D42A27DB-BD31-4B8C-83A1-F6EECF244321}">
                <p14:modId xmlns:p14="http://schemas.microsoft.com/office/powerpoint/2010/main" val="1031685762"/>
              </p:ext>
            </p:extLst>
          </p:nvPr>
        </p:nvGraphicFramePr>
        <p:xfrm>
          <a:off x="6788728" y="1263045"/>
          <a:ext cx="5144654" cy="501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48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Serviciul Fiscal de Stat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graphicFrame>
        <p:nvGraphicFramePr>
          <p:cNvPr id="8" name="Диаграмма 5"/>
          <p:cNvGraphicFramePr/>
          <p:nvPr>
            <p:extLst/>
          </p:nvPr>
        </p:nvGraphicFramePr>
        <p:xfrm>
          <a:off x="946673" y="1453019"/>
          <a:ext cx="9950823" cy="486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6673" y="1292818"/>
            <a:ext cx="10515600" cy="638501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</a:rPr>
              <a:t>Declarațiile cu privire la impozitul pe venit prezentate în termen după modul de perfectare pentru perioada fiscală 2017 prezentate de subiecții care desfășoară activitate de întreprinzător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9" y="1052187"/>
            <a:ext cx="10985854" cy="583430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Declaraţiile</a:t>
            </a:r>
            <a: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cu privire la impozitul pe venit ale persoanelor fizice </a:t>
            </a:r>
            <a: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(cetățeni)</a:t>
            </a:r>
            <a:r>
              <a:rPr lang="ro-RO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pentru </a:t>
            </a:r>
            <a:r>
              <a:rPr lang="ro-RO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anul </a:t>
            </a:r>
            <a:r>
              <a:rPr lang="ro-RO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2017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o-RO" sz="2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 dirty="0" smtClean="0">
                <a:solidFill>
                  <a:prstClr val="black">
                    <a:tint val="75000"/>
                  </a:prstClr>
                </a:solidFill>
              </a:rPr>
              <a:t>30.05.2017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A6A-5819-40F4-9847-DCF10A65B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52541" y="1815417"/>
            <a:ext cx="3486917" cy="1440611"/>
            <a:chOff x="1601407" y="1547664"/>
            <a:chExt cx="2419517" cy="1147117"/>
          </a:xfrm>
        </p:grpSpPr>
        <p:pic>
          <p:nvPicPr>
            <p:cNvPr id="10" name="Picture 2" descr="http://snab-master.ru/images/Statti/doc-dow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96" y="1547664"/>
              <a:ext cx="550114" cy="55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601407" y="2095196"/>
              <a:ext cx="2419517" cy="59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211 208</a:t>
              </a:r>
              <a:r>
                <a:rPr lang="ro-RO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ro-RO" sz="1400" b="1" dirty="0" err="1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declaraţii</a:t>
              </a:r>
              <a:endParaRPr lang="ro-RO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pPr algn="ctr"/>
              <a:r>
                <a:rPr lang="ro-RO" sz="1400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p</a:t>
              </a:r>
              <a:r>
                <a:rPr lang="ro-RO" sz="140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rezentate pentru anul </a:t>
              </a:r>
              <a:r>
                <a:rPr lang="ro-RO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201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7</a:t>
              </a:r>
              <a:endParaRPr lang="ro-RO" sz="1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94654"/>
              </p:ext>
            </p:extLst>
          </p:nvPr>
        </p:nvGraphicFramePr>
        <p:xfrm>
          <a:off x="933893" y="3271233"/>
          <a:ext cx="10272827" cy="26679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7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971">
                  <a:extLst>
                    <a:ext uri="{9D8B030D-6E8A-4147-A177-3AD203B41FA5}">
                      <a16:colId xmlns:a16="http://schemas.microsoft.com/office/drawing/2014/main" val="2728920043"/>
                    </a:ext>
                  </a:extLst>
                </a:gridCol>
              </a:tblGrid>
              <a:tr h="80794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Modul de perfectare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/>
                        <a:t>2015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/>
                        <a:t>2016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/>
                        <a:t>201</a:t>
                      </a:r>
                      <a:r>
                        <a:rPr lang="ro-RO" sz="1600" kern="1200" dirty="0" smtClean="0"/>
                        <a:t>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Dinamica 2017/2016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Perfectate pe suport-hârtie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/>
                        <a:t>60</a:t>
                      </a:r>
                      <a:r>
                        <a:rPr lang="ro-RO" sz="1600" b="1" kern="1200" dirty="0" smtClean="0"/>
                        <a:t> </a:t>
                      </a:r>
                      <a:r>
                        <a:rPr lang="en-US" sz="1600" b="1" kern="1200" dirty="0" smtClean="0"/>
                        <a:t>407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/>
                        <a:t>22</a:t>
                      </a:r>
                      <a:r>
                        <a:rPr lang="ro-RO" sz="1600" b="1" kern="1200" dirty="0" smtClean="0"/>
                        <a:t> </a:t>
                      </a:r>
                      <a:r>
                        <a:rPr lang="en-US" sz="1600" b="1" kern="1200" dirty="0" smtClean="0"/>
                        <a:t>589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kern="1200" dirty="0" smtClean="0"/>
                        <a:t>21 201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Perfectate prin intermediu SIA „</a:t>
                      </a:r>
                      <a:r>
                        <a:rPr lang="ro-RO" sz="1600" dirty="0" err="1" smtClean="0"/>
                        <a:t>Declaraţie</a:t>
                      </a:r>
                      <a:r>
                        <a:rPr lang="ro-RO" sz="1600" dirty="0" smtClean="0"/>
                        <a:t> Rapidă”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/>
                        <a:t>104</a:t>
                      </a:r>
                      <a:r>
                        <a:rPr lang="ro-RO" sz="1600" b="1" kern="1200" dirty="0" smtClean="0"/>
                        <a:t> </a:t>
                      </a:r>
                      <a:r>
                        <a:rPr lang="en-US" sz="1600" b="1" kern="1200" dirty="0" smtClean="0"/>
                        <a:t>840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/>
                        <a:t>160</a:t>
                      </a:r>
                      <a:r>
                        <a:rPr lang="ro-RO" sz="1600" b="1" kern="1200" dirty="0" smtClean="0"/>
                        <a:t> 471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kern="1200" dirty="0" smtClean="0"/>
                        <a:t>173 816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o-RO" sz="16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9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Perfectate prin intermediu SIA „</a:t>
                      </a:r>
                      <a:r>
                        <a:rPr lang="ro-RO" sz="1600" dirty="0" err="1" smtClean="0"/>
                        <a:t>Declaraţie</a:t>
                      </a:r>
                      <a:r>
                        <a:rPr lang="ro-RO" sz="1600" dirty="0" smtClean="0"/>
                        <a:t> Electronică”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smtClean="0"/>
                        <a:t>4</a:t>
                      </a:r>
                      <a:r>
                        <a:rPr lang="ro-RO" sz="1600" b="1" kern="1200" dirty="0" smtClean="0"/>
                        <a:t> </a:t>
                      </a:r>
                      <a:r>
                        <a:rPr lang="en-US" sz="1600" b="1" kern="1200" dirty="0" smtClean="0"/>
                        <a:t>204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/>
                        <a:t>5</a:t>
                      </a:r>
                      <a:r>
                        <a:rPr lang="ro-RO" sz="1600" b="1" kern="1200" dirty="0" smtClean="0"/>
                        <a:t> 570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kern="1200" dirty="0" smtClean="0"/>
                        <a:t>16 191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+ 194%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Serviciul Fiscal de Stat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38200" y="7070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Persoanele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fi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zice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(cetățeni)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care au obţinut venituri impozabile în anul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2017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49" y="1658811"/>
            <a:ext cx="1648046" cy="16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075" y="2540999"/>
            <a:ext cx="1295341" cy="113640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9163215">
            <a:off x="3216084" y="2591603"/>
            <a:ext cx="936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Venit</a:t>
            </a:r>
            <a:endParaRPr lang="ro-RO" dirty="0"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860" y="2600915"/>
            <a:ext cx="1426029" cy="127638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2513670">
            <a:off x="7925155" y="272160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Impozit</a:t>
            </a:r>
            <a:endParaRPr lang="ro-RO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5915" y="3597750"/>
            <a:ext cx="163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1,2 mln persoane</a:t>
            </a:r>
            <a:endParaRPr lang="ro-RO" sz="2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942332" y="3189359"/>
            <a:ext cx="2079736" cy="3117765"/>
            <a:chOff x="4149080" y="4457403"/>
            <a:chExt cx="2142176" cy="3464484"/>
          </a:xfrm>
        </p:grpSpPr>
        <p:grpSp>
          <p:nvGrpSpPr>
            <p:cNvPr id="25" name="Группа 8"/>
            <p:cNvGrpSpPr/>
            <p:nvPr/>
          </p:nvGrpSpPr>
          <p:grpSpPr>
            <a:xfrm>
              <a:off x="4203183" y="4457403"/>
              <a:ext cx="2088073" cy="2346845"/>
              <a:chOff x="3371267" y="3359500"/>
              <a:chExt cx="2088073" cy="2346845"/>
            </a:xfrm>
          </p:grpSpPr>
          <p:pic>
            <p:nvPicPr>
              <p:cNvPr id="27" name="Picture 4" descr="C:\Documents and Settings\andrei.duca\Desktop\mil_pres\im\arrow_dow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1416" y="3359500"/>
                <a:ext cx="977924" cy="977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3" descr="C:\Documents and Settings\andrei.duca\Desktop\mil_pres\im\money.png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1267" y="3848463"/>
                <a:ext cx="1944216" cy="1857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4149080" y="6827475"/>
              <a:ext cx="2070814" cy="109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4</a:t>
              </a:r>
              <a:r>
                <a:rPr lang="ro-MD" sz="4000" b="1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,</a:t>
              </a:r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19</a:t>
              </a:r>
              <a:endParaRPr lang="ro-RO" sz="40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o-RO" dirty="0" err="1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mlrd</a:t>
              </a:r>
              <a:r>
                <a:rPr lang="ro-RO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. lei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1"/>
          <p:cNvGrpSpPr/>
          <p:nvPr/>
        </p:nvGrpSpPr>
        <p:grpSpPr>
          <a:xfrm>
            <a:off x="424788" y="3744128"/>
            <a:ext cx="2997734" cy="2618401"/>
            <a:chOff x="116443" y="4933389"/>
            <a:chExt cx="2358846" cy="3036074"/>
          </a:xfrm>
        </p:grpSpPr>
        <p:pic>
          <p:nvPicPr>
            <p:cNvPr id="30" name="Picture 3" descr="C:\Documents and Settings\andrei.duca\Desktop\mil_pres\im\money.png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76" y="4933389"/>
              <a:ext cx="1944216" cy="185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16443" y="6827475"/>
              <a:ext cx="2358846" cy="1141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53</a:t>
              </a:r>
              <a:r>
                <a:rPr lang="ro-MD" sz="4000" b="1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,</a:t>
              </a:r>
              <a:r>
                <a:rPr lang="en-US" sz="4000" b="1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7</a:t>
              </a:r>
              <a:r>
                <a:rPr lang="ro-MD" sz="4000" b="1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2</a:t>
              </a:r>
              <a:endParaRPr lang="ro-RO" sz="40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o-RO" dirty="0" err="1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mlrd</a:t>
              </a:r>
              <a:r>
                <a:rPr lang="ro-RO" dirty="0" smtClean="0">
                  <a:solidFill>
                    <a:schemeClr val="accent6">
                      <a:lumMod val="50000"/>
                    </a:schemeClr>
                  </a:solidFill>
                  <a:cs typeface="Times New Roman" panose="02020603050405020304" pitchFamily="18" charset="0"/>
                </a:rPr>
                <a:t>. lei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8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707" y="325677"/>
            <a:ext cx="2672219" cy="400833"/>
          </a:xfrm>
        </p:spPr>
        <p:txBody>
          <a:bodyPr>
            <a:normAutofit fontScale="90000"/>
          </a:bodyPr>
          <a:lstStyle/>
          <a:p>
            <a:r>
              <a:rPr lang="ro-RO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29350"/>
              </p:ext>
            </p:extLst>
          </p:nvPr>
        </p:nvGraphicFramePr>
        <p:xfrm>
          <a:off x="940159" y="1601585"/>
          <a:ext cx="10465777" cy="40127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18389">
                  <a:extLst>
                    <a:ext uri="{9D8B030D-6E8A-4147-A177-3AD203B41FA5}">
                      <a16:colId xmlns:a16="http://schemas.microsoft.com/office/drawing/2014/main" val="127230602"/>
                    </a:ext>
                  </a:extLst>
                </a:gridCol>
                <a:gridCol w="1067923">
                  <a:extLst>
                    <a:ext uri="{9D8B030D-6E8A-4147-A177-3AD203B41FA5}">
                      <a16:colId xmlns:a16="http://schemas.microsoft.com/office/drawing/2014/main" val="4056493957"/>
                    </a:ext>
                  </a:extLst>
                </a:gridCol>
                <a:gridCol w="2093155">
                  <a:extLst>
                    <a:ext uri="{9D8B030D-6E8A-4147-A177-3AD203B41FA5}">
                      <a16:colId xmlns:a16="http://schemas.microsoft.com/office/drawing/2014/main" val="3295315098"/>
                    </a:ext>
                  </a:extLst>
                </a:gridCol>
                <a:gridCol w="2093155">
                  <a:extLst>
                    <a:ext uri="{9D8B030D-6E8A-4147-A177-3AD203B41FA5}">
                      <a16:colId xmlns:a16="http://schemas.microsoft.com/office/drawing/2014/main" val="3396551051"/>
                    </a:ext>
                  </a:extLst>
                </a:gridCol>
                <a:gridCol w="2093155">
                  <a:extLst>
                    <a:ext uri="{9D8B030D-6E8A-4147-A177-3AD203B41FA5}">
                      <a16:colId xmlns:a16="http://schemas.microsoft.com/office/drawing/2014/main" val="3453402191"/>
                    </a:ext>
                  </a:extLst>
                </a:gridCol>
              </a:tblGrid>
              <a:tr h="653239">
                <a:tc>
                  <a:txBody>
                    <a:bodyPr/>
                    <a:lstStyle/>
                    <a:p>
                      <a:r>
                        <a:rPr lang="ro-MD" sz="2400" dirty="0" smtClean="0"/>
                        <a:t>Indicator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2016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2017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Devierea 2017/2016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201819"/>
                  </a:ext>
                </a:extLst>
              </a:tr>
              <a:tr h="1213159">
                <a:tc>
                  <a:txBody>
                    <a:bodyPr/>
                    <a:lstStyle/>
                    <a:p>
                      <a:r>
                        <a:rPr lang="ro-MD" sz="2400" dirty="0" smtClean="0"/>
                        <a:t>Nr persoanelor care au obținut</a:t>
                      </a:r>
                      <a:r>
                        <a:rPr lang="ro-MD" sz="2400" baseline="0" dirty="0" smtClean="0"/>
                        <a:t> venituri, mln.lei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1,2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1,2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24025"/>
                  </a:ext>
                </a:extLst>
              </a:tr>
              <a:tr h="1213159">
                <a:tc>
                  <a:txBody>
                    <a:bodyPr/>
                    <a:lstStyle/>
                    <a:p>
                      <a:r>
                        <a:rPr lang="ro-MD" sz="2400" dirty="0" smtClean="0"/>
                        <a:t>Suma totală a veniturilor obținute, mlrd.lei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42,85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53,72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+10,87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25,4%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472731"/>
                  </a:ext>
                </a:extLst>
              </a:tr>
              <a:tr h="933199">
                <a:tc>
                  <a:txBody>
                    <a:bodyPr/>
                    <a:lstStyle/>
                    <a:p>
                      <a:r>
                        <a:rPr lang="ro-MD" sz="2400" dirty="0" smtClean="0"/>
                        <a:t>Suma</a:t>
                      </a:r>
                      <a:r>
                        <a:rPr lang="ro-MD" sz="2400" baseline="0" dirty="0" smtClean="0"/>
                        <a:t> impozitului pe venit, mlrd.lei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3,13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4,19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dirty="0" smtClean="0"/>
                        <a:t>+1,06</a:t>
                      </a:r>
                      <a:endParaRPr lang="ru-RU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33,2%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59313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495" y="772229"/>
            <a:ext cx="1007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Persoanele fizice care au obținut venituri impozabile în perioada 2016-2017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6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0219" y="741157"/>
            <a:ext cx="10515600" cy="50490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Veniturile obţinute 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de către persoanele 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fizice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(cetățeni)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, conform surselor de venit, </a:t>
            </a:r>
            <a:r>
              <a:rPr lang="ro-RO" sz="24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mln</a:t>
            </a:r>
            <a:r>
              <a:rPr lang="ro-RO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 lei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632400"/>
              </p:ext>
            </p:extLst>
          </p:nvPr>
        </p:nvGraphicFramePr>
        <p:xfrm>
          <a:off x="720879" y="1228185"/>
          <a:ext cx="1595718" cy="5019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741">
                <a:tc>
                  <a:txBody>
                    <a:bodyPr/>
                    <a:lstStyle/>
                    <a:p>
                      <a:pPr marL="174625" indent="0" algn="ctr"/>
                      <a:r>
                        <a:rPr lang="ro-RO" sz="2000" b="1" u="sng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u="sng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36 487.71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192.98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313.29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1 264.61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3 803.18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181.47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784164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432412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1878543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1 861.57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823959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1 710.83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346499"/>
                  </a:ext>
                </a:extLst>
              </a:tr>
            </a:tbl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266642"/>
              </p:ext>
            </p:extLst>
          </p:nvPr>
        </p:nvGraphicFramePr>
        <p:xfrm>
          <a:off x="3003907" y="1233193"/>
          <a:ext cx="2960466" cy="506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070">
                <a:tc>
                  <a:txBody>
                    <a:bodyPr/>
                    <a:lstStyle/>
                    <a:p>
                      <a:pPr marL="174625" indent="0" algn="ctr"/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Surse</a:t>
                      </a: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000" b="1" u="sng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venit</a:t>
                      </a:r>
                      <a:endParaRPr lang="ru-RU" sz="2000" b="1" u="sng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SALARIU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02">
                <a:tc>
                  <a:txBody>
                    <a:bodyPr/>
                    <a:lstStyle/>
                    <a:p>
                      <a:pPr algn="ctr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SALARIU</a:t>
                      </a:r>
                    </a:p>
                    <a:p>
                      <a:pPr algn="ctr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(programatori)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Creştere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capital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Venit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obţinut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peste</a:t>
                      </a:r>
                      <a:r>
                        <a:rPr lang="sv-S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hotare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Dobânzi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Loca</a:t>
                      </a:r>
                      <a:r>
                        <a:rPr lang="ro-R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ţ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iune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Dividende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Royalty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784164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  <a:r>
                        <a:rPr lang="ro-MD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îștiguri</a:t>
                      </a:r>
                      <a:r>
                        <a:rPr lang="ro-MD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la j</a:t>
                      </a:r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ocuri de noroc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432412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Cîștiguri de la campanii promoționale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1878543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Livrarea </a:t>
                      </a:r>
                      <a:r>
                        <a:rPr lang="ro-RO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producţiei</a:t>
                      </a:r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agricole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823959"/>
                  </a:ext>
                </a:extLst>
              </a:tr>
              <a:tr h="3825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Alte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venituri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47646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570059"/>
              </p:ext>
            </p:extLst>
          </p:nvPr>
        </p:nvGraphicFramePr>
        <p:xfrm>
          <a:off x="6689266" y="1231416"/>
          <a:ext cx="1595718" cy="5019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741">
                <a:tc>
                  <a:txBody>
                    <a:bodyPr/>
                    <a:lstStyle/>
                    <a:p>
                      <a:pPr marL="174625" indent="0" algn="ctr"/>
                      <a:r>
                        <a:rPr lang="ro-RO" sz="2000" b="1" u="sng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u="sng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41 219.74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240.37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314.59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76.20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1 543.71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4 640.10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224.4</a:t>
                      </a:r>
                      <a:r>
                        <a:rPr lang="ro-R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784164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432412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1878543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2 947.41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5823959"/>
                  </a:ext>
                </a:extLst>
              </a:tr>
              <a:tr h="3831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2 019.65</a:t>
                      </a: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956510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71474"/>
              </p:ext>
            </p:extLst>
          </p:nvPr>
        </p:nvGraphicFramePr>
        <p:xfrm>
          <a:off x="8620322" y="1220542"/>
          <a:ext cx="2935496" cy="502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748">
                  <a:extLst>
                    <a:ext uri="{9D8B030D-6E8A-4147-A177-3AD203B41FA5}">
                      <a16:colId xmlns:a16="http://schemas.microsoft.com/office/drawing/2014/main" val="4170083367"/>
                    </a:ext>
                  </a:extLst>
                </a:gridCol>
                <a:gridCol w="1467748">
                  <a:extLst>
                    <a:ext uri="{9D8B030D-6E8A-4147-A177-3AD203B41FA5}">
                      <a16:colId xmlns:a16="http://schemas.microsoft.com/office/drawing/2014/main" val="1532918536"/>
                    </a:ext>
                  </a:extLst>
                </a:gridCol>
              </a:tblGrid>
              <a:tr h="386724">
                <a:tc gridSpan="2">
                  <a:txBody>
                    <a:bodyPr/>
                    <a:lstStyle/>
                    <a:p>
                      <a:pPr algn="ctr"/>
                      <a:r>
                        <a:rPr lang="ro-MD" dirty="0" smtClean="0">
                          <a:solidFill>
                            <a:schemeClr val="tx1"/>
                          </a:solidFill>
                          <a:latin typeface="+mj-lt"/>
                        </a:rPr>
                        <a:t>Devieri 2017/2016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05942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+ 4</a:t>
                      </a:r>
                      <a:r>
                        <a:rPr lang="ro-RO" sz="1400" baseline="0" dirty="0" smtClean="0">
                          <a:latin typeface="+mj-lt"/>
                        </a:rPr>
                        <a:t> 732.03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13%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61394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+ 47.39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24%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052923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+ 1.3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0,4%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58780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+ 38.78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103%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774741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+ 6.35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48%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393215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+ 279.1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22%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298683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+ 836.92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22%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122897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+ 42.95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23%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428758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- 0.08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30%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88843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- 5.69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60%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478328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+ 1</a:t>
                      </a:r>
                      <a:r>
                        <a:rPr lang="ro-RO" sz="1400" baseline="0" dirty="0" smtClean="0">
                          <a:latin typeface="+mj-lt"/>
                        </a:rPr>
                        <a:t> 085.84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58%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994496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+ 308.82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dirty="0" smtClean="0">
                          <a:latin typeface="+mj-lt"/>
                        </a:rPr>
                        <a:t>18%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170127"/>
                  </a:ext>
                </a:extLst>
              </a:tr>
            </a:tbl>
          </a:graphicData>
        </a:graphic>
      </p:graphicFrame>
      <p:sp>
        <p:nvSpPr>
          <p:cNvPr id="24" name="Стрелка вверх 4"/>
          <p:cNvSpPr/>
          <p:nvPr/>
        </p:nvSpPr>
        <p:spPr>
          <a:xfrm>
            <a:off x="8740325" y="1655503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6" name="Стрелка вверх 4"/>
          <p:cNvSpPr/>
          <p:nvPr/>
        </p:nvSpPr>
        <p:spPr>
          <a:xfrm>
            <a:off x="8742189" y="2064943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7" name="Стрелка вверх 4"/>
          <p:cNvSpPr/>
          <p:nvPr/>
        </p:nvSpPr>
        <p:spPr>
          <a:xfrm>
            <a:off x="8761992" y="2438496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8" name="Стрелка вверх 4"/>
          <p:cNvSpPr/>
          <p:nvPr/>
        </p:nvSpPr>
        <p:spPr>
          <a:xfrm>
            <a:off x="8761993" y="2847936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9" name="Стрелка вверх 4"/>
          <p:cNvSpPr/>
          <p:nvPr/>
        </p:nvSpPr>
        <p:spPr>
          <a:xfrm>
            <a:off x="8740325" y="3233104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0" name="Стрелка вверх 4"/>
          <p:cNvSpPr/>
          <p:nvPr/>
        </p:nvSpPr>
        <p:spPr>
          <a:xfrm>
            <a:off x="8761991" y="3571743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1" name="Стрелка вверх 4"/>
          <p:cNvSpPr/>
          <p:nvPr/>
        </p:nvSpPr>
        <p:spPr>
          <a:xfrm>
            <a:off x="8761991" y="3958992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2" name="Стрелка вверх 4"/>
          <p:cNvSpPr/>
          <p:nvPr/>
        </p:nvSpPr>
        <p:spPr>
          <a:xfrm>
            <a:off x="8766083" y="4355361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4" name="Стрелка вверх 26"/>
          <p:cNvSpPr/>
          <p:nvPr/>
        </p:nvSpPr>
        <p:spPr>
          <a:xfrm rot="10800000">
            <a:off x="8761991" y="5138979"/>
            <a:ext cx="222454" cy="223398"/>
          </a:xfrm>
          <a:prstGeom prst="upArrow">
            <a:avLst>
              <a:gd name="adj1" fmla="val 50000"/>
              <a:gd name="adj2" fmla="val 5392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5" name="Стрелка вверх 4"/>
          <p:cNvSpPr/>
          <p:nvPr/>
        </p:nvSpPr>
        <p:spPr>
          <a:xfrm>
            <a:off x="8772316" y="5547794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6" name="Стрелка вверх 4"/>
          <p:cNvSpPr/>
          <p:nvPr/>
        </p:nvSpPr>
        <p:spPr>
          <a:xfrm>
            <a:off x="8772316" y="5927642"/>
            <a:ext cx="232779" cy="244816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2" name="Стрелка вверх 26"/>
          <p:cNvSpPr/>
          <p:nvPr/>
        </p:nvSpPr>
        <p:spPr>
          <a:xfrm rot="10800000">
            <a:off x="8772316" y="4786219"/>
            <a:ext cx="222454" cy="223398"/>
          </a:xfrm>
          <a:prstGeom prst="upArrow">
            <a:avLst>
              <a:gd name="adj1" fmla="val 50000"/>
              <a:gd name="adj2" fmla="val 53927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70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26510"/>
            <a:ext cx="12192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8707" y="325677"/>
            <a:ext cx="2672219" cy="40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Serviciul Fiscal de Stat</a:t>
            </a:r>
            <a:endParaRPr lang="ru-RU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" y="0"/>
            <a:ext cx="751990" cy="72651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911722"/>
            <a:ext cx="10515600" cy="1177946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P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ersoane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fizice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(cetățeni)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/>
            </a:r>
            <a:b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care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au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obținut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venit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anual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ce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depășește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1 m</a:t>
            </a:r>
            <a:r>
              <a:rPr lang="ro-RO" sz="2800" b="1" dirty="0" err="1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ln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.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ro-RO" sz="28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l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ei</a:t>
            </a:r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Aparajita" panose="020B0604020202020204" pitchFamily="34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cs typeface="Aparajita" panose="020B0604020202020204" pitchFamily="34" charset="0"/>
            </a:endParaRPr>
          </a:p>
        </p:txBody>
      </p:sp>
      <p:pic>
        <p:nvPicPr>
          <p:cNvPr id="9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73" y="1973596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96" y="1939455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19" y="1939455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57" y="1939455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53" y="1939455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49" y="1921289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andrei.duca\Desktop\mil_pres\im\businessman82_orange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72" y="1921289"/>
            <a:ext cx="17647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одержимое 6"/>
          <p:cNvSpPr>
            <a:spLocks noGrp="1"/>
          </p:cNvSpPr>
          <p:nvPr>
            <p:ph sz="half" idx="4294967295"/>
          </p:nvPr>
        </p:nvSpPr>
        <p:spPr>
          <a:xfrm>
            <a:off x="1374123" y="4023961"/>
            <a:ext cx="2860964" cy="115310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o-RO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2016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 </a:t>
            </a:r>
            <a:r>
              <a:rPr lang="ro-RO" dirty="0" smtClean="0">
                <a:solidFill>
                  <a:schemeClr val="accent6">
                    <a:lumMod val="50000"/>
                  </a:schemeClr>
                </a:solidFill>
              </a:rPr>
              <a:t>549</a:t>
            </a:r>
            <a:r>
              <a:rPr lang="ro-RO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 persoane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Содержимое 6"/>
          <p:cNvSpPr txBox="1">
            <a:spLocks/>
          </p:cNvSpPr>
          <p:nvPr/>
        </p:nvSpPr>
        <p:spPr>
          <a:xfrm>
            <a:off x="7914153" y="4023961"/>
            <a:ext cx="2860964" cy="1153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2017</a:t>
            </a:r>
            <a:endParaRPr lang="ro-RO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1 792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 persoane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9228" y="5572855"/>
            <a:ext cx="4507605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228600" indent="-228600" algn="ctr">
              <a:lnSpc>
                <a:spcPct val="90000"/>
              </a:lnSpc>
              <a:spcBef>
                <a:spcPts val="1000"/>
              </a:spcBef>
              <a:defRPr sz="28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o-RO" dirty="0"/>
              <a:t>243 persoane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32" y="5343804"/>
            <a:ext cx="938231" cy="9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2103</Words>
  <Application>Microsoft Office PowerPoint</Application>
  <PresentationFormat>Widescreen</PresentationFormat>
  <Paragraphs>350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Aparajita</vt:lpstr>
      <vt:lpstr>Arial</vt:lpstr>
      <vt:lpstr>Calibri</vt:lpstr>
      <vt:lpstr>Calibri Light</vt:lpstr>
      <vt:lpstr>Times New Roman</vt:lpstr>
      <vt:lpstr>Verdana</vt:lpstr>
      <vt:lpstr>Office Theme</vt:lpstr>
      <vt:lpstr>Serviciul Fiscal de Stat</vt:lpstr>
      <vt:lpstr>PowerPoint Presentation</vt:lpstr>
      <vt:lpstr>PowerPoint Presentation</vt:lpstr>
      <vt:lpstr>Declarațiile cu privire la impozitul pe venit prezentate în termen după modul de perfectare pentru perioada fiscală 2017 prezentate de subiecții care desfășoară activitate de întreprinzător </vt:lpstr>
      <vt:lpstr>Declaraţiile cu privire la impozitul pe venit ale persoanelor fizice (cetățeni)  pentru anul 2017 </vt:lpstr>
      <vt:lpstr>Persoanele fizice (cetățeni) care au obţinut venituri impozabile în anul 2017 </vt:lpstr>
      <vt:lpstr>Serviciul Fiscal de Stat</vt:lpstr>
      <vt:lpstr>Veniturile obţinute de către persoanele fizice (cetățeni), conform surselor de venit, mln. lei</vt:lpstr>
      <vt:lpstr>Persoane fizice (cetățeni)  care au obținut venit anual ce depășește 1 mln. lei  </vt:lpstr>
      <vt:lpstr>Evoluţia numărului de persoane fizice (cetățeni) care au declarat venituri anuale mai mari de 1 milion lei, în anii 2005 – 2017  </vt:lpstr>
      <vt:lpstr>PowerPoint Presentation</vt:lpstr>
      <vt:lpstr>PowerPoint Presentation</vt:lpstr>
      <vt:lpstr>Persoanele fizice (cetățeni) care au declarat venit mai mare de 1 mln. lei,  în funcție de suma venitului</vt:lpstr>
      <vt:lpstr>Persoanele fizice (cetățeni) care au declarat venituri mai mari  de 1 mln. lei în anul 2017, după vârstă</vt:lpstr>
      <vt:lpstr>PowerPoint Presentation</vt:lpstr>
      <vt:lpstr>Persoane fizice (cetățeni) care au obținut venit anual ce depășește  1 mln. lei din dividende, royalty, locațiune, vânzarea producției agricole </vt:lpstr>
      <vt:lpstr>Desemnare procentuală (2%)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Serviciul Fiscal de Stat</dc:title>
  <dc:creator>Timofeev Valentina</dc:creator>
  <cp:lastModifiedBy>Timofeev Valentina</cp:lastModifiedBy>
  <cp:revision>158</cp:revision>
  <cp:lastPrinted>2018-05-24T08:15:22Z</cp:lastPrinted>
  <dcterms:created xsi:type="dcterms:W3CDTF">2018-03-05T08:55:58Z</dcterms:created>
  <dcterms:modified xsi:type="dcterms:W3CDTF">2018-05-24T08:20:20Z</dcterms:modified>
</cp:coreProperties>
</file>