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6" r:id="rId3"/>
    <p:sldId id="375" r:id="rId4"/>
    <p:sldId id="309" r:id="rId5"/>
    <p:sldId id="376" r:id="rId6"/>
    <p:sldId id="313" r:id="rId7"/>
    <p:sldId id="377" r:id="rId8"/>
    <p:sldId id="314" r:id="rId9"/>
    <p:sldId id="304" r:id="rId10"/>
    <p:sldId id="316" r:id="rId11"/>
    <p:sldId id="361" r:id="rId12"/>
    <p:sldId id="378" r:id="rId13"/>
    <p:sldId id="359" r:id="rId14"/>
    <p:sldId id="344" r:id="rId15"/>
    <p:sldId id="369" r:id="rId16"/>
    <p:sldId id="371" r:id="rId17"/>
    <p:sldId id="379" r:id="rId18"/>
    <p:sldId id="380" r:id="rId19"/>
    <p:sldId id="372" r:id="rId20"/>
  </p:sldIdLst>
  <p:sldSz cx="12192000" cy="6858000"/>
  <p:notesSz cx="9921875" cy="67913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6D1"/>
    <a:srgbClr val="2EA47F"/>
    <a:srgbClr val="333366"/>
    <a:srgbClr val="007A5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977258419976548E-2"/>
          <c:y val="9.1666427572094311E-2"/>
          <c:w val="0.96703126967253228"/>
          <c:h val="0.7075439767862674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3500" cap="flat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193236714975844E-2"/>
                  <c:y val="-8.9530685920577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2D-47CF-97A9-C723B4D09AB1}"/>
                </c:ext>
              </c:extLst>
            </c:dLbl>
            <c:dLbl>
              <c:idx val="1"/>
              <c:layout>
                <c:manualLayout>
                  <c:x val="-1.3285024154589372E-2"/>
                  <c:y val="-8.9530685920577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2D-47CF-97A9-C723B4D09AB1}"/>
                </c:ext>
              </c:extLst>
            </c:dLbl>
            <c:dLbl>
              <c:idx val="2"/>
              <c:layout>
                <c:manualLayout>
                  <c:x val="-4.4666493681131125E-2"/>
                  <c:y val="-7.5090365591000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2D-47CF-97A9-C723B4D09AB1}"/>
                </c:ext>
              </c:extLst>
            </c:dLbl>
            <c:dLbl>
              <c:idx val="3"/>
              <c:layout>
                <c:manualLayout>
                  <c:x val="-6.1441724701189908E-2"/>
                  <c:y val="-5.929414340017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2D-47CF-97A9-C723B4D09AB1}"/>
                </c:ext>
              </c:extLst>
            </c:dLbl>
            <c:numFmt formatCode="0" sourceLinked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1100</c:v>
                </c:pt>
                <c:pt idx="1">
                  <c:v>1500</c:v>
                </c:pt>
                <c:pt idx="2">
                  <c:v>1700</c:v>
                </c:pt>
                <c:pt idx="3">
                  <c:v>1900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2D-47CF-97A9-C723B4D09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32640"/>
        <c:axId val="887839712"/>
      </c:lineChart>
      <c:catAx>
        <c:axId val="88783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90000"/>
                <a:alpha val="99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39712"/>
        <c:crosses val="autoZero"/>
        <c:auto val="1"/>
        <c:lblAlgn val="ctr"/>
        <c:lblOffset val="1000"/>
        <c:noMultiLvlLbl val="0"/>
      </c:catAx>
      <c:valAx>
        <c:axId val="887839712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32640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  <a:round/>
        </a:ln>
        <a:effectLst>
          <a:outerShdw blurRad="25400" dist="50800" dir="5400000" algn="ctr" rotWithShape="0">
            <a:srgbClr val="000000">
              <a:alpha val="43137"/>
            </a:srgbClr>
          </a:outerShdw>
        </a:effectLst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4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solidFill>
        <a:schemeClr val="bg2">
          <a:lumMod val="90000"/>
          <a:alpha val="91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53035038121652E-2"/>
          <c:y val="4.215841679905253E-2"/>
          <c:w val="0.9368870369115937"/>
          <c:h val="0.8061616499673499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Condițiile actuale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C9-431F-A6F7-5575B84E0125}"/>
                </c:ext>
              </c:extLst>
            </c:dLbl>
            <c:dLbl>
              <c:idx val="1"/>
              <c:layout>
                <c:manualLayout>
                  <c:x val="-4.0491722834009314E-2"/>
                  <c:y val="-5.28947359814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C9-431F-A6F7-5575B84E0125}"/>
                </c:ext>
              </c:extLst>
            </c:dLbl>
            <c:dLbl>
              <c:idx val="2"/>
              <c:layout>
                <c:manualLayout>
                  <c:x val="-3.6556331944355674E-2"/>
                  <c:y val="-5.4941496975372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C9-431F-A6F7-5575B84E0125}"/>
                </c:ext>
              </c:extLst>
            </c:dLbl>
            <c:dLbl>
              <c:idx val="3"/>
              <c:layout>
                <c:manualLayout>
                  <c:x val="-3.0105214542410552E-2"/>
                  <c:y val="-4.0419214443500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C9-431F-A6F7-5575B84E0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6517</c:v>
                </c:pt>
                <c:pt idx="1">
                  <c:v>6593</c:v>
                </c:pt>
                <c:pt idx="2">
                  <c:v>6707</c:v>
                </c:pt>
                <c:pt idx="3">
                  <c:v>6826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9-431F-A6F7-5575B84E01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Conform proiectului de lege (cu compensări)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C9-431F-A6F7-5575B84E0125}"/>
                </c:ext>
              </c:extLst>
            </c:dLbl>
            <c:dLbl>
              <c:idx val="1"/>
              <c:layout>
                <c:manualLayout>
                  <c:x val="-4.9664129943980471E-2"/>
                  <c:y val="-4.2954727064012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C9-431F-A6F7-5575B84E0125}"/>
                </c:ext>
              </c:extLst>
            </c:dLbl>
            <c:dLbl>
              <c:idx val="2"/>
              <c:layout>
                <c:manualLayout>
                  <c:x val="-3.3945452558612407E-2"/>
                  <c:y val="-5.9512869066528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C9-431F-A6F7-5575B84E0125}"/>
                </c:ext>
              </c:extLst>
            </c:dLbl>
            <c:dLbl>
              <c:idx val="3"/>
              <c:layout>
                <c:manualLayout>
                  <c:x val="-3.9163440137139786E-2"/>
                  <c:y val="-4.0951524510122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C9-431F-A6F7-5575B84E0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6517</c:v>
                </c:pt>
                <c:pt idx="1">
                  <c:v>7224</c:v>
                </c:pt>
                <c:pt idx="2">
                  <c:v>7924</c:v>
                </c:pt>
                <c:pt idx="3">
                  <c:v>8519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9-431F-A6F7-5575B84E0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34272"/>
        <c:axId val="887840256"/>
      </c:lineChart>
      <c:catAx>
        <c:axId val="88783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40256"/>
        <c:crosses val="autoZero"/>
        <c:auto val="1"/>
        <c:lblAlgn val="ctr"/>
        <c:lblOffset val="100"/>
        <c:noMultiLvlLbl val="0"/>
      </c:catAx>
      <c:valAx>
        <c:axId val="887840256"/>
        <c:scaling>
          <c:orientation val="minMax"/>
          <c:max val="9000"/>
          <c:min val="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34272"/>
        <c:crosses val="autoZero"/>
        <c:crossBetween val="between"/>
        <c:majorUnit val="1000"/>
        <c:minorUnit val="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04865702807461E-2"/>
          <c:y val="3.1315871684211585E-2"/>
          <c:w val="0.93474065425147923"/>
          <c:h val="0.7958593261644900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Condițiile actuale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C9-431F-A6F7-5575B84E0125}"/>
                </c:ext>
              </c:extLst>
            </c:dLbl>
            <c:dLbl>
              <c:idx val="1"/>
              <c:layout>
                <c:manualLayout>
                  <c:x val="-3.5247096123425942E-2"/>
                  <c:y val="-6.985848298785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C9-431F-A6F7-5575B84E0125}"/>
                </c:ext>
              </c:extLst>
            </c:dLbl>
            <c:dLbl>
              <c:idx val="2"/>
              <c:layout>
                <c:manualLayout>
                  <c:x val="-3.7857992132568553E-2"/>
                  <c:y val="-5.5405003748989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C9-431F-A6F7-5575B84E0125}"/>
                </c:ext>
              </c:extLst>
            </c:dLbl>
            <c:dLbl>
              <c:idx val="3"/>
              <c:layout>
                <c:manualLayout>
                  <c:x val="-4.3079784150853777E-2"/>
                  <c:y val="-6.263174336842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C9-431F-A6F7-5575B84E0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3135</c:v>
                </c:pt>
                <c:pt idx="1">
                  <c:v>3245</c:v>
                </c:pt>
                <c:pt idx="2">
                  <c:v>3285</c:v>
                </c:pt>
                <c:pt idx="3">
                  <c:v>3328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9-431F-A6F7-5575B84E01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Conform proiectului de lege (cu compensări)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C9-431F-A6F7-5575B84E0125}"/>
                </c:ext>
              </c:extLst>
            </c:dLbl>
            <c:dLbl>
              <c:idx val="1"/>
              <c:layout>
                <c:manualLayout>
                  <c:x val="-5.0912472178281896E-2"/>
                  <c:y val="-4.8178264129556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C9-431F-A6F7-5575B84E0125}"/>
                </c:ext>
              </c:extLst>
            </c:dLbl>
            <c:dLbl>
              <c:idx val="2"/>
              <c:layout>
                <c:manualLayout>
                  <c:x val="-3.263620011428333E-2"/>
                  <c:y val="-4.3360437716600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C9-431F-A6F7-5575B84E0125}"/>
                </c:ext>
              </c:extLst>
            </c:dLbl>
            <c:dLbl>
              <c:idx val="3"/>
              <c:layout>
                <c:manualLayout>
                  <c:x val="-3.9163440137139786E-2"/>
                  <c:y val="-4.0951524510122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C9-431F-A6F7-5575B84E0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3135</c:v>
                </c:pt>
                <c:pt idx="1">
                  <c:v>4169</c:v>
                </c:pt>
                <c:pt idx="2">
                  <c:v>4542</c:v>
                </c:pt>
                <c:pt idx="3">
                  <c:v>4917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9-431F-A6F7-5575B84E0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33184"/>
        <c:axId val="887836448"/>
      </c:lineChart>
      <c:catAx>
        <c:axId val="88783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36448"/>
        <c:crosses val="autoZero"/>
        <c:auto val="1"/>
        <c:lblAlgn val="ctr"/>
        <c:lblOffset val="100"/>
        <c:noMultiLvlLbl val="0"/>
      </c:catAx>
      <c:valAx>
        <c:axId val="887836448"/>
        <c:scaling>
          <c:orientation val="minMax"/>
          <c:max val="5500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33184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0.36263</cdr:x>
      <cdr:y>0.49214</cdr:y>
    </cdr:from>
    <cdr:to>
      <cdr:x>0.53281</cdr:x>
      <cdr:y>0.78786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3139" y="2149312"/>
          <a:ext cx="1442301" cy="1291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o-MD" sz="1400" dirty="0" err="1"/>
            <a:t>c</a:t>
          </a:r>
          <a:r>
            <a:rPr lang="en-US" sz="1400" dirty="0" smtClean="0"/>
            <a:t>re</a:t>
          </a:r>
          <a:r>
            <a:rPr lang="ro-MD" sz="1400" dirty="0" smtClean="0"/>
            <a:t>ștere față de 2018</a:t>
          </a:r>
        </a:p>
        <a:p xmlns:a="http://schemas.openxmlformats.org/drawingml/2006/main">
          <a:pPr algn="ctr"/>
          <a:r>
            <a:rPr lang="en-US" sz="1400" b="1" i="1" dirty="0" smtClean="0"/>
            <a:t>36 %</a:t>
          </a:r>
          <a:endParaRPr lang="ro-MD" sz="1400" b="1" i="1" dirty="0" smtClean="0"/>
        </a:p>
        <a:p xmlns:a="http://schemas.openxmlformats.org/drawingml/2006/main">
          <a:pPr algn="ctr"/>
          <a:endParaRPr lang="ro-MD" b="1" i="1" dirty="0" smtClean="0"/>
        </a:p>
      </cdr:txBody>
    </cdr:sp>
  </cdr:relSizeAnchor>
  <cdr:relSizeAnchor xmlns:cdr="http://schemas.openxmlformats.org/drawingml/2006/chartDrawing">
    <cdr:from>
      <cdr:x>0.6396</cdr:x>
      <cdr:y>0.27047</cdr:y>
    </cdr:from>
    <cdr:to>
      <cdr:x>0.7208</cdr:x>
      <cdr:y>0.39195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20414" y="1112363"/>
          <a:ext cx="688157" cy="499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0.57001</cdr:x>
      <cdr:y>0.35184</cdr:y>
    </cdr:from>
    <cdr:to>
      <cdr:x>0.72303</cdr:x>
      <cdr:y>0.60511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30698" y="1536569"/>
          <a:ext cx="1296725" cy="1106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o-MD" sz="1400" dirty="0" smtClean="0"/>
            <a:t>creștere față de 2018</a:t>
          </a:r>
        </a:p>
        <a:p xmlns:a="http://schemas.openxmlformats.org/drawingml/2006/main">
          <a:pPr algn="ctr"/>
          <a:r>
            <a:rPr lang="ro-MD" sz="1400" b="1" i="1" dirty="0" smtClean="0"/>
            <a:t>63</a:t>
          </a:r>
          <a:r>
            <a:rPr lang="en-US" sz="1400" b="1" i="1" dirty="0" smtClean="0"/>
            <a:t> %</a:t>
          </a:r>
          <a:endParaRPr lang="ro-MD" sz="1400" b="1" i="1" dirty="0" smtClean="0"/>
        </a:p>
        <a:p xmlns:a="http://schemas.openxmlformats.org/drawingml/2006/main">
          <a:pPr algn="ctr"/>
          <a:endParaRPr lang="ro-MD" b="1" i="1" dirty="0" smtClean="0"/>
        </a:p>
      </cdr:txBody>
    </cdr:sp>
  </cdr:relSizeAnchor>
  <cdr:relSizeAnchor xmlns:cdr="http://schemas.openxmlformats.org/drawingml/2006/chartDrawing">
    <cdr:from>
      <cdr:x>0.802</cdr:x>
      <cdr:y>0.25442</cdr:y>
    </cdr:from>
    <cdr:to>
      <cdr:x>0.96771</cdr:x>
      <cdr:y>0.54552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96707" y="1111119"/>
          <a:ext cx="1404345" cy="1271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o-MD" sz="1400" dirty="0"/>
            <a:t>c</a:t>
          </a:r>
          <a:r>
            <a:rPr lang="ro-MD" sz="1400" dirty="0" smtClean="0"/>
            <a:t>reștere față de 2018</a:t>
          </a:r>
        </a:p>
        <a:p xmlns:a="http://schemas.openxmlformats.org/drawingml/2006/main">
          <a:pPr algn="ctr"/>
          <a:r>
            <a:rPr lang="ro-MD" sz="1400" b="1" i="1" dirty="0" smtClean="0"/>
            <a:t>82</a:t>
          </a:r>
          <a:r>
            <a:rPr lang="en-US" sz="1400" b="1" i="1" dirty="0" smtClean="0"/>
            <a:t> %</a:t>
          </a:r>
          <a:endParaRPr lang="ro-MD" sz="1400" b="1" i="1" dirty="0" smtClean="0"/>
        </a:p>
        <a:p xmlns:a="http://schemas.openxmlformats.org/drawingml/2006/main">
          <a:pPr algn="ctr"/>
          <a:endParaRPr lang="ro-MD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0.93197</cdr:x>
      <cdr:y>0.25332</cdr:y>
    </cdr:from>
    <cdr:to>
      <cdr:x>0.9757</cdr:x>
      <cdr:y>0.32035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40305" y="1304522"/>
          <a:ext cx="424206" cy="345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0.92614</cdr:x>
      <cdr:y>0.26726</cdr:y>
    </cdr:from>
    <cdr:to>
      <cdr:x>1</cdr:x>
      <cdr:y>0.3295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983743" y="1376313"/>
          <a:ext cx="716437" cy="320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400" b="1" i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0.87365</cdr:x>
      <cdr:y>0.56089</cdr:y>
    </cdr:from>
    <cdr:to>
      <cdr:x>0.93183</cdr:x>
      <cdr:y>0.64144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474562" y="3087044"/>
          <a:ext cx="564357" cy="443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o-MD" sz="1400" b="1" i="1" dirty="0" smtClean="0">
              <a:solidFill>
                <a:srgbClr val="002060"/>
              </a:solidFill>
            </a:rPr>
            <a:t>5%</a:t>
          </a:r>
          <a:endParaRPr lang="en-GB" sz="1400" b="1" i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0.37506</cdr:x>
      <cdr:y>0.31761</cdr:y>
    </cdr:from>
    <cdr:to>
      <cdr:x>0.44211</cdr:x>
      <cdr:y>0.37738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3638146" y="1635617"/>
          <a:ext cx="6504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o-MD" sz="1400" b="1" i="1" dirty="0" smtClean="0">
              <a:solidFill>
                <a:srgbClr val="002060"/>
              </a:solidFill>
            </a:rPr>
            <a:t>11%</a:t>
          </a:r>
          <a:endParaRPr lang="en-GB" sz="1400" b="1" i="1" dirty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0.29148</cdr:x>
      <cdr:y>0.161</cdr:y>
    </cdr:from>
    <cdr:to>
      <cdr:x>0.58541</cdr:x>
      <cdr:y>0.21938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5652" y="848806"/>
          <a:ext cx="285948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0.93217</cdr:x>
      <cdr:y>0.76526</cdr:y>
    </cdr:from>
    <cdr:to>
      <cdr:x>0.98824</cdr:x>
      <cdr:y>0.82069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8586" y="4034492"/>
          <a:ext cx="545492" cy="292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o-MD" sz="1400" b="1" i="1" dirty="0" smtClean="0">
              <a:solidFill>
                <a:srgbClr val="002060"/>
              </a:solidFill>
            </a:rPr>
            <a:t>6%</a:t>
          </a:r>
          <a:endParaRPr lang="en-GB" sz="1400" b="1" i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0.60668</cdr:x>
      <cdr:y>0.20675</cdr:y>
    </cdr:from>
    <cdr:to>
      <cdr:x>0.68214</cdr:x>
      <cdr:y>0.26513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02099" y="1090021"/>
          <a:ext cx="7340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o-MD" sz="1400" b="1" i="1" dirty="0" smtClean="0">
              <a:solidFill>
                <a:srgbClr val="002060"/>
              </a:solidFill>
            </a:rPr>
            <a:t>45%</a:t>
          </a:r>
          <a:endParaRPr lang="en-GB" sz="1400" b="1" i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0.37508</cdr:x>
      <cdr:y>0.31884</cdr:y>
    </cdr:from>
    <cdr:to>
      <cdr:x>0.45053</cdr:x>
      <cdr:y>0.37722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8998" y="1711778"/>
          <a:ext cx="734012" cy="3134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o-MD" sz="1400" b="1" i="1" dirty="0" smtClean="0">
              <a:solidFill>
                <a:srgbClr val="002060"/>
              </a:solidFill>
            </a:rPr>
            <a:t>33%</a:t>
          </a:r>
          <a:endParaRPr lang="en-GB" sz="1400" b="1" i="1" dirty="0">
            <a:solidFill>
              <a:srgbClr val="00206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99480" cy="340746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0100" y="2"/>
            <a:ext cx="4299480" cy="340746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AA92F646-C980-489A-AB3F-949B0019D313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0580"/>
            <a:ext cx="4299480" cy="34074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0100" y="6450580"/>
            <a:ext cx="4299480" cy="34074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0BCDF0F3-76EB-40E5-BCC4-484926D6D9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79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99480" cy="340746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0100" y="2"/>
            <a:ext cx="4299480" cy="340746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31321BD0-CE61-45C7-ADDA-01E3CFC44782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352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9" y="3268325"/>
            <a:ext cx="7937500" cy="2674085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0580"/>
            <a:ext cx="4299480" cy="34074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0100" y="6450580"/>
            <a:ext cx="4299480" cy="34074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5694F56B-B12E-465A-AD1D-0FDE01168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01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0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na princip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6364" y="3736977"/>
            <a:ext cx="10515600" cy="81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47" y="1476703"/>
            <a:ext cx="2781234" cy="1454620"/>
          </a:xfrm>
          <a:prstGeom prst="rect">
            <a:avLst/>
          </a:prstGeom>
        </p:spPr>
      </p:pic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3184525" y="4914900"/>
            <a:ext cx="5510213" cy="65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530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D79D-47C0-4510-9587-60D775B5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28597-2DED-401D-AEE3-389164C5A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57FC8-094E-4EE8-B28F-AE1767E0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4BA-5655-4656-A897-8AB493A226AA}" type="datetimeFigureOut">
              <a:rPr lang="ro-RO" smtClean="0"/>
              <a:t>05.11.2018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EB545-301F-4831-B6EA-F9046E3D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04BA1-EEEA-4F31-BC64-43BE5BE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173B-D670-40C1-99A5-ECF9C4EE8A3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67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1607"/>
            <a:ext cx="10515600" cy="2047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74515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 in doua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31004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7C3AAF7-2684-404C-9A51-5535A7D48474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96787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202034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FD5D7C3-F508-49B9-B5EF-904F88E4C8D7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57700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a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1FB51AC-3888-46F9-816C-23FA567D5ADC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38438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ie 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95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cu continut si sub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1401072"/>
            <a:ext cx="3932237" cy="893091"/>
          </a:xfrm>
          <a:prstGeom prst="rect">
            <a:avLst/>
          </a:prstGeom>
        </p:spPr>
        <p:txBody>
          <a:bodyPr anchor="b"/>
          <a:lstStyle>
            <a:lvl1pPr algn="l"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83188" y="1401073"/>
            <a:ext cx="6172200" cy="46967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32502"/>
            <a:ext cx="3932237" cy="3673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25A118F-46B2-4AEB-A15A-597AD5B81E18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329910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8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F6D9225-5CEE-4E01-9814-FF24062CD999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44779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9669-39D0-46B3-91DE-ED0C47778EAA}" type="datetime1">
              <a:rPr lang="ro-RO" smtClean="0"/>
              <a:pPr/>
              <a:t>05.11.2018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2E8B-1E48-4964-AECC-6F98FA18B7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9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56648"/>
            <a:ext cx="12192000" cy="96253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5" r:id="rId6"/>
    <p:sldLayoutId id="2147483773" r:id="rId7"/>
    <p:sldLayoutId id="2147483774" r:id="rId8"/>
    <p:sldLayoutId id="2147483776" r:id="rId9"/>
    <p:sldLayoutId id="2147483777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46364" y="3608170"/>
            <a:ext cx="10515600" cy="1812916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legii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sistemul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unitar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salarizare</a:t>
            </a:r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în sectorul bugetar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8092" y="6098457"/>
            <a:ext cx="8724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1400" b="1" dirty="0" smtClean="0"/>
              <a:t>2018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99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564777" y="260770"/>
            <a:ext cx="5789023" cy="343387"/>
          </a:xfrm>
        </p:spPr>
        <p:txBody>
          <a:bodyPr/>
          <a:lstStyle/>
          <a:p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Articolul 2. Domeniul de aplicare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429788"/>
            <a:ext cx="11073938" cy="5112327"/>
          </a:xfrm>
        </p:spPr>
        <p:txBody>
          <a:bodyPr/>
          <a:lstStyle/>
          <a:p>
            <a:pPr lvl="0" algn="l">
              <a:spcBef>
                <a:spcPts val="1800"/>
              </a:spcBef>
              <a:spcAft>
                <a:spcPts val="1800"/>
              </a:spcAft>
            </a:pPr>
            <a:r>
              <a:rPr lang="x-none" sz="3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Prevederile prezentei legi </a:t>
            </a:r>
            <a:r>
              <a:rPr lang="x-none" sz="3200" b="1" u="sng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 aplică </a:t>
            </a:r>
            <a:r>
              <a:rPr lang="x-none" sz="3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personalului </a:t>
            </a:r>
            <a:r>
              <a:rPr lang="x-none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din:</a:t>
            </a:r>
            <a:br>
              <a:rPr lang="x-none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x-none" sz="2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x-none" sz="2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x-none" sz="2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autoritățile/instituțiile </a:t>
            </a:r>
            <a:r>
              <a:rPr lang="x-none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bugetare finanțate integral din </a:t>
            </a: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bugetul de stat și </a:t>
            </a:r>
            <a: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bugetele</a:t>
            </a: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locale</a:t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 Casa Națională de Asigurări Sociale</a:t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3. autoritățile care au activat în condiții de autogestiune și cărora le-a fost  </a:t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modificat statutul în autoritate publică finanțată integral din  buget</a:t>
            </a:r>
            <a: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x-none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Legea </a:t>
            </a:r>
            <a:r>
              <a:rPr lang="ro-MD" sz="3200" b="1" u="sng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nu acoperă </a:t>
            </a:r>
            <a:r>
              <a:rPr lang="ro-MD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personalul din:</a:t>
            </a:r>
            <a:br>
              <a:rPr lang="ro-MD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/>
            </a:r>
            <a:br>
              <a:rPr lang="ro-MD" sz="32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o-MD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instituțiile </a:t>
            </a:r>
            <a:r>
              <a:rPr lang="ro-MD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de învățămînt superior și profesional tehnic care activează în condiții de autogestiune, pentru care se va elabora cadru special</a:t>
            </a:r>
            <a:r>
              <a:rPr lang="x-none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51AC-3888-46F9-816C-23FA567D5ADC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4153" y="2551837"/>
            <a:ext cx="81298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Both"/>
            </a:pPr>
            <a:endParaRPr lang="ru-RU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040845"/>
              </p:ext>
            </p:extLst>
          </p:nvPr>
        </p:nvGraphicFramePr>
        <p:xfrm>
          <a:off x="1517714" y="1376313"/>
          <a:ext cx="8474697" cy="436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290457" y="260770"/>
            <a:ext cx="6063343" cy="343387"/>
          </a:xfrm>
        </p:spPr>
        <p:txBody>
          <a:bodyPr/>
          <a:lstStyle/>
          <a:p>
            <a:r>
              <a:rPr lang="ro-MD" sz="2800" b="1" dirty="0">
                <a:latin typeface="Arial" panose="020B0604020202020204" pitchFamily="34" charset="0"/>
                <a:cs typeface="Arial" panose="020B0604020202020204" pitchFamily="34" charset="0"/>
              </a:rPr>
              <a:t>Cuantumul valorii de referință, lei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468"/>
            <a:ext cx="10515600" cy="52008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MD" sz="2000" b="1" dirty="0" smtClean="0"/>
              <a:t>Legea nu asigură o creștere salarială pentru toate persoanele angajate în sectorul bugetar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MD" sz="2000" dirty="0"/>
              <a:t> </a:t>
            </a:r>
            <a:r>
              <a:rPr lang="ro-MD" sz="2000" dirty="0" smtClean="0"/>
              <a:t>                      nu vor crește salariile la: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MD" sz="2000" dirty="0"/>
              <a:t> </a:t>
            </a:r>
            <a:r>
              <a:rPr lang="ro-MD" sz="2000" dirty="0" smtClean="0"/>
              <a:t>                       - angajații care au salarii/sporuri dependente de salariul mediu pe economie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MD" sz="2000" dirty="0"/>
              <a:t> </a:t>
            </a:r>
            <a:r>
              <a:rPr lang="ro-MD" sz="2000" dirty="0" smtClean="0"/>
              <a:t>                       - angajații poziționați în urma evaluării la un nivel inferior celui actual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MD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MD" sz="2000" b="1" dirty="0" smtClean="0"/>
              <a:t>Legea garantează menținerea venitului actual pentru persoanele cu salarii inferioare celor actuale</a:t>
            </a: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o-MD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MD" sz="2000" b="1" dirty="0" smtClean="0"/>
              <a:t>Legea garantează salariul minim în sectorul bugetar în mărime de 2000 lei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MD" sz="2000" dirty="0"/>
              <a:t> </a:t>
            </a:r>
            <a:r>
              <a:rPr lang="ro-MD" sz="2000" dirty="0" smtClean="0"/>
              <a:t>                                       (circa 40 mii angajați astăzi au salarii sub minimul de existență)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MD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o-MD" sz="2000" b="1" dirty="0"/>
              <a:t>Pentru nivelarea procesului de tranziție, în primul an de implementare se vor folosi diferite valori de referință</a:t>
            </a:r>
            <a:r>
              <a:rPr lang="ro-MD" sz="1800" b="1" dirty="0"/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89685"/>
              </p:ext>
            </p:extLst>
          </p:nvPr>
        </p:nvGraphicFramePr>
        <p:xfrm>
          <a:off x="1395167" y="1027611"/>
          <a:ext cx="9700180" cy="550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864231" y="260770"/>
            <a:ext cx="7013825" cy="314265"/>
          </a:xfrm>
        </p:spPr>
        <p:txBody>
          <a:bodyPr/>
          <a:lstStyle/>
          <a:p>
            <a:r>
              <a:rPr lang="ro-MD" sz="2400" b="1" dirty="0">
                <a:latin typeface="Arial" panose="020B0604020202020204" pitchFamily="34" charset="0"/>
                <a:cs typeface="Arial" panose="020B0604020202020204" pitchFamily="34" charset="0"/>
              </a:rPr>
              <a:t>Creșterea salariului </a:t>
            </a:r>
            <a:r>
              <a:rPr lang="ro-M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mediu – </a:t>
            </a:r>
            <a:r>
              <a:rPr lang="ro-MD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bugetul de stat</a:t>
            </a:r>
            <a:r>
              <a:rPr lang="ro-M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MD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lei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44505" y="1122867"/>
            <a:ext cx="650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1400" b="1" i="1" dirty="0" smtClean="0">
                <a:solidFill>
                  <a:srgbClr val="002060"/>
                </a:solidFill>
              </a:rPr>
              <a:t>31%</a:t>
            </a:r>
            <a:endParaRPr lang="en-GB" sz="1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6089" y="1785907"/>
            <a:ext cx="650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1400" b="1" i="1" dirty="0" smtClean="0">
                <a:solidFill>
                  <a:srgbClr val="002060"/>
                </a:solidFill>
              </a:rPr>
              <a:t>22%</a:t>
            </a:r>
            <a:endParaRPr lang="en-GB" sz="1400" b="1" i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9064" y="3954087"/>
            <a:ext cx="89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2400" b="1" dirty="0" smtClean="0"/>
              <a:t>6517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7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58143"/>
              </p:ext>
            </p:extLst>
          </p:nvPr>
        </p:nvGraphicFramePr>
        <p:xfrm>
          <a:off x="1366886" y="1084263"/>
          <a:ext cx="9728461" cy="53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663441" y="260770"/>
            <a:ext cx="7205472" cy="314265"/>
          </a:xfrm>
        </p:spPr>
        <p:txBody>
          <a:bodyPr/>
          <a:lstStyle/>
          <a:p>
            <a:r>
              <a:rPr lang="ro-MD" sz="2400" b="1" dirty="0">
                <a:latin typeface="Arial" panose="020B0604020202020204" pitchFamily="34" charset="0"/>
                <a:cs typeface="Arial" panose="020B0604020202020204" pitchFamily="34" charset="0"/>
              </a:rPr>
              <a:t>Creșterea salariului </a:t>
            </a:r>
            <a:r>
              <a:rPr lang="ro-M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mediu – </a:t>
            </a:r>
            <a:r>
              <a:rPr lang="ro-MD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bugetele locale</a:t>
            </a:r>
            <a:r>
              <a:rPr lang="ro-MD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lei</a:t>
            </a:r>
          </a:p>
          <a:p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07005" y="1552999"/>
            <a:ext cx="734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1400" b="1" i="1" dirty="0" smtClean="0">
                <a:solidFill>
                  <a:srgbClr val="002060"/>
                </a:solidFill>
              </a:rPr>
              <a:t>57%</a:t>
            </a:r>
            <a:endParaRPr lang="en-GB" sz="1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8479" y="4976156"/>
            <a:ext cx="103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2400" b="1" dirty="0" smtClean="0"/>
              <a:t>3135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133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35669"/>
              </p:ext>
            </p:extLst>
          </p:nvPr>
        </p:nvGraphicFramePr>
        <p:xfrm>
          <a:off x="287381" y="916372"/>
          <a:ext cx="11747864" cy="5383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4288">
                  <a:extLst>
                    <a:ext uri="{9D8B030D-6E8A-4147-A177-3AD203B41FA5}">
                      <a16:colId xmlns:a16="http://schemas.microsoft.com/office/drawing/2014/main" val="2245050454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21340231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1022991316"/>
                    </a:ext>
                  </a:extLst>
                </a:gridCol>
                <a:gridCol w="1210492">
                  <a:extLst>
                    <a:ext uri="{9D8B030D-6E8A-4147-A177-3AD203B41FA5}">
                      <a16:colId xmlns:a16="http://schemas.microsoft.com/office/drawing/2014/main" val="1932149695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2305761704"/>
                    </a:ext>
                  </a:extLst>
                </a:gridCol>
                <a:gridCol w="802802">
                  <a:extLst>
                    <a:ext uri="{9D8B030D-6E8A-4147-A177-3AD203B41FA5}">
                      <a16:colId xmlns:a16="http://schemas.microsoft.com/office/drawing/2014/main" val="4204681479"/>
                    </a:ext>
                  </a:extLst>
                </a:gridCol>
                <a:gridCol w="1156626">
                  <a:extLst>
                    <a:ext uri="{9D8B030D-6E8A-4147-A177-3AD203B41FA5}">
                      <a16:colId xmlns:a16="http://schemas.microsoft.com/office/drawing/2014/main" val="3792811863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478787987"/>
                    </a:ext>
                  </a:extLst>
                </a:gridCol>
              </a:tblGrid>
              <a:tr h="551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effectLst/>
                        </a:rPr>
                        <a:t>Nr</a:t>
                      </a:r>
                      <a:r>
                        <a:rPr lang="en-GB" sz="1200" b="1" u="none" strike="noStrike" dirty="0">
                          <a:effectLst/>
                        </a:rPr>
                        <a:t>. </a:t>
                      </a:r>
                      <a:r>
                        <a:rPr lang="en-GB" sz="1200" b="1" u="none" strike="noStrike" dirty="0" err="1">
                          <a:effectLst/>
                        </a:rPr>
                        <a:t>unități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 smtClean="0">
                          <a:effectLst/>
                        </a:rPr>
                        <a:t>Venitul</a:t>
                      </a:r>
                      <a:r>
                        <a:rPr lang="en-GB" sz="1200" b="1" u="none" strike="noStrike" dirty="0" smtClean="0">
                          <a:effectLst/>
                        </a:rPr>
                        <a:t> </a:t>
                      </a:r>
                      <a:r>
                        <a:rPr lang="en-GB" sz="1200" b="1" u="none" strike="noStrike" dirty="0" err="1">
                          <a:effectLst/>
                        </a:rPr>
                        <a:t>mediu</a:t>
                      </a:r>
                      <a:r>
                        <a:rPr lang="en-GB" sz="1200" b="1" u="none" strike="noStrike" dirty="0">
                          <a:effectLst/>
                        </a:rPr>
                        <a:t> lunar 2018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 smtClean="0">
                          <a:effectLst/>
                        </a:rPr>
                        <a:t>Salariu</a:t>
                      </a:r>
                      <a:r>
                        <a:rPr lang="en-GB" sz="1200" b="1" u="none" strike="noStrike" dirty="0" smtClean="0">
                          <a:effectLst/>
                        </a:rPr>
                        <a:t> </a:t>
                      </a:r>
                      <a:r>
                        <a:rPr lang="en-GB" sz="1200" b="1" u="none" strike="noStrike" dirty="0" err="1" smtClean="0">
                          <a:effectLst/>
                        </a:rPr>
                        <a:t>medi</a:t>
                      </a:r>
                      <a:r>
                        <a:rPr lang="ro-RO" sz="1200" b="1" u="none" strike="noStrike" dirty="0" smtClean="0">
                          <a:effectLst/>
                        </a:rPr>
                        <a:t>u</a:t>
                      </a:r>
                      <a:r>
                        <a:rPr lang="en-GB" sz="1200" b="1" u="none" strike="noStrike" dirty="0" smtClean="0">
                          <a:effectLst/>
                        </a:rPr>
                        <a:t> </a:t>
                      </a:r>
                      <a:r>
                        <a:rPr lang="en-GB" sz="1200" b="1" u="none" strike="noStrike" dirty="0">
                          <a:effectLst/>
                        </a:rPr>
                        <a:t>conform </a:t>
                      </a:r>
                      <a:r>
                        <a:rPr lang="en-GB" sz="1200" b="1" u="none" strike="noStrike" dirty="0" err="1">
                          <a:effectLst/>
                        </a:rPr>
                        <a:t>legii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effectLst/>
                        </a:rPr>
                        <a:t>Devieri</a:t>
                      </a:r>
                      <a:r>
                        <a:rPr lang="en-GB" sz="1200" b="1" u="none" strike="noStrike" dirty="0">
                          <a:effectLst/>
                        </a:rPr>
                        <a:t>, lei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effectLst/>
                        </a:rPr>
                        <a:t>Devieri</a:t>
                      </a:r>
                      <a:r>
                        <a:rPr lang="en-GB" sz="1200" b="1" u="none" strike="noStrike" dirty="0">
                          <a:effectLst/>
                        </a:rPr>
                        <a:t>, 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effectLst/>
                        </a:rPr>
                        <a:t>Ponderea</a:t>
                      </a:r>
                      <a:r>
                        <a:rPr lang="en-GB" sz="1200" b="1" u="none" strike="noStrike" dirty="0">
                          <a:effectLst/>
                        </a:rPr>
                        <a:t> </a:t>
                      </a:r>
                      <a:r>
                        <a:rPr lang="en-GB" sz="1200" b="1" u="none" strike="noStrike" dirty="0" err="1">
                          <a:effectLst/>
                        </a:rPr>
                        <a:t>posturilor</a:t>
                      </a:r>
                      <a:r>
                        <a:rPr lang="en-GB" sz="1200" b="1" u="none" strike="noStrike" dirty="0">
                          <a:effectLst/>
                        </a:rPr>
                        <a:t> cu </a:t>
                      </a:r>
                      <a:r>
                        <a:rPr lang="en-GB" sz="1200" b="1" u="none" strike="noStrike" dirty="0" err="1">
                          <a:effectLst/>
                        </a:rPr>
                        <a:t>majorări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 smtClean="0">
                          <a:effectLst/>
                        </a:rPr>
                        <a:t>N</a:t>
                      </a:r>
                      <a:r>
                        <a:rPr lang="ro-MD" sz="1200" b="1" u="none" strike="noStrike" dirty="0" smtClean="0">
                          <a:effectLst/>
                        </a:rPr>
                        <a:t>umărul posturilor cu</a:t>
                      </a:r>
                      <a:r>
                        <a:rPr lang="en-GB" sz="1200" b="1" u="none" strike="noStrike" dirty="0" smtClean="0">
                          <a:effectLst/>
                        </a:rPr>
                        <a:t> major</a:t>
                      </a:r>
                      <a:r>
                        <a:rPr lang="ro-MD" sz="1200" b="1" u="none" strike="noStrike" dirty="0" smtClean="0">
                          <a:effectLst/>
                        </a:rPr>
                        <a:t>ă</a:t>
                      </a:r>
                      <a:r>
                        <a:rPr lang="en-GB" sz="1200" b="1" u="none" strike="noStrike" dirty="0" err="1" smtClean="0">
                          <a:effectLst/>
                        </a:rPr>
                        <a:t>ri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22638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Cultura</a:t>
                      </a:r>
                      <a:r>
                        <a:rPr lang="en-GB" sz="1400" u="none" strike="noStrike" dirty="0">
                          <a:effectLst/>
                        </a:rPr>
                        <a:t>, sport, </a:t>
                      </a:r>
                      <a:r>
                        <a:rPr lang="en-GB" sz="1400" u="none" strike="noStrike" dirty="0" err="1">
                          <a:effectLst/>
                        </a:rPr>
                        <a:t>tineret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ugetul de </a:t>
                      </a:r>
                      <a:r>
                        <a:rPr lang="en-GB" sz="1400" u="none" strike="noStrike" dirty="0" smtClean="0">
                          <a:effectLst/>
                        </a:rPr>
                        <a:t>S</a:t>
                      </a:r>
                      <a:r>
                        <a:rPr lang="ro-MD" sz="1400" u="none" strike="noStrike" dirty="0" smtClean="0">
                          <a:effectLst/>
                        </a:rPr>
                        <a:t>tat)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1.311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4.377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5.161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784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69,6%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1694135136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Cultura</a:t>
                      </a:r>
                      <a:r>
                        <a:rPr lang="en-GB" sz="1400" u="none" strike="noStrike" dirty="0">
                          <a:effectLst/>
                        </a:rPr>
                        <a:t>, sport, </a:t>
                      </a:r>
                      <a:r>
                        <a:rPr lang="en-GB" sz="1400" u="none" strike="noStrike" dirty="0" err="1">
                          <a:effectLst/>
                        </a:rPr>
                        <a:t>tineret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ugetele </a:t>
                      </a:r>
                      <a:r>
                        <a:rPr lang="en-GB" sz="1400" u="none" strike="noStrike" dirty="0" smtClean="0">
                          <a:effectLst/>
                        </a:rPr>
                        <a:t>L</a:t>
                      </a:r>
                      <a:r>
                        <a:rPr lang="ro-MD" sz="1400" u="none" strike="noStrike" dirty="0" smtClean="0">
                          <a:effectLst/>
                        </a:rPr>
                        <a:t>ocale)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6.312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2.565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4.653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2.089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99,9 %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6.305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1373092614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</a:rPr>
                        <a:t>Total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7.623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7.217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679257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928315067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Asistență socială si sanatate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ugetul de </a:t>
                      </a:r>
                      <a:r>
                        <a:rPr lang="en-GB" sz="1400" u="none" strike="noStrike" dirty="0" smtClean="0">
                          <a:effectLst/>
                        </a:rPr>
                        <a:t>S</a:t>
                      </a:r>
                      <a:r>
                        <a:rPr lang="ro-MD" sz="1400" u="none" strike="noStrike" dirty="0" smtClean="0">
                          <a:effectLst/>
                        </a:rPr>
                        <a:t>tat)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5.792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5.238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5.875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636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52,0%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3.014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3577325404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Asistență socială si sanatate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ugetele </a:t>
                      </a:r>
                      <a:r>
                        <a:rPr lang="en-GB" sz="1400" u="none" strike="noStrike" dirty="0" smtClean="0">
                          <a:effectLst/>
                        </a:rPr>
                        <a:t>L</a:t>
                      </a:r>
                      <a:r>
                        <a:rPr lang="ro-MD" sz="1400" u="none" strike="noStrike" dirty="0" smtClean="0">
                          <a:effectLst/>
                        </a:rPr>
                        <a:t>ocale)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7.587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3.013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3.914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901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91,9 %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6.972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4111405060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</a:rPr>
                        <a:t>Total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13.380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9.986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512528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2071396073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Administratie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publica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ugetul de </a:t>
                      </a:r>
                      <a:r>
                        <a:rPr lang="en-GB" sz="1400" u="none" strike="noStrike" dirty="0" smtClean="0">
                          <a:effectLst/>
                        </a:rPr>
                        <a:t>S</a:t>
                      </a:r>
                      <a:r>
                        <a:rPr lang="ro-MD" sz="1400" u="none" strike="noStrike" dirty="0" smtClean="0">
                          <a:effectLst/>
                        </a:rPr>
                        <a:t>tat)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12.177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9.988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8.266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-1.722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-17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54,2%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6.605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860981243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Administratie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publica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ugetele </a:t>
                      </a:r>
                      <a:r>
                        <a:rPr lang="en-GB" sz="1400" u="none" strike="noStrike" dirty="0" smtClean="0">
                          <a:effectLst/>
                        </a:rPr>
                        <a:t>L</a:t>
                      </a:r>
                      <a:r>
                        <a:rPr lang="ro-MD" sz="1400" u="none" strike="noStrike" dirty="0" smtClean="0">
                          <a:effectLst/>
                        </a:rPr>
                        <a:t>ocale)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8.140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5.792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6.811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1.019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91,7 %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7.464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3704229900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</a:rPr>
                        <a:t>Total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20.317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14.069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20375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295577980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Invatamint</a:t>
                      </a:r>
                      <a:r>
                        <a:rPr lang="en-GB" sz="1400" u="none" strike="noStrike" dirty="0">
                          <a:effectLst/>
                        </a:rPr>
                        <a:t>, </a:t>
                      </a:r>
                      <a:r>
                        <a:rPr lang="en-GB" sz="1400" u="none" strike="noStrike" dirty="0" err="1">
                          <a:effectLst/>
                        </a:rPr>
                        <a:t>cercetare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ugetul de </a:t>
                      </a:r>
                      <a:r>
                        <a:rPr lang="en-GB" sz="1400" u="none" strike="noStrike" dirty="0" smtClean="0">
                          <a:effectLst/>
                        </a:rPr>
                        <a:t>S</a:t>
                      </a:r>
                      <a:r>
                        <a:rPr lang="ro-MD" sz="1400" u="none" strike="noStrike" dirty="0" smtClean="0">
                          <a:effectLst/>
                        </a:rPr>
                        <a:t>tat)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9.680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5.832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7.208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1.376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87,9%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8.509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4098275387"/>
                  </a:ext>
                </a:extLst>
              </a:tr>
              <a:tr h="23937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Invatamint</a:t>
                      </a:r>
                      <a:r>
                        <a:rPr lang="en-GB" sz="1400" u="none" strike="noStrike" dirty="0">
                          <a:effectLst/>
                        </a:rPr>
                        <a:t>, </a:t>
                      </a:r>
                      <a:r>
                        <a:rPr lang="en-GB" sz="1400" u="none" strike="noStrike" dirty="0" err="1">
                          <a:effectLst/>
                        </a:rPr>
                        <a:t>cercetare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ugetele </a:t>
                      </a:r>
                      <a:r>
                        <a:rPr lang="en-GB" sz="1400" u="none" strike="noStrike" dirty="0" smtClean="0">
                          <a:effectLst/>
                        </a:rPr>
                        <a:t>L</a:t>
                      </a:r>
                      <a:r>
                        <a:rPr lang="ro-MD" sz="1400" u="none" strike="noStrike" dirty="0" smtClean="0">
                          <a:effectLst/>
                        </a:rPr>
                        <a:t>ocale)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57.940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5.192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6.495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1.303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97,5 %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56.492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2916024332"/>
                  </a:ext>
                </a:extLst>
              </a:tr>
              <a:tr h="241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</a:rPr>
                        <a:t>Total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67.620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65.001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336274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4139688436"/>
                  </a:ext>
                </a:extLst>
              </a:tr>
              <a:tr h="223658">
                <a:tc>
                  <a:txBody>
                    <a:bodyPr/>
                    <a:lstStyle/>
                    <a:p>
                      <a:pPr algn="l" fontAlgn="b"/>
                      <a:r>
                        <a:rPr lang="ro-MD" sz="1400" u="none" strike="noStrike" dirty="0" smtClean="0">
                          <a:effectLst/>
                        </a:rPr>
                        <a:t>Personal</a:t>
                      </a:r>
                      <a:r>
                        <a:rPr lang="ro-MD" sz="1400" u="none" strike="noStrike" baseline="0" dirty="0" smtClean="0">
                          <a:effectLst/>
                        </a:rPr>
                        <a:t> de specialitate și auxiliar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ugetul de </a:t>
                      </a:r>
                      <a:r>
                        <a:rPr lang="en-GB" sz="1400" u="none" strike="noStrike" dirty="0" smtClean="0">
                          <a:effectLst/>
                        </a:rPr>
                        <a:t>S</a:t>
                      </a:r>
                      <a:r>
                        <a:rPr lang="ro-MD" sz="1400" u="none" strike="noStrike" dirty="0" smtClean="0">
                          <a:effectLst/>
                        </a:rPr>
                        <a:t>tat)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15.264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3.264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3.499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54,3%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8.288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4107437194"/>
                  </a:ext>
                </a:extLst>
              </a:tr>
              <a:tr h="191588">
                <a:tc>
                  <a:txBody>
                    <a:bodyPr/>
                    <a:lstStyle/>
                    <a:p>
                      <a:pPr algn="l" fontAlgn="b"/>
                      <a:r>
                        <a:rPr lang="ro-MD" sz="1400" u="none" strike="noStrike" dirty="0" smtClean="0">
                          <a:effectLst/>
                        </a:rPr>
                        <a:t>Personal</a:t>
                      </a:r>
                      <a:r>
                        <a:rPr lang="ro-MD" sz="1400" u="none" strike="noStrike" baseline="0" dirty="0" smtClean="0">
                          <a:effectLst/>
                        </a:rPr>
                        <a:t> de specialitate și auxiliar</a:t>
                      </a:r>
                      <a:r>
                        <a:rPr lang="en-GB" sz="1400" u="none" strike="noStrike" dirty="0" smtClean="0">
                          <a:effectLst/>
                        </a:rPr>
                        <a:t>  </a:t>
                      </a:r>
                      <a:r>
                        <a:rPr lang="ro-MD" sz="1400" u="none" strike="noStrike" dirty="0" smtClean="0">
                          <a:effectLst/>
                        </a:rPr>
                        <a:t>(</a:t>
                      </a:r>
                      <a:r>
                        <a:rPr lang="en-GB" sz="1400" u="none" strike="noStrike" dirty="0" smtClean="0">
                          <a:effectLst/>
                        </a:rPr>
                        <a:t>B</a:t>
                      </a:r>
                      <a:r>
                        <a:rPr lang="ro-MD" sz="1400" u="none" strike="noStrike" dirty="0" smtClean="0">
                          <a:effectLst/>
                        </a:rPr>
                        <a:t>ugetele </a:t>
                      </a:r>
                      <a:r>
                        <a:rPr lang="en-GB" sz="1400" u="none" strike="noStrike" dirty="0" smtClean="0">
                          <a:effectLst/>
                        </a:rPr>
                        <a:t>L</a:t>
                      </a:r>
                      <a:r>
                        <a:rPr lang="ro-MD" sz="1400" u="none" strike="noStrike" dirty="0" smtClean="0">
                          <a:effectLst/>
                        </a:rPr>
                        <a:t>ocale)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46.168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2.014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2.632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618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84,5 %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39.007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/>
                </a:tc>
                <a:extLst>
                  <a:ext uri="{0D108BD9-81ED-4DB2-BD59-A6C34878D82A}">
                    <a16:rowId xmlns:a16="http://schemas.microsoft.com/office/drawing/2014/main" val="3497564382"/>
                  </a:ext>
                </a:extLst>
              </a:tr>
              <a:tr h="20869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</a:rPr>
                        <a:t>Total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61.433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 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1" u="none" strike="noStrike" dirty="0">
                          <a:effectLst/>
                        </a:rPr>
                        <a:t>47.295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63144"/>
                  </a:ext>
                </a:extLst>
              </a:tr>
              <a:tr h="658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TOTAL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 smtClean="0">
                          <a:effectLst/>
                        </a:rPr>
                        <a:t>171.78</a:t>
                      </a:r>
                      <a:r>
                        <a:rPr lang="ro-MD" sz="1600" b="1" u="none" strike="noStrike" dirty="0" smtClean="0">
                          <a:effectLst/>
                        </a:rPr>
                        <a:t>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143.911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10" marR="3410" marT="341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10862"/>
                  </a:ext>
                </a:extLst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3581400" y="243353"/>
            <a:ext cx="8035834" cy="343387"/>
          </a:xfrm>
        </p:spPr>
        <p:txBody>
          <a:bodyPr/>
          <a:lstStyle/>
          <a:p>
            <a:r>
              <a:rPr lang="ro-M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Creșterea medie a salariilor pe grupuri ocupaționale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Asistenta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sanatate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118F-46B2-4AEB-A15A-597AD5B81E18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199325"/>
              </p:ext>
            </p:extLst>
          </p:nvPr>
        </p:nvGraphicFramePr>
        <p:xfrm>
          <a:off x="573578" y="1238599"/>
          <a:ext cx="10780222" cy="5305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9491">
                  <a:extLst>
                    <a:ext uri="{9D8B030D-6E8A-4147-A177-3AD203B41FA5}">
                      <a16:colId xmlns:a16="http://schemas.microsoft.com/office/drawing/2014/main" val="1111201965"/>
                    </a:ext>
                  </a:extLst>
                </a:gridCol>
                <a:gridCol w="764771">
                  <a:extLst>
                    <a:ext uri="{9D8B030D-6E8A-4147-A177-3AD203B41FA5}">
                      <a16:colId xmlns:a16="http://schemas.microsoft.com/office/drawing/2014/main" val="2658442293"/>
                    </a:ext>
                  </a:extLst>
                </a:gridCol>
                <a:gridCol w="1354975">
                  <a:extLst>
                    <a:ext uri="{9D8B030D-6E8A-4147-A177-3AD203B41FA5}">
                      <a16:colId xmlns:a16="http://schemas.microsoft.com/office/drawing/2014/main" val="41753859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84496456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4230748215"/>
                    </a:ext>
                  </a:extLst>
                </a:gridCol>
                <a:gridCol w="839585">
                  <a:extLst>
                    <a:ext uri="{9D8B030D-6E8A-4147-A177-3AD203B41FA5}">
                      <a16:colId xmlns:a16="http://schemas.microsoft.com/office/drawing/2014/main" val="3032392525"/>
                    </a:ext>
                  </a:extLst>
                </a:gridCol>
                <a:gridCol w="1212273">
                  <a:extLst>
                    <a:ext uri="{9D8B030D-6E8A-4147-A177-3AD203B41FA5}">
                      <a16:colId xmlns:a16="http://schemas.microsoft.com/office/drawing/2014/main" val="546752073"/>
                    </a:ext>
                  </a:extLst>
                </a:gridCol>
              </a:tblGrid>
              <a:tr h="558927">
                <a:tc rowSpan="2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Unități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Remunerația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medie</a:t>
                      </a:r>
                      <a:r>
                        <a:rPr lang="en-GB" sz="1600" b="1" u="none" strike="noStrike" dirty="0">
                          <a:effectLst/>
                        </a:rPr>
                        <a:t> 2018, 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Remunerația</a:t>
                      </a:r>
                      <a:r>
                        <a:rPr lang="en-GB" sz="1600" b="1" u="none" strike="noStrike" dirty="0">
                          <a:effectLst/>
                        </a:rPr>
                        <a:t> conform </a:t>
                      </a:r>
                      <a:r>
                        <a:rPr lang="en-GB" sz="1600" b="1" u="none" strike="noStrike" dirty="0" err="1">
                          <a:effectLst/>
                        </a:rPr>
                        <a:t>legii</a:t>
                      </a:r>
                      <a:r>
                        <a:rPr lang="en-GB" sz="1600" b="1" u="none" strike="noStrike" dirty="0">
                          <a:effectLst/>
                        </a:rPr>
                        <a:t>, 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Devieri</a:t>
                      </a:r>
                      <a:r>
                        <a:rPr lang="en-GB" sz="1600" b="1" u="none" strike="noStrike" dirty="0">
                          <a:effectLst/>
                        </a:rPr>
                        <a:t> +/-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Ponderea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posturilor</a:t>
                      </a:r>
                      <a:r>
                        <a:rPr lang="en-GB" sz="1600" b="1" u="none" strike="noStrike" dirty="0">
                          <a:effectLst/>
                        </a:rPr>
                        <a:t> cu </a:t>
                      </a:r>
                      <a:r>
                        <a:rPr lang="en-GB" sz="1600" b="1" u="none" strike="noStrike" dirty="0" err="1">
                          <a:effectLst/>
                        </a:rPr>
                        <a:t>majorări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99478"/>
                  </a:ext>
                </a:extLst>
              </a:tr>
              <a:tr h="6719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61319"/>
                  </a:ext>
                </a:extLst>
              </a:tr>
              <a:tr h="558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Medic (de </a:t>
                      </a:r>
                      <a:r>
                        <a:rPr lang="en-GB" sz="1800" u="none" strike="noStrike" dirty="0" err="1">
                          <a:effectLst/>
                        </a:rPr>
                        <a:t>toate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specialit</a:t>
                      </a:r>
                      <a:r>
                        <a:rPr lang="ro-MD" sz="1800" u="none" strike="noStrike" dirty="0" smtClean="0">
                          <a:effectLst/>
                        </a:rPr>
                        <a:t>ăț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ile</a:t>
                      </a:r>
                      <a:r>
                        <a:rPr lang="en-GB" sz="1800" u="none" strike="noStrike" dirty="0">
                          <a:effectLst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1.489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6.053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9.608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3.554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95,2%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236069"/>
                  </a:ext>
                </a:extLst>
              </a:tr>
              <a:tr h="558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Asistent social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1.082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3.603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5.567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1.964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99,3%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2360362"/>
                  </a:ext>
                </a:extLst>
              </a:tr>
              <a:tr h="558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Asistent</a:t>
                      </a:r>
                      <a:r>
                        <a:rPr lang="en-GB" sz="1800" u="none" strike="noStrike" dirty="0">
                          <a:effectLst/>
                        </a:rPr>
                        <a:t> personal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5.918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2.852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3.515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662,2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90,0 %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7302386"/>
                  </a:ext>
                </a:extLst>
              </a:tr>
              <a:tr h="558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Asistent</a:t>
                      </a:r>
                      <a:r>
                        <a:rPr lang="en-GB" sz="1800" u="none" strike="noStrike" dirty="0">
                          <a:effectLst/>
                        </a:rPr>
                        <a:t> parental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profesionist</a:t>
                      </a:r>
                      <a:r>
                        <a:rPr lang="ro-MD" sz="1800" u="none" strike="noStrike" dirty="0" smtClean="0">
                          <a:effectLst/>
                        </a:rPr>
                        <a:t> </a:t>
                      </a:r>
                      <a:r>
                        <a:rPr lang="ro-MD" sz="1200" u="none" strike="noStrike" dirty="0" smtClean="0">
                          <a:effectLst/>
                        </a:rPr>
                        <a:t>(studii medii)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309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3.244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3.821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577,0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96,9 %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1071760"/>
                  </a:ext>
                </a:extLst>
              </a:tr>
              <a:tr h="558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Asistent</a:t>
                      </a:r>
                      <a:r>
                        <a:rPr lang="en-GB" sz="1800" u="none" strike="noStrike" dirty="0">
                          <a:effectLst/>
                        </a:rPr>
                        <a:t> parental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profesionist</a:t>
                      </a:r>
                      <a:r>
                        <a:rPr lang="ro-MD" sz="1800" u="none" strike="noStrike" dirty="0" smtClean="0">
                          <a:effectLst/>
                        </a:rPr>
                        <a:t> </a:t>
                      </a:r>
                      <a:r>
                        <a:rPr lang="ro-MD" sz="1200" u="none" strike="noStrike" dirty="0" smtClean="0">
                          <a:effectLst/>
                        </a:rPr>
                        <a:t>(studii superioare)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3.</a:t>
                      </a:r>
                      <a:r>
                        <a:rPr lang="ro-MD" sz="1800" u="none" strike="noStrike" dirty="0" smtClean="0">
                          <a:effectLst/>
                        </a:rPr>
                        <a:t>466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800" u="none" strike="noStrike" dirty="0" smtClean="0">
                          <a:effectLst/>
                        </a:rPr>
                        <a:t>5</a:t>
                      </a:r>
                      <a:r>
                        <a:rPr lang="en-GB" sz="1800" u="none" strike="noStrike" dirty="0" smtClean="0">
                          <a:effectLst/>
                        </a:rPr>
                        <a:t>.</a:t>
                      </a:r>
                      <a:r>
                        <a:rPr lang="ro-MD" sz="1800" u="none" strike="noStrike" dirty="0" smtClean="0">
                          <a:effectLst/>
                        </a:rPr>
                        <a:t>928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800" u="none" strike="noStrike" dirty="0" smtClean="0">
                          <a:effectLst/>
                        </a:rPr>
                        <a:t>2.462</a:t>
                      </a:r>
                      <a:r>
                        <a:rPr lang="en-GB" sz="1800" u="none" strike="noStrike" dirty="0" smtClean="0">
                          <a:effectLst/>
                        </a:rPr>
                        <a:t>,0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9</a:t>
                      </a:r>
                      <a:r>
                        <a:rPr lang="ro-MD" sz="1800" u="none" strike="noStrike" dirty="0" smtClean="0">
                          <a:effectLst/>
                        </a:rPr>
                        <a:t>9</a:t>
                      </a:r>
                      <a:r>
                        <a:rPr lang="en-GB" sz="1800" u="none" strike="noStrike" dirty="0" smtClean="0">
                          <a:effectLst/>
                        </a:rPr>
                        <a:t>,</a:t>
                      </a:r>
                      <a:r>
                        <a:rPr lang="ro-MD" sz="1800" u="none" strike="noStrike" dirty="0" smtClean="0">
                          <a:effectLst/>
                        </a:rPr>
                        <a:t>2</a:t>
                      </a:r>
                      <a:r>
                        <a:rPr lang="en-GB" sz="1800" u="none" strike="noStrike" dirty="0" smtClean="0">
                          <a:effectLst/>
                        </a:rPr>
                        <a:t> </a:t>
                      </a:r>
                      <a:r>
                        <a:rPr lang="en-GB" sz="1800" u="none" strike="noStrike" dirty="0">
                          <a:effectLst/>
                        </a:rPr>
                        <a:t>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4191553"/>
                  </a:ext>
                </a:extLst>
              </a:tr>
              <a:tr h="127994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 </a:t>
                      </a:r>
                      <a:r>
                        <a:rPr lang="en-GB" sz="1800" b="1" u="none" strike="noStrike" dirty="0" err="1">
                          <a:effectLst/>
                        </a:rPr>
                        <a:t>grup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ocupațional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endParaRPr lang="ro-MD" sz="18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GB" sz="1800" b="1" u="none" strike="noStrike" dirty="0" smtClean="0">
                          <a:effectLst/>
                        </a:rPr>
                        <a:t>(</a:t>
                      </a:r>
                      <a:r>
                        <a:rPr lang="en-GB" sz="1800" b="1" u="none" strike="noStrike" dirty="0" err="1">
                          <a:effectLst/>
                        </a:rPr>
                        <a:t>asistență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socială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și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en-GB" sz="1800" b="1" u="none" strike="noStrike" dirty="0" err="1">
                          <a:effectLst/>
                        </a:rPr>
                        <a:t>sănătate</a:t>
                      </a:r>
                      <a:r>
                        <a:rPr lang="en-GB" sz="1800" b="1" u="none" strike="noStrike" dirty="0">
                          <a:effectLst/>
                        </a:rPr>
                        <a:t>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13.247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3.972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4.748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776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20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76,0%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688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084247"/>
              </p:ext>
            </p:extLst>
          </p:nvPr>
        </p:nvGraphicFramePr>
        <p:xfrm>
          <a:off x="656704" y="1130537"/>
          <a:ext cx="10947863" cy="5543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4254">
                  <a:extLst>
                    <a:ext uri="{9D8B030D-6E8A-4147-A177-3AD203B41FA5}">
                      <a16:colId xmlns:a16="http://schemas.microsoft.com/office/drawing/2014/main" val="4262798372"/>
                    </a:ext>
                  </a:extLst>
                </a:gridCol>
                <a:gridCol w="1120835">
                  <a:extLst>
                    <a:ext uri="{9D8B030D-6E8A-4147-A177-3AD203B41FA5}">
                      <a16:colId xmlns:a16="http://schemas.microsoft.com/office/drawing/2014/main" val="1686103715"/>
                    </a:ext>
                  </a:extLst>
                </a:gridCol>
                <a:gridCol w="1361576">
                  <a:extLst>
                    <a:ext uri="{9D8B030D-6E8A-4147-A177-3AD203B41FA5}">
                      <a16:colId xmlns:a16="http://schemas.microsoft.com/office/drawing/2014/main" val="1102611571"/>
                    </a:ext>
                  </a:extLst>
                </a:gridCol>
                <a:gridCol w="1578639">
                  <a:extLst>
                    <a:ext uri="{9D8B030D-6E8A-4147-A177-3AD203B41FA5}">
                      <a16:colId xmlns:a16="http://schemas.microsoft.com/office/drawing/2014/main" val="1535751995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438991587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3337809032"/>
                    </a:ext>
                  </a:extLst>
                </a:gridCol>
                <a:gridCol w="1547067">
                  <a:extLst>
                    <a:ext uri="{9D8B030D-6E8A-4147-A177-3AD203B41FA5}">
                      <a16:colId xmlns:a16="http://schemas.microsoft.com/office/drawing/2014/main" val="1798048116"/>
                    </a:ext>
                  </a:extLst>
                </a:gridCol>
              </a:tblGrid>
              <a:tr h="6307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Unități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Remunerația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medie</a:t>
                      </a:r>
                      <a:r>
                        <a:rPr lang="en-GB" sz="1600" b="1" u="none" strike="noStrike" dirty="0">
                          <a:effectLst/>
                        </a:rPr>
                        <a:t> 2018, 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Remunerația</a:t>
                      </a:r>
                      <a:r>
                        <a:rPr lang="en-GB" sz="1600" b="1" u="none" strike="noStrike" dirty="0">
                          <a:effectLst/>
                        </a:rPr>
                        <a:t> conform </a:t>
                      </a:r>
                      <a:r>
                        <a:rPr lang="en-GB" sz="1600" b="1" u="none" strike="noStrike" dirty="0" err="1">
                          <a:effectLst/>
                        </a:rPr>
                        <a:t>legii</a:t>
                      </a:r>
                      <a:r>
                        <a:rPr lang="en-GB" sz="1600" b="1" u="none" strike="noStrike" dirty="0">
                          <a:effectLst/>
                        </a:rPr>
                        <a:t>, 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Devieri</a:t>
                      </a:r>
                      <a:r>
                        <a:rPr lang="en-GB" sz="1600" b="1" u="none" strike="noStrike" dirty="0">
                          <a:effectLst/>
                        </a:rPr>
                        <a:t> +/-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>
                          <a:effectLst/>
                        </a:rPr>
                        <a:t>Ponderea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posturilor</a:t>
                      </a:r>
                      <a:r>
                        <a:rPr lang="en-GB" sz="1600" b="1" u="none" strike="noStrike" dirty="0">
                          <a:effectLst/>
                        </a:rPr>
                        <a:t> cu </a:t>
                      </a:r>
                      <a:r>
                        <a:rPr lang="en-GB" sz="1600" b="1" u="none" strike="noStrike" dirty="0" err="1">
                          <a:effectLst/>
                        </a:rPr>
                        <a:t>majorări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7970"/>
                  </a:ext>
                </a:extLst>
              </a:tr>
              <a:tr h="8109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lei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060232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Asistent</a:t>
                      </a:r>
                      <a:r>
                        <a:rPr lang="en-GB" sz="1600" u="none" strike="noStrike" dirty="0">
                          <a:effectLst/>
                        </a:rPr>
                        <a:t> al </a:t>
                      </a:r>
                      <a:r>
                        <a:rPr lang="en-GB" sz="1600" u="none" strike="noStrike" dirty="0" err="1">
                          <a:effectLst/>
                        </a:rPr>
                        <a:t>educatorului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7.979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1.766,1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3.232,5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1.466,4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83,0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99,8 %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3060075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Educator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5.507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4.939,3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5.927,9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988,6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94,6 %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7529577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Educator </a:t>
                      </a:r>
                      <a:r>
                        <a:rPr lang="en-GB" sz="1600" u="none" strike="noStrike" dirty="0" err="1">
                          <a:effectLst/>
                        </a:rPr>
                        <a:t>educatie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timpurie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8.179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5.626,4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6.182,3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556,0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9,9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84,6 %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986757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Maistru instructor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1.114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4.603,9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5.928,8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1.325,0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28,8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96,9%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3646614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Metodist in invatamintul general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296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4.894,2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6.180,9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1.286,7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26,3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97,1 %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9873936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Profesor</a:t>
                      </a:r>
                      <a:r>
                        <a:rPr lang="en-GB" sz="1600" u="none" strike="noStrike" dirty="0">
                          <a:effectLst/>
                        </a:rPr>
                        <a:t> in </a:t>
                      </a:r>
                      <a:r>
                        <a:rPr lang="en-GB" sz="1600" u="none" strike="noStrike" dirty="0" err="1">
                          <a:effectLst/>
                        </a:rPr>
                        <a:t>invatamintul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</a:rPr>
                        <a:t>general</a:t>
                      </a:r>
                      <a:r>
                        <a:rPr lang="ro-MD" sz="1600" u="none" strike="noStrike" dirty="0" smtClean="0">
                          <a:effectLst/>
                        </a:rPr>
                        <a:t>, din care:</a:t>
                      </a:r>
                      <a:r>
                        <a:rPr lang="en-GB" sz="1600" u="none" strike="noStrike" dirty="0" smtClean="0">
                          <a:effectLst/>
                        </a:rPr>
                        <a:t>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36.437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5.917,2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6.720,8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803,5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13,6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90,8 %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4587619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r" fontAlgn="ctr"/>
                      <a:r>
                        <a:rPr lang="ro-MD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Profesor fără vechime în muncă și grad didactic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4.179,6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5.561,6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1.382,0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MD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33,1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666468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Secretar stiintific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7.461,2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12.071,1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4.609,9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61,8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97,2%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805424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Sef laborator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7.569,4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9.124,0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1.554,6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20,5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87,8 %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793868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Laborant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257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2.544,6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3.984,3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1.439,7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56,6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95,9%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109968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Cercetator stiintific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2.155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4.827,0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6.291,0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1.464,0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30,3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89,8 %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6182613"/>
                  </a:ext>
                </a:extLst>
              </a:tr>
              <a:tr h="60069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Total </a:t>
                      </a:r>
                      <a:r>
                        <a:rPr lang="en-GB" sz="1600" b="1" u="none" strike="noStrike" dirty="0" err="1">
                          <a:effectLst/>
                        </a:rPr>
                        <a:t>grupul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ocupațional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ro-MD" sz="1600" b="1" u="none" strike="noStrike" dirty="0" smtClean="0">
                          <a:effectLst/>
                        </a:rPr>
                        <a:t>(</a:t>
                      </a:r>
                      <a:r>
                        <a:rPr lang="en-GB" sz="1600" b="1" u="none" strike="noStrike" dirty="0" err="1" smtClean="0">
                          <a:effectLst/>
                        </a:rPr>
                        <a:t>învățămînt</a:t>
                      </a:r>
                      <a:r>
                        <a:rPr lang="en-GB" sz="1600" b="1" u="none" strike="noStrike" dirty="0" smtClean="0">
                          <a:effectLst/>
                        </a:rPr>
                        <a:t> </a:t>
                      </a:r>
                      <a:r>
                        <a:rPr lang="en-GB" sz="1600" b="1" u="none" strike="noStrike" dirty="0" err="1">
                          <a:effectLst/>
                        </a:rPr>
                        <a:t>și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r>
                        <a:rPr lang="en-GB" sz="1600" b="1" u="none" strike="noStrike" dirty="0" err="1" smtClean="0">
                          <a:effectLst/>
                        </a:rPr>
                        <a:t>cercetare</a:t>
                      </a:r>
                      <a:r>
                        <a:rPr lang="ro-MD" sz="1600" b="1" u="none" strike="noStrike" dirty="0" smtClean="0">
                          <a:effectLst/>
                        </a:rPr>
                        <a:t>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67.620,4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5.283,6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6.185,4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901,8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17,1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90,5 %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4878793"/>
                  </a:ext>
                </a:extLst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118F-46B2-4AEB-A15A-597AD5B81E18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Текст 9"/>
          <p:cNvSpPr>
            <a:spLocks noGrp="1"/>
          </p:cNvSpPr>
          <p:nvPr>
            <p:ph type="body" sz="quarter" idx="13"/>
          </p:nvPr>
        </p:nvSpPr>
        <p:spPr>
          <a:xfrm>
            <a:off x="6348413" y="260770"/>
            <a:ext cx="5005387" cy="343387"/>
          </a:xfrm>
        </p:spPr>
        <p:txBody>
          <a:bodyPr/>
          <a:lstStyle/>
          <a:p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39574"/>
              </p:ext>
            </p:extLst>
          </p:nvPr>
        </p:nvGraphicFramePr>
        <p:xfrm>
          <a:off x="523704" y="1122219"/>
          <a:ext cx="10939547" cy="509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1350">
                  <a:extLst>
                    <a:ext uri="{9D8B030D-6E8A-4147-A177-3AD203B41FA5}">
                      <a16:colId xmlns:a16="http://schemas.microsoft.com/office/drawing/2014/main" val="1131450762"/>
                    </a:ext>
                  </a:extLst>
                </a:gridCol>
                <a:gridCol w="1119983">
                  <a:extLst>
                    <a:ext uri="{9D8B030D-6E8A-4147-A177-3AD203B41FA5}">
                      <a16:colId xmlns:a16="http://schemas.microsoft.com/office/drawing/2014/main" val="3963853250"/>
                    </a:ext>
                  </a:extLst>
                </a:gridCol>
                <a:gridCol w="1360542">
                  <a:extLst>
                    <a:ext uri="{9D8B030D-6E8A-4147-A177-3AD203B41FA5}">
                      <a16:colId xmlns:a16="http://schemas.microsoft.com/office/drawing/2014/main" val="2248277879"/>
                    </a:ext>
                  </a:extLst>
                </a:gridCol>
                <a:gridCol w="1577440">
                  <a:extLst>
                    <a:ext uri="{9D8B030D-6E8A-4147-A177-3AD203B41FA5}">
                      <a16:colId xmlns:a16="http://schemas.microsoft.com/office/drawing/2014/main" val="3370002432"/>
                    </a:ext>
                  </a:extLst>
                </a:gridCol>
                <a:gridCol w="757170">
                  <a:extLst>
                    <a:ext uri="{9D8B030D-6E8A-4147-A177-3AD203B41FA5}">
                      <a16:colId xmlns:a16="http://schemas.microsoft.com/office/drawing/2014/main" val="1130843632"/>
                    </a:ext>
                  </a:extLst>
                </a:gridCol>
                <a:gridCol w="757170">
                  <a:extLst>
                    <a:ext uri="{9D8B030D-6E8A-4147-A177-3AD203B41FA5}">
                      <a16:colId xmlns:a16="http://schemas.microsoft.com/office/drawing/2014/main" val="4167566925"/>
                    </a:ext>
                  </a:extLst>
                </a:gridCol>
                <a:gridCol w="1545892">
                  <a:extLst>
                    <a:ext uri="{9D8B030D-6E8A-4147-A177-3AD203B41FA5}">
                      <a16:colId xmlns:a16="http://schemas.microsoft.com/office/drawing/2014/main" val="670449110"/>
                    </a:ext>
                  </a:extLst>
                </a:gridCol>
              </a:tblGrid>
              <a:tr h="7754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Unități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Remunerația medie 2018, lei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Remunerația conform legii, lei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</a:rPr>
                        <a:t>Devieri</a:t>
                      </a:r>
                      <a:r>
                        <a:rPr lang="en-GB" sz="1400" b="1" u="none" strike="noStrike" dirty="0">
                          <a:effectLst/>
                        </a:rPr>
                        <a:t> +/-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Ponderea posturilor cu majorări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886655"/>
                  </a:ext>
                </a:extLst>
              </a:tr>
              <a:tr h="996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lei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77558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Administrator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2.928,0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3.863,0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935,0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31,9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99,8 %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81480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 err="1">
                          <a:effectLst/>
                        </a:rPr>
                        <a:t>Grefier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453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5.160,0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6.507,0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1.347,0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26,1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94,6 %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9400403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Tehnician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1 241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3.021,0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3.909,0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888,0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29,4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84,6 %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574447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Arhivar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2.546,0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3.221,0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675,0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26,5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96,9%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5014711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 err="1">
                          <a:effectLst/>
                        </a:rPr>
                        <a:t>Asistent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judiciar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6.590,0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8.123,0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1.533,0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23,3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97,1 %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4917734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Jurist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102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3.783,0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6.804,0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3.021,0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79,9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97,2%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931908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Contabili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1.060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4.127,0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6.283,0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2.156,0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52,2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90,8%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89228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Economist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3.404,0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5.826,0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2.422,0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71,2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94,6%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6183675"/>
                  </a:ext>
                </a:extLst>
              </a:tr>
              <a:tr h="3692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Inginer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970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3.784,0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6.092,0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2.308,0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61,0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86,3%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0405163"/>
                  </a:ext>
                </a:extLst>
              </a:tr>
            </a:tbl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de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specialitate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118F-46B2-4AEB-A15A-597AD5B81E18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663441" y="260770"/>
            <a:ext cx="7205472" cy="314265"/>
          </a:xfrm>
        </p:spPr>
        <p:txBody>
          <a:bodyPr/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cheie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reformei</a:t>
            </a:r>
            <a:endParaRPr lang="ro-MD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248E-E281-4D83-8162-C3BBFDFEA260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2015" y="1138844"/>
            <a:ext cx="11336898" cy="5345083"/>
          </a:xfrm>
        </p:spPr>
        <p:txBody>
          <a:bodyPr/>
          <a:lstStyle/>
          <a:p>
            <a:r>
              <a:rPr lang="ro-RO" sz="2200" dirty="0" smtClean="0"/>
              <a:t>Legea urmează să intre </a:t>
            </a:r>
            <a:r>
              <a:rPr lang="ro-RO" sz="2200" dirty="0"/>
              <a:t>î</a:t>
            </a:r>
            <a:r>
              <a:rPr lang="ro-RO" sz="2200" dirty="0" smtClean="0"/>
              <a:t>n vigoare la 1 decembrie 2018. </a:t>
            </a:r>
          </a:p>
          <a:p>
            <a:r>
              <a:rPr lang="en-US" sz="2200" dirty="0" err="1" smtClean="0"/>
              <a:t>Majorarea</a:t>
            </a:r>
            <a:r>
              <a:rPr lang="en-US" sz="2200" dirty="0" smtClean="0"/>
              <a:t> </a:t>
            </a:r>
            <a:r>
              <a:rPr lang="en-US" sz="2200" dirty="0" err="1" smtClean="0"/>
              <a:t>salariilor</a:t>
            </a:r>
            <a:r>
              <a:rPr lang="en-US" sz="2200" dirty="0" smtClean="0"/>
              <a:t> de la 7% p</a:t>
            </a:r>
            <a:r>
              <a:rPr lang="ro-RO" sz="2200" dirty="0" err="1" smtClean="0"/>
              <a:t>înă</a:t>
            </a:r>
            <a:r>
              <a:rPr lang="ro-RO" sz="2200" dirty="0" smtClean="0"/>
              <a:t> la peste 100% pentru personalul din sectorul public. </a:t>
            </a:r>
          </a:p>
          <a:p>
            <a:r>
              <a:rPr lang="ro-RO" sz="2200" dirty="0" smtClean="0"/>
              <a:t>Legea garantează majorarea anuală a salariilor pentru toate categoriile de angajații</a:t>
            </a:r>
          </a:p>
          <a:p>
            <a:r>
              <a:rPr lang="ro-RO" sz="2200" dirty="0" smtClean="0"/>
              <a:t>Discrepanța dintre salariile cele mai mari și cele mai mici scade de la 33:1 la 15:1. </a:t>
            </a:r>
          </a:p>
          <a:p>
            <a:r>
              <a:rPr lang="ro-RO" sz="2200" dirty="0" smtClean="0"/>
              <a:t>Sistemul de salarizare devine cu mult mai simplu, transparent și motivant.</a:t>
            </a:r>
            <a:r>
              <a:rPr lang="en-US" sz="2200" dirty="0" smtClean="0"/>
              <a:t> </a:t>
            </a:r>
            <a:endParaRPr lang="ro-RO" sz="2200" dirty="0" smtClean="0"/>
          </a:p>
          <a:p>
            <a:r>
              <a:rPr lang="ro-RO" sz="2200" dirty="0" smtClean="0"/>
              <a:t>Pentru prima dată în RM nici un angajat din sectorul public nu va primi salariu mai mic </a:t>
            </a:r>
            <a:r>
              <a:rPr lang="ro-RO" sz="2200" dirty="0" err="1" smtClean="0"/>
              <a:t>decît</a:t>
            </a:r>
            <a:r>
              <a:rPr lang="ro-RO" sz="2200" dirty="0" smtClean="0"/>
              <a:t> minimul de existență </a:t>
            </a:r>
            <a:r>
              <a:rPr lang="ro-RO" sz="2200" i="1" dirty="0" smtClean="0"/>
              <a:t>(actualmente circa 20% din angajați (40 mii) au un salariu mediu mai mic </a:t>
            </a:r>
            <a:r>
              <a:rPr lang="ro-RO" sz="2200" i="1" dirty="0" err="1" smtClean="0"/>
              <a:t>decît</a:t>
            </a:r>
            <a:r>
              <a:rPr lang="ro-RO" sz="2200" i="1" dirty="0" smtClean="0"/>
              <a:t> 2000 lei).</a:t>
            </a:r>
          </a:p>
          <a:p>
            <a:r>
              <a:rPr lang="ro-RO" sz="2200" dirty="0" smtClean="0"/>
              <a:t>Nici un angajat din sectorul public nu va avea salariu mai mic ca în 2018, datorită mecanismului de compensări și valorii minime de referință diferențiată</a:t>
            </a:r>
          </a:p>
          <a:p>
            <a:r>
              <a:rPr lang="ro-RO" sz="2200" dirty="0" smtClean="0"/>
              <a:t>Deși valoarea minimă de referință generală pentru 2018 va fi 1500 lei, pentru unele categorii de angajați acest indicator va fi diferențiat </a:t>
            </a:r>
          </a:p>
        </p:txBody>
      </p:sp>
    </p:spTree>
    <p:extLst>
      <p:ext uri="{BB962C8B-B14F-4D97-AF65-F5344CB8AC3E}">
        <p14:creationId xmlns:p14="http://schemas.microsoft.com/office/powerpoint/2010/main" val="6539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18230" y="260770"/>
            <a:ext cx="5005387" cy="343387"/>
          </a:xfrm>
        </p:spPr>
        <p:txBody>
          <a:bodyPr/>
          <a:lstStyle/>
          <a:p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Prevederi </a:t>
            </a: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310049"/>
            <a:ext cx="10515600" cy="456758"/>
          </a:xfrm>
        </p:spPr>
        <p:txBody>
          <a:bodyPr/>
          <a:lstStyle/>
          <a:p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x-none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 în proiect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75295"/>
            <a:ext cx="4631575" cy="4481055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mai mic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salariu total lunar calculat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în sectorul bugetar </a:t>
            </a:r>
          </a:p>
          <a:p>
            <a:pPr marL="0" indent="0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1 200 MDL </a:t>
            </a:r>
          </a:p>
          <a:p>
            <a:pPr marL="0" indent="0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Cel mai mare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salariu total lunar calculat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în sectorul bugetar </a:t>
            </a:r>
          </a:p>
          <a:p>
            <a:pPr marL="0" indent="0">
              <a:buNone/>
            </a:pPr>
            <a:r>
              <a:rPr 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x-none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x-none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880</a:t>
            </a:r>
            <a:r>
              <a:rPr lang="x-none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MDL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x-none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Raport </a:t>
            </a:r>
            <a:r>
              <a:rPr lang="x-none" sz="2400" i="1" dirty="0">
                <a:latin typeface="Arial" panose="020B0604020202020204" pitchFamily="34" charset="0"/>
                <a:cs typeface="Arial" panose="020B0604020202020204" pitchFamily="34" charset="0"/>
              </a:rPr>
              <a:t>de compresie foarte mare în sectorul bugetar </a:t>
            </a:r>
            <a:endParaRPr lang="x-none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x-none" sz="24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o-MD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x-none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09608" y="1875295"/>
            <a:ext cx="5029199" cy="4215717"/>
          </a:xfrm>
        </p:spPr>
        <p:txBody>
          <a:bodyPr/>
          <a:lstStyle/>
          <a:p>
            <a:pPr marL="0" indent="0" algn="just">
              <a:buNone/>
            </a:pPr>
            <a:endParaRPr lang="x-none" sz="2400" dirty="0" smtClean="0"/>
          </a:p>
          <a:p>
            <a:pPr marL="0" indent="0" algn="just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Raportul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de compresie între cel mai mare și cel mai mic salariu </a:t>
            </a:r>
          </a:p>
          <a:p>
            <a:pPr marL="0" indent="0" algn="just">
              <a:buNone/>
            </a:pPr>
            <a:r>
              <a:rPr lang="x-none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-  15 la 1 </a:t>
            </a: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i="1" dirty="0">
                <a:latin typeface="Arial" panose="020B0604020202020204" pitchFamily="34" charset="0"/>
                <a:cs typeface="Arial" panose="020B0604020202020204" pitchFamily="34" charset="0"/>
              </a:rPr>
              <a:t>Raport recomandat 12:1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D2FD-A4A3-49BC-9E74-E51EF51CE797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Prevederi </a:t>
            </a: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310048"/>
            <a:ext cx="10515600" cy="518751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x-none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 în proiect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1223" y="1828800"/>
            <a:ext cx="5320937" cy="4527550"/>
          </a:xfrm>
        </p:spPr>
        <p:txBody>
          <a:bodyPr/>
          <a:lstStyle/>
          <a:p>
            <a:pPr marL="0" indent="0" algn="just">
              <a:buNone/>
            </a:pPr>
            <a:r>
              <a:rPr lang="x-none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Trei </a:t>
            </a:r>
            <a:r>
              <a:rPr 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modalități de stabilire a salariului de bază: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Salariu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lunar corelat cu salariul mediu pe economie (judecători, procurori, ANI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2. Salariul de funcție în baza grilelor sau gradelor de salarizare (funcționari publici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3. Salariu tarifar conform Rețelei Tarifare Unice (slujbași, muncitori).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48412" y="1983783"/>
            <a:ext cx="5005387" cy="4107229"/>
          </a:xfrm>
        </p:spPr>
        <p:txBody>
          <a:bodyPr/>
          <a:lstStyle/>
          <a:p>
            <a:pPr marL="0" indent="0" algn="just">
              <a:buNone/>
            </a:pPr>
            <a:endParaRPr lang="x-none" sz="2400" dirty="0" smtClean="0"/>
          </a:p>
          <a:p>
            <a:pPr marL="0" indent="0" algn="just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Sistemul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de salarizare are la bază un sistem unic de gradare, constituit din grade și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clase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de salarizare.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6C01-15FE-4B6B-A1DF-F9F98B22D589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06828" y="992188"/>
            <a:ext cx="10665230" cy="56197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x-none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 în proiect</a:t>
            </a:r>
            <a:endParaRPr lang="ru-RU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384175" y="1658938"/>
            <a:ext cx="5539970" cy="49579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Grila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salarizare</a:t>
            </a:r>
            <a:endParaRPr lang="ru-RU" dirty="0"/>
          </a:p>
          <a:p>
            <a:pPr marL="0" indent="0" algn="just">
              <a:buNone/>
            </a:pPr>
            <a:endParaRPr lang="x-none" sz="2400" i="1" dirty="0" smtClean="0"/>
          </a:p>
          <a:p>
            <a:pPr marL="0" indent="0" algn="just">
              <a:buNone/>
            </a:pPr>
            <a:endParaRPr lang="x-none" sz="2400" i="1" dirty="0"/>
          </a:p>
          <a:p>
            <a:pPr marL="0" indent="0" algn="just">
              <a:buNone/>
            </a:pPr>
            <a:endParaRPr lang="x-none" sz="2400" i="1" dirty="0" smtClean="0"/>
          </a:p>
          <a:p>
            <a:pPr marL="0" indent="0" algn="just">
              <a:buNone/>
            </a:pPr>
            <a:endParaRPr lang="x-none" sz="2400" i="1" dirty="0"/>
          </a:p>
          <a:p>
            <a:pPr marL="0" indent="0" algn="just">
              <a:buNone/>
            </a:pPr>
            <a:endParaRPr lang="x-none" sz="2400" i="1" dirty="0" smtClean="0"/>
          </a:p>
          <a:p>
            <a:pPr marL="0" indent="0" algn="just">
              <a:buNone/>
            </a:pPr>
            <a:endParaRPr lang="x-none" sz="2400" i="1" dirty="0"/>
          </a:p>
          <a:p>
            <a:pPr marL="0" indent="0" algn="just">
              <a:spcBef>
                <a:spcPts val="0"/>
              </a:spcBef>
              <a:buNone/>
            </a:pPr>
            <a:endParaRPr lang="x-non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x-non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x-non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C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lasele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de salarizare și coeficienții de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salarizare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corespund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nivelului minim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al salariului pentru fiecare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funcție</a:t>
            </a:r>
          </a:p>
          <a:p>
            <a:pPr marL="0" indent="0" algn="just">
              <a:spcBef>
                <a:spcPts val="0"/>
              </a:spcBef>
              <a:buNone/>
            </a:pPr>
            <a:endParaRPr lang="x-non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x-non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Valoarea de referință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corespunzătoare coeficientului de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salarizare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1,00 </a:t>
            </a:r>
            <a:r>
              <a:rPr lang="x-none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 stabilește anual în legea buget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ului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stat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3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06828" y="1658938"/>
            <a:ext cx="5353598" cy="4441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Reţeaua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tarifară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unică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salarizare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salariaţilor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unităţile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bugetare</a:t>
            </a:r>
            <a:endParaRPr lang="x-non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x-non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Salariul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bază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salariul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tarifar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salariul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funcţie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85658" y="255677"/>
            <a:ext cx="5877098" cy="348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Prevederi </a:t>
            </a: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87695"/>
              </p:ext>
            </p:extLst>
          </p:nvPr>
        </p:nvGraphicFramePr>
        <p:xfrm>
          <a:off x="856410" y="3504694"/>
          <a:ext cx="5104016" cy="1943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2008">
                  <a:extLst>
                    <a:ext uri="{9D8B030D-6E8A-4147-A177-3AD203B41FA5}">
                      <a16:colId xmlns:a16="http://schemas.microsoft.com/office/drawing/2014/main" val="390477749"/>
                    </a:ext>
                  </a:extLst>
                </a:gridCol>
                <a:gridCol w="2552008">
                  <a:extLst>
                    <a:ext uri="{9D8B030D-6E8A-4147-A177-3AD203B41FA5}">
                      <a16:colId xmlns:a16="http://schemas.microsoft.com/office/drawing/2014/main" val="3142229448"/>
                    </a:ext>
                  </a:extLst>
                </a:gridCol>
              </a:tblGrid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Categoria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de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salarizare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Salariul de bază, lei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2004763936"/>
                  </a:ext>
                </a:extLst>
              </a:tr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757205244"/>
                  </a:ext>
                </a:extLst>
              </a:tr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1777853234"/>
                  </a:ext>
                </a:extLst>
              </a:tr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559990379"/>
                  </a:ext>
                </a:extLst>
              </a:tr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...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...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171591192"/>
                  </a:ext>
                </a:extLst>
              </a:tr>
              <a:tr h="244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15240" marB="15240"/>
                </a:tc>
                <a:extLst>
                  <a:ext uri="{0D108BD9-81ED-4DB2-BD59-A6C34878D82A}">
                    <a16:rowId xmlns:a16="http://schemas.microsoft.com/office/drawing/2014/main" val="14993506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6503"/>
              </p:ext>
            </p:extLst>
          </p:nvPr>
        </p:nvGraphicFramePr>
        <p:xfrm>
          <a:off x="6767846" y="2095869"/>
          <a:ext cx="4991629" cy="2815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609">
                  <a:extLst>
                    <a:ext uri="{9D8B030D-6E8A-4147-A177-3AD203B41FA5}">
                      <a16:colId xmlns:a16="http://schemas.microsoft.com/office/drawing/2014/main" val="55774121"/>
                    </a:ext>
                  </a:extLst>
                </a:gridCol>
                <a:gridCol w="1663010">
                  <a:extLst>
                    <a:ext uri="{9D8B030D-6E8A-4147-A177-3AD203B41FA5}">
                      <a16:colId xmlns:a16="http://schemas.microsoft.com/office/drawing/2014/main" val="343543425"/>
                    </a:ext>
                  </a:extLst>
                </a:gridCol>
                <a:gridCol w="1663010">
                  <a:extLst>
                    <a:ext uri="{9D8B030D-6E8A-4147-A177-3AD203B41FA5}">
                      <a16:colId xmlns:a16="http://schemas.microsoft.com/office/drawing/2014/main" val="3655758028"/>
                    </a:ext>
                  </a:extLst>
                </a:gridCol>
              </a:tblGrid>
              <a:tr h="760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Grad de </a:t>
                      </a:r>
                      <a:r>
                        <a:rPr lang="en-US" sz="1600" dirty="0" err="1">
                          <a:effectLst/>
                        </a:rPr>
                        <a:t>salarizare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Clasa</a:t>
                      </a:r>
                      <a:r>
                        <a:rPr lang="ro-MD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de </a:t>
                      </a:r>
                      <a:r>
                        <a:rPr lang="en-US" sz="1600" dirty="0" err="1">
                          <a:effectLst/>
                        </a:rPr>
                        <a:t>salarizare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Coeficient</a:t>
                      </a:r>
                      <a:r>
                        <a:rPr lang="en-US" sz="1600" dirty="0">
                          <a:effectLst/>
                        </a:rPr>
                        <a:t> de </a:t>
                      </a:r>
                      <a:r>
                        <a:rPr lang="ro-MD" sz="1600" dirty="0" smtClean="0">
                          <a:effectLst/>
                        </a:rPr>
                        <a:t>salarizare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1793133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589678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1,02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6711375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6048769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03139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14,23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6426899"/>
                  </a:ext>
                </a:extLst>
              </a:tr>
              <a:tr h="264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14,53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584362"/>
                  </a:ext>
                </a:extLst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8095827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DEFC-7FA0-4195-A26D-69C4C4A1848C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865223" y="260770"/>
            <a:ext cx="5488577" cy="343387"/>
          </a:xfrm>
        </p:spPr>
        <p:txBody>
          <a:bodyPr/>
          <a:lstStyle/>
          <a:p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Dificultatea sistemului actual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838200" y="1264330"/>
            <a:ext cx="10515600" cy="45719"/>
          </a:xfrm>
        </p:spPr>
        <p:txBody>
          <a:bodyPr/>
          <a:lstStyle/>
          <a:p>
            <a:pPr algn="l"/>
            <a:r>
              <a:rPr lang="x-none" sz="3200" b="1" dirty="0"/>
              <a:t/>
            </a:r>
            <a:br>
              <a:rPr lang="x-none" sz="3200" b="1" dirty="0"/>
            </a:b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3" y="1131377"/>
            <a:ext cx="5180214" cy="52249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Varietate </a:t>
            </a:r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de sporuri și adaosuri la salariu</a:t>
            </a: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Cele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mai multe sporuri și alte plăți salariale sînt stabilite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funcționarii publici cu statut special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(în jur de 17 pentru unele posturi)</a:t>
            </a:r>
          </a:p>
          <a:p>
            <a:pPr algn="just">
              <a:buFontTx/>
              <a:buChar char="-"/>
            </a:pPr>
            <a:r>
              <a:rPr lang="x-non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cadrele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didactice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(în jur de 10 în funcție de postul deținut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x-non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Nivele de salarizare diferite pentru posturile cu complexitate similară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 flipH="1">
            <a:off x="5865223" y="1131377"/>
            <a:ext cx="6021974" cy="5224974"/>
          </a:xfrm>
        </p:spPr>
        <p:txBody>
          <a:bodyPr/>
          <a:lstStyle/>
          <a:p>
            <a:pPr marL="0" indent="0" algn="ctr">
              <a:buNone/>
            </a:pPr>
            <a:r>
              <a:rPr lang="x-none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 în proiect:</a:t>
            </a: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Salariul total este constituit din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partea fixă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partea variabilă </a:t>
            </a:r>
          </a:p>
          <a:p>
            <a:pPr marL="0" indent="0" algn="ctr">
              <a:buNone/>
            </a:pPr>
            <a:endParaRPr lang="x-non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1600" i="1" dirty="0">
                <a:latin typeface="Arial" panose="020B0604020202020204" pitchFamily="34" charset="0"/>
                <a:cs typeface="Arial" panose="020B0604020202020204" pitchFamily="34" charset="0"/>
              </a:rPr>
              <a:t>Raportul dintre partea fixă și partea </a:t>
            </a:r>
            <a:r>
              <a:rPr lang="x-non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variabilă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x-non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100/0 </a:t>
            </a:r>
            <a:r>
              <a:rPr lang="x-none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 cu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demnitate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publică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x-none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0/10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funcționari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MD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endParaRPr 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x-none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80/20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majoritatea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categoriilor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angajați</a:t>
            </a:r>
            <a:endParaRPr 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70/</a:t>
            </a:r>
            <a:r>
              <a:rPr lang="x-none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x-none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D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pentru apărarea națională,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securitatea statului și ordinea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publică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60/40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autorit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ățile responsabile de administrarea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MD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M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veniturilor fiscale și vamale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2C58-D596-46C1-AA49-193D01E4255E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365125"/>
            <a:ext cx="9869837" cy="523875"/>
          </a:xfrm>
        </p:spPr>
        <p:txBody>
          <a:bodyPr>
            <a:normAutofit/>
          </a:bodyPr>
          <a:lstStyle/>
          <a:p>
            <a:pPr algn="r"/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Prevederi </a:t>
            </a: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57937" y="992188"/>
            <a:ext cx="4946935" cy="5665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x-none" sz="26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menține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Sporul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lunar pentru grad de calificare, grad militar (special), grad special și rang diplomatic;</a:t>
            </a:r>
          </a:p>
          <a:p>
            <a:pPr>
              <a:buFontTx/>
              <a:buChar char="-"/>
            </a:pP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Sporul 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lunar pentru deținerea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titlului științific și/sau </a:t>
            </a:r>
            <a:r>
              <a:rPr lang="x-non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științifico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-didactic;</a:t>
            </a:r>
          </a:p>
          <a:p>
            <a:pPr>
              <a:buFontTx/>
              <a:buChar char="-"/>
            </a:pP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Sporul lunar pentru deținerea titlului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onorific;</a:t>
            </a:r>
          </a:p>
          <a:p>
            <a:pPr>
              <a:buFontTx/>
              <a:buChar char="-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Sporul pentru 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performanță; </a:t>
            </a:r>
          </a:p>
          <a:p>
            <a:pPr>
              <a:buFontTx/>
              <a:buChar char="-"/>
            </a:pP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Sporul de compensare pentru munca prestată în condiții nefavorabile;</a:t>
            </a:r>
          </a:p>
          <a:p>
            <a:pPr>
              <a:buFontTx/>
              <a:buChar char="-"/>
            </a:pPr>
            <a:r>
              <a:rPr lang="x-none" sz="2100" dirty="0">
                <a:latin typeface="Arial" panose="020B0604020202020204" pitchFamily="34" charset="0"/>
                <a:cs typeface="Arial" panose="020B0604020202020204" pitchFamily="34" charset="0"/>
              </a:rPr>
              <a:t>Plăți pentru munca suplimentară, pentru munca de noapte și pentru munca prestată în zilele de sărbătoare nelucrătoare și/sau în zilele de </a:t>
            </a:r>
            <a:r>
              <a:rPr lang="x-none" sz="2100" smtClean="0">
                <a:latin typeface="Arial" panose="020B0604020202020204" pitchFamily="34" charset="0"/>
                <a:cs typeface="Arial" panose="020B0604020202020204" pitchFamily="34" charset="0"/>
              </a:rPr>
              <a:t>repaus;</a:t>
            </a:r>
            <a:endParaRPr lang="x-non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 sporuri cu caracter specific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008813" y="992188"/>
            <a:ext cx="5183187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858647" y="1055687"/>
            <a:ext cx="5997844" cy="56657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x-none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anulează</a:t>
            </a:r>
          </a:p>
          <a:p>
            <a:pPr algn="just">
              <a:buFontTx/>
              <a:buChar char="-"/>
            </a:pP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Indemnizație 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de conducere pentru personalul de conducere din instituţiile de învăţămînt, 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medico-sanitare;</a:t>
            </a:r>
          </a:p>
          <a:p>
            <a:pPr algn="just">
              <a:buFontTx/>
              <a:buChar char="-"/>
            </a:pP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Sporul /grade suplimentare 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pentru păstrarea secretului de 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stat;</a:t>
            </a:r>
          </a:p>
          <a:p>
            <a:pPr algn="just">
              <a:buFontTx/>
              <a:buChar char="-"/>
            </a:pP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Sporul pentru utilizarea, în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exerciţiul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funcţiunii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, a unor limbi străine (cu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excepţia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 limbii ruse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Ajutorul material / premiere lunară, trimestrială, anuală acordate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salariaţilor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unităţile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bugetare;</a:t>
            </a:r>
          </a:p>
          <a:p>
            <a:pPr algn="just">
              <a:buFontTx/>
              <a:buChar char="-"/>
            </a:pP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600" dirty="0" err="1">
                <a:latin typeface="Arial" panose="020B0604020202020204" pitchFamily="34" charset="0"/>
                <a:cs typeface="Arial" panose="020B0604020202020204" pitchFamily="34" charset="0"/>
              </a:rPr>
              <a:t>Plăţi</a:t>
            </a:r>
            <a:r>
              <a:rPr lang="x-none" sz="2600" dirty="0">
                <a:latin typeface="Arial" panose="020B0604020202020204" pitchFamily="34" charset="0"/>
                <a:cs typeface="Arial" panose="020B0604020202020204" pitchFamily="34" charset="0"/>
              </a:rPr>
              <a:t> cu caracter stimulator din contul veniturilor 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colectate; </a:t>
            </a:r>
          </a:p>
          <a:p>
            <a:pPr algn="just">
              <a:buFontTx/>
              <a:buChar char="-"/>
            </a:pP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Plăți suplimentare / premii angajaților din APL din venituri suplimentare acumulate în bugete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x-non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ro-MD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ăți</a:t>
            </a:r>
            <a:r>
              <a:rPr lang="ro-M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din venituri încasate de agenți constatatori din IGP al MAI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M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o-M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Stimulări financiare colaboratorilor vamali care au contribuit la încasarea veniturilor la bugetul de stat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M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ro-M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6F9-B66A-4CD1-B25B-EC37799363D4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salariului</a:t>
            </a:r>
            <a:endParaRPr lang="ro-M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51AC-3888-46F9-816C-23FA567D5ADC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Заголовок 4"/>
          <p:cNvSpPr>
            <a:spLocks noGrp="1"/>
          </p:cNvSpPr>
          <p:nvPr>
            <p:ph idx="1"/>
          </p:nvPr>
        </p:nvSpPr>
        <p:spPr>
          <a:xfrm>
            <a:off x="613954" y="1155700"/>
            <a:ext cx="11210109" cy="5200650"/>
          </a:xfrm>
        </p:spPr>
        <p:txBody>
          <a:bodyPr/>
          <a:lstStyle/>
          <a:p>
            <a:pPr marL="0" indent="0">
              <a:buNone/>
            </a:pPr>
            <a:r>
              <a:rPr lang="ro-RO" sz="2400" b="1" dirty="0" smtClean="0"/>
              <a:t>Partea fixă</a:t>
            </a:r>
            <a:r>
              <a:rPr lang="ro-RO" sz="2400" dirty="0" smtClean="0"/>
              <a:t>:</a:t>
            </a:r>
            <a:endParaRPr lang="en-GB" sz="24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salariul de </a:t>
            </a:r>
            <a:r>
              <a:rPr lang="ro-RO" sz="2000" dirty="0" smtClean="0"/>
              <a:t>bază</a:t>
            </a:r>
            <a:endParaRPr lang="en-GB" sz="20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sporul lunar pentru grad </a:t>
            </a:r>
            <a:r>
              <a:rPr lang="ro-RO" sz="2000" dirty="0" smtClean="0"/>
              <a:t>profesional</a:t>
            </a:r>
            <a:endParaRPr lang="en-GB" sz="20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spor lunar pentru deținerea titlului științific și/sau </a:t>
            </a:r>
            <a:r>
              <a:rPr lang="ro-RO" sz="2000" dirty="0" smtClean="0"/>
              <a:t>științifico-didactic</a:t>
            </a:r>
            <a:endParaRPr lang="en-GB" sz="20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spor lunar pentru deținerea titlului </a:t>
            </a:r>
            <a:r>
              <a:rPr lang="ro-RO" sz="2000" dirty="0" smtClean="0"/>
              <a:t>onorific</a:t>
            </a:r>
            <a:endParaRPr lang="ro-RO" sz="2400" b="1" dirty="0" smtClean="0"/>
          </a:p>
          <a:p>
            <a:pPr marL="0" indent="0">
              <a:buNone/>
            </a:pPr>
            <a:r>
              <a:rPr lang="ro-RO" sz="2400" b="1" dirty="0" smtClean="0"/>
              <a:t>Partea variabilă</a:t>
            </a:r>
            <a:r>
              <a:rPr lang="ro-RO" sz="2400" dirty="0" smtClean="0"/>
              <a:t>:</a:t>
            </a:r>
            <a:endParaRPr lang="en-GB" sz="24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sporul pentru performanță;</a:t>
            </a:r>
            <a:endParaRPr lang="en-GB" sz="2000" dirty="0"/>
          </a:p>
          <a:p>
            <a:pPr marL="0" indent="0">
              <a:buNone/>
            </a:pPr>
            <a:r>
              <a:rPr lang="ro-RO" sz="2000" dirty="0" smtClean="0"/>
              <a:t>	- </a:t>
            </a:r>
            <a:r>
              <a:rPr lang="ro-RO" sz="2000" dirty="0"/>
              <a:t>sporuri cu caracter specific</a:t>
            </a:r>
            <a:r>
              <a:rPr lang="ro-RO" sz="2000" dirty="0" smtClean="0"/>
              <a:t>.</a:t>
            </a:r>
            <a:endParaRPr lang="ro-RO" sz="2400" b="1" dirty="0" smtClean="0"/>
          </a:p>
          <a:p>
            <a:pPr marL="0" lvl="0" indent="0">
              <a:buNone/>
            </a:pPr>
            <a:r>
              <a:rPr lang="ro-RO" sz="2400" b="1" dirty="0" smtClean="0"/>
              <a:t>Suplimentar</a:t>
            </a:r>
            <a:r>
              <a:rPr lang="ro-RO" sz="2400" dirty="0" smtClean="0"/>
              <a:t>:</a:t>
            </a:r>
            <a:endParaRPr lang="en-GB" sz="2400" dirty="0"/>
          </a:p>
          <a:p>
            <a:pPr marL="914400" lvl="2" indent="0">
              <a:buNone/>
            </a:pPr>
            <a:r>
              <a:rPr lang="ro-RO" dirty="0" smtClean="0"/>
              <a:t>- sporul </a:t>
            </a:r>
            <a:r>
              <a:rPr lang="ro-RO" dirty="0"/>
              <a:t>de compensare pentru munca prestată în condiții nefavorabile;</a:t>
            </a:r>
            <a:endParaRPr lang="en-GB" dirty="0"/>
          </a:p>
          <a:p>
            <a:pPr marL="914400" lvl="2" indent="0">
              <a:buNone/>
            </a:pPr>
            <a:r>
              <a:rPr lang="ro-RO" dirty="0" smtClean="0"/>
              <a:t>- sporuri </a:t>
            </a:r>
            <a:r>
              <a:rPr lang="ro-RO" dirty="0"/>
              <a:t>pentru munca suplimentară, pentru munca de noapte și/ sau pentru munca prestată în zilele de </a:t>
            </a:r>
            <a:r>
              <a:rPr lang="ro-RO" dirty="0" smtClean="0"/>
              <a:t> sărbătoare </a:t>
            </a:r>
            <a:r>
              <a:rPr lang="ro-RO" dirty="0"/>
              <a:t>nelucrătoare și/sau în zilele de repaus;</a:t>
            </a:r>
            <a:endParaRPr lang="en-GB" dirty="0"/>
          </a:p>
          <a:p>
            <a:pPr marL="914400" lvl="2" indent="0">
              <a:buNone/>
            </a:pPr>
            <a:r>
              <a:rPr lang="ro-RO" dirty="0" smtClean="0"/>
              <a:t>- premii </a:t>
            </a:r>
            <a:r>
              <a:rPr lang="ro-RO" dirty="0"/>
              <a:t>unice.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7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>
          <a:xfrm>
            <a:off x="1097281" y="260770"/>
            <a:ext cx="10256520" cy="343387"/>
          </a:xfrm>
        </p:spPr>
        <p:txBody>
          <a:bodyPr/>
          <a:lstStyle/>
          <a:p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Etapele procesului </a:t>
            </a:r>
          </a:p>
          <a:p>
            <a:pPr marL="514350" indent="-514350">
              <a:buFont typeface="+mj-lt"/>
              <a:buAutoNum type="arabicPeriod"/>
            </a:pPr>
            <a:endParaRPr lang="ro-RO" dirty="0"/>
          </a:p>
          <a:p>
            <a:pPr marL="514350" indent="-514350">
              <a:buFont typeface="+mj-lt"/>
              <a:buAutoNum type="arabicPeriod"/>
            </a:pPr>
            <a:endParaRPr lang="ro-RO" dirty="0" smtClean="0"/>
          </a:p>
          <a:p>
            <a:pPr marL="514350" indent="-514350">
              <a:buFont typeface="+mj-lt"/>
              <a:buAutoNum type="arabicPeriod"/>
            </a:pPr>
            <a:endParaRPr lang="ro-RO" dirty="0"/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Aprobarea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onceptului privind sistemul unitar de salarizare (</a:t>
            </a:r>
            <a:r>
              <a:rPr lang="ro-RO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Iulie 2017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Registrul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posturilor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Metodologia de evaluare a posturilor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Evaluarea completă a 300 de posturi reprezentative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Evaluarea simplificată a alte 1300 de </a:t>
            </a: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posturi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Scrierea părții textuale</a:t>
            </a:r>
            <a:endParaRPr lang="ro-RO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Elaborarea grilei de salarizare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Anexele </a:t>
            </a:r>
            <a:r>
              <a:rPr lang="ro-RO" sz="2600" dirty="0">
                <a:latin typeface="Arial" panose="020B0604020202020204" pitchFamily="34" charset="0"/>
                <a:cs typeface="Arial" panose="020B0604020202020204" pitchFamily="34" charset="0"/>
              </a:rPr>
              <a:t>proiectului de lege</a:t>
            </a:r>
          </a:p>
          <a:p>
            <a:pPr algn="l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AAF7-2684-404C-9A51-5535A7D48474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85955" y="242841"/>
            <a:ext cx="6167846" cy="366759"/>
          </a:xfrm>
        </p:spPr>
        <p:txBody>
          <a:bodyPr/>
          <a:lstStyle/>
          <a:p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Ajustarea cadrului normativ actual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2440" y="1213658"/>
            <a:ext cx="4922520" cy="4877354"/>
          </a:xfrm>
        </p:spPr>
        <p:txBody>
          <a:bodyPr/>
          <a:lstStyle/>
          <a:p>
            <a:pPr marL="0" indent="0" algn="ctr">
              <a:buNone/>
            </a:pPr>
            <a:r>
              <a:rPr lang="x-none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 pentru abrogare</a:t>
            </a:r>
            <a:r>
              <a:rPr lang="x-none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x-none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- Legea nr. 355/2005 cu privire la sistemul de salarizare în sectorul bugetar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- Legea nr. 48/2012 privind sistemul de salarizare a funcționarilor publici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- Legea nr. 328/2013 privind salarizarea judecătorilor și procurorilor.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39098" y="1213658"/>
            <a:ext cx="5878286" cy="5586153"/>
          </a:xfrm>
        </p:spPr>
        <p:txBody>
          <a:bodyPr/>
          <a:lstStyle/>
          <a:p>
            <a:pPr marL="0" indent="0" algn="ctr">
              <a:buNone/>
            </a:pPr>
            <a:r>
              <a:rPr lang="x-none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 pentru </a:t>
            </a:r>
            <a:r>
              <a:rPr lang="x-none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modificare:</a:t>
            </a:r>
            <a:endParaRPr lang="en-US" sz="24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x-none" sz="24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Legea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salarizării nr. 847/2002</a:t>
            </a:r>
          </a:p>
          <a:p>
            <a:pPr algn="just">
              <a:buFontTx/>
              <a:buChar char="-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Legea nr. 1432/2000 privind modul de stabilire și reexaminare a salariului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</a:p>
          <a:p>
            <a:pPr algn="just">
              <a:buFontTx/>
              <a:buChar char="-"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Legea nr. 154/2003 Codul muncii al Republicii Moldova</a:t>
            </a:r>
          </a:p>
          <a:p>
            <a:pPr algn="just">
              <a:buFontTx/>
              <a:buChar char="-"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 legi care actualmente includ condiții de salarizare:</a:t>
            </a:r>
          </a:p>
          <a:p>
            <a:pPr marL="0" indent="0" algn="just">
              <a:buNone/>
            </a:pPr>
            <a:r>
              <a:rPr lang="ro-M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Legea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797/1996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adoptarea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Regulamentului Parlamentului</a:t>
            </a:r>
          </a:p>
          <a:p>
            <a:pPr marL="0" indent="0" algn="just">
              <a:buNone/>
            </a:pPr>
            <a:r>
              <a:rPr lang="ro-M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Legea nr.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1381/1997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Codul electoral </a:t>
            </a:r>
            <a:endParaRPr lang="x-non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M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Legea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nr.259/2004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Codul cu privire la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știință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și inovare </a:t>
            </a:r>
            <a:endParaRPr lang="x-non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o-M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Legea nr. 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158/2008 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cu privire la funcția publică și statutul funcționarului public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6B0-9AA9-40EB-92A8-4AAAE5455402}" type="datetime1">
              <a:rPr lang="ro-RO" smtClean="0"/>
              <a:pPr/>
              <a:t>05.11.2018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re">
  <a:themeElements>
    <a:clrScheme name="Ministerul Finantelor Schema">
      <a:dk1>
        <a:sysClr val="windowText" lastClr="000000"/>
      </a:dk1>
      <a:lt1>
        <a:sysClr val="window" lastClr="FFFFFF"/>
      </a:lt1>
      <a:dk2>
        <a:srgbClr val="44546A"/>
      </a:dk2>
      <a:lt2>
        <a:srgbClr val="F2F2F2"/>
      </a:lt2>
      <a:accent1>
        <a:srgbClr val="333378"/>
      </a:accent1>
      <a:accent2>
        <a:srgbClr val="FFD200"/>
      </a:accent2>
      <a:accent3>
        <a:srgbClr val="A6A6A6"/>
      </a:accent3>
      <a:accent4>
        <a:srgbClr val="B07E51"/>
      </a:accent4>
      <a:accent5>
        <a:srgbClr val="007A50"/>
      </a:accent5>
      <a:accent6>
        <a:srgbClr val="CC082F"/>
      </a:accent6>
      <a:hlink>
        <a:srgbClr val="0563C1"/>
      </a:hlink>
      <a:folHlink>
        <a:srgbClr val="954F72"/>
      </a:folHlink>
    </a:clrScheme>
    <a:fontScheme name="Другая 2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re" id="{2B64AD4B-DADF-4F43-A171-EE0F37CBA64B}" vid="{039E39F5-2A9F-4B66-8B01-699A053806B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7229</TotalTime>
  <Words>1728</Words>
  <Application>Microsoft Office PowerPoint</Application>
  <PresentationFormat>Широкоэкранный</PresentationFormat>
  <Paragraphs>628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SimSun</vt:lpstr>
      <vt:lpstr>Arial</vt:lpstr>
      <vt:lpstr>Calibri</vt:lpstr>
      <vt:lpstr>Calibri Light</vt:lpstr>
      <vt:lpstr>Lato</vt:lpstr>
      <vt:lpstr>Lato Semibold</vt:lpstr>
      <vt:lpstr>Lato Thin</vt:lpstr>
      <vt:lpstr>Times New Roman</vt:lpstr>
      <vt:lpstr>prezentare</vt:lpstr>
      <vt:lpstr>Proiectul legii privind sistemul unitar de salarizare în sectorul bugetar </vt:lpstr>
      <vt:lpstr>Actual                                          Prevăzut în proiect </vt:lpstr>
      <vt:lpstr>Actual                                        Prevăzut în proiect </vt:lpstr>
      <vt:lpstr>Prevederi generale</vt:lpstr>
      <vt:lpstr> </vt:lpstr>
      <vt:lpstr>Prevederi generale</vt:lpstr>
      <vt:lpstr>Презентация PowerPoint</vt:lpstr>
      <vt:lpstr>Презентация PowerPoint</vt:lpstr>
      <vt:lpstr>Презентация PowerPoint</vt:lpstr>
      <vt:lpstr>Prevederile prezentei legi se aplică personalului din:  1. autoritățile/instituțiile bugetare finanțate integral din bugetul de stat și bugetele      locale  2. Casa Națională de Asigurări Sociale  3. autoritățile care au activat în condiții de autogestiune și cărora le-a fost       modificat statutul în autoritate publică finanțată integral din  buget  Legea nu acoperă personalul din:  instituțiile de învățămînt superior și profesional tehnic care activează în condiții de autogestiune, pentru care se va elabora cadru special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Valoarea banilor într-un sistem modern</dc:title>
  <dc:creator>nicolaucri</dc:creator>
  <cp:lastModifiedBy>Bucicovschi Lilia</cp:lastModifiedBy>
  <cp:revision>488</cp:revision>
  <cp:lastPrinted>2018-10-25T08:21:42Z</cp:lastPrinted>
  <dcterms:created xsi:type="dcterms:W3CDTF">2017-07-06T11:56:25Z</dcterms:created>
  <dcterms:modified xsi:type="dcterms:W3CDTF">2018-11-05T06:48:06Z</dcterms:modified>
</cp:coreProperties>
</file>